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8"/>
  </p:notesMasterIdLst>
  <p:handoutMasterIdLst>
    <p:handoutMasterId r:id="rId4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3" r:id="rId36"/>
    <p:sldId id="294" r:id="rId37"/>
    <p:sldId id="295" r:id="rId38"/>
    <p:sldId id="296" r:id="rId39"/>
    <p:sldId id="291" r:id="rId40"/>
    <p:sldId id="297" r:id="rId41"/>
    <p:sldId id="298" r:id="rId42"/>
    <p:sldId id="299" r:id="rId43"/>
    <p:sldId id="300" r:id="rId44"/>
    <p:sldId id="301" r:id="rId45"/>
    <p:sldId id="302" r:id="rId46"/>
    <p:sldId id="292" r:id="rId47"/>
  </p:sldIdLst>
  <p:sldSz cx="12192000" cy="6858000"/>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97F"/>
    <a:srgbClr val="301F10"/>
    <a:srgbClr val="301A10"/>
    <a:srgbClr val="2A1A1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notesViewPr>
    <p:cSldViewPr snapToGrid="0">
      <p:cViewPr varScale="1">
        <p:scale>
          <a:sx n="66" d="100"/>
          <a:sy n="66" d="100"/>
        </p:scale>
        <p:origin x="313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58783F-37EB-4C50-A957-4800759A2E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107338A-A446-4053-A12B-2E60D671A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2AD72D-6D9D-4533-AE22-DBB5A5091856}" type="datetimeFigureOut">
              <a:rPr lang="en-GB" smtClean="0"/>
              <a:t>14/06/2020</a:t>
            </a:fld>
            <a:endParaRPr lang="en-GB"/>
          </a:p>
        </p:txBody>
      </p:sp>
      <p:sp>
        <p:nvSpPr>
          <p:cNvPr id="4" name="Footer Placeholder 3">
            <a:extLst>
              <a:ext uri="{FF2B5EF4-FFF2-40B4-BE49-F238E27FC236}">
                <a16:creationId xmlns:a16="http://schemas.microsoft.com/office/drawing/2014/main" id="{80D681BA-75EF-47E2-86C6-E7A3A75E3B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328DFEA-573F-4844-9AD8-912054D9E1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D9FEC6-8F00-4DF2-BC24-1327CFABF096}" type="slidenum">
              <a:rPr lang="en-GB" smtClean="0"/>
              <a:t>‹Nr.›</a:t>
            </a:fld>
            <a:endParaRPr lang="en-GB"/>
          </a:p>
        </p:txBody>
      </p:sp>
    </p:spTree>
    <p:extLst>
      <p:ext uri="{BB962C8B-B14F-4D97-AF65-F5344CB8AC3E}">
        <p14:creationId xmlns:p14="http://schemas.microsoft.com/office/powerpoint/2010/main" val="2285212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5A2A0-ABDD-4AD5-A3DC-B4C3ACA1457F}" type="datetimeFigureOut">
              <a:rPr lang="en-GB" smtClean="0"/>
              <a:t>14/06/2020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912F1-F7F8-4AFE-BB5C-2D45DFFDD858}" type="slidenum">
              <a:rPr lang="en-GB" smtClean="0"/>
              <a:t>‹Nr.›</a:t>
            </a:fld>
            <a:endParaRPr lang="en-GB"/>
          </a:p>
        </p:txBody>
      </p:sp>
    </p:spTree>
    <p:extLst>
      <p:ext uri="{BB962C8B-B14F-4D97-AF65-F5344CB8AC3E}">
        <p14:creationId xmlns:p14="http://schemas.microsoft.com/office/powerpoint/2010/main" val="214660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105508" y="136525"/>
            <a:ext cx="9036111" cy="6584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136524"/>
            <a:ext cx="2925318" cy="658495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
        <p:nvSpPr>
          <p:cNvPr id="10" name="Text Placeholder 9">
            <a:extLst>
              <a:ext uri="{FF2B5EF4-FFF2-40B4-BE49-F238E27FC236}">
                <a16:creationId xmlns:a16="http://schemas.microsoft.com/office/drawing/2014/main" id="{B30A6ECD-6219-4095-A9BF-895E9539D8CB}"/>
              </a:ext>
            </a:extLst>
          </p:cNvPr>
          <p:cNvSpPr>
            <a:spLocks noGrp="1"/>
          </p:cNvSpPr>
          <p:nvPr>
            <p:ph type="body" sz="quarter" idx="13" hasCustomPrompt="1"/>
          </p:nvPr>
        </p:nvSpPr>
        <p:spPr>
          <a:xfrm>
            <a:off x="9406566" y="360118"/>
            <a:ext cx="2652712" cy="1195387"/>
          </a:xfrm>
        </p:spPr>
        <p:txBody>
          <a:bodyPr>
            <a:normAutofit/>
          </a:bodyPr>
          <a:lstStyle>
            <a:lvl1pPr marL="0" indent="0">
              <a:buNone/>
              <a:defRPr sz="2400"/>
            </a:lvl1pPr>
          </a:lstStyle>
          <a:p>
            <a:pPr lvl="0"/>
            <a:r>
              <a:rPr lang="en-US" dirty="0"/>
              <a:t>Hint 1</a:t>
            </a:r>
          </a:p>
        </p:txBody>
      </p:sp>
      <p:sp>
        <p:nvSpPr>
          <p:cNvPr id="11" name="Text Placeholder 9">
            <a:extLst>
              <a:ext uri="{FF2B5EF4-FFF2-40B4-BE49-F238E27FC236}">
                <a16:creationId xmlns:a16="http://schemas.microsoft.com/office/drawing/2014/main" id="{D75B1DB9-D6EA-44EE-B9F7-CF190AEE4D95}"/>
              </a:ext>
            </a:extLst>
          </p:cNvPr>
          <p:cNvSpPr>
            <a:spLocks noGrp="1"/>
          </p:cNvSpPr>
          <p:nvPr>
            <p:ph type="body" sz="quarter" idx="14" hasCustomPrompt="1"/>
          </p:nvPr>
        </p:nvSpPr>
        <p:spPr>
          <a:xfrm>
            <a:off x="9406566" y="2051050"/>
            <a:ext cx="2652712" cy="1195387"/>
          </a:xfrm>
        </p:spPr>
        <p:txBody>
          <a:bodyPr>
            <a:normAutofit/>
          </a:bodyPr>
          <a:lstStyle>
            <a:lvl1pPr marL="0" indent="0">
              <a:buNone/>
              <a:defRPr sz="2400"/>
            </a:lvl1pPr>
          </a:lstStyle>
          <a:p>
            <a:pPr lvl="0"/>
            <a:r>
              <a:rPr lang="en-US" dirty="0"/>
              <a:t>Hint 2</a:t>
            </a:r>
          </a:p>
        </p:txBody>
      </p:sp>
      <p:sp>
        <p:nvSpPr>
          <p:cNvPr id="12" name="Text Placeholder 9">
            <a:extLst>
              <a:ext uri="{FF2B5EF4-FFF2-40B4-BE49-F238E27FC236}">
                <a16:creationId xmlns:a16="http://schemas.microsoft.com/office/drawing/2014/main" id="{2DD2F258-91DF-4543-BE6E-DE69FB843DF9}"/>
              </a:ext>
            </a:extLst>
          </p:cNvPr>
          <p:cNvSpPr>
            <a:spLocks noGrp="1"/>
          </p:cNvSpPr>
          <p:nvPr>
            <p:ph type="body" sz="quarter" idx="15" hasCustomPrompt="1"/>
          </p:nvPr>
        </p:nvSpPr>
        <p:spPr>
          <a:xfrm>
            <a:off x="9406566" y="3741982"/>
            <a:ext cx="2652712" cy="2381799"/>
          </a:xfrm>
        </p:spPr>
        <p:txBody>
          <a:bodyPr>
            <a:normAutofit/>
          </a:bodyPr>
          <a:lstStyle>
            <a:lvl1pPr marL="0" indent="0">
              <a:buNone/>
              <a:defRPr sz="2400">
                <a:solidFill>
                  <a:srgbClr val="FF0000"/>
                </a:solidFill>
              </a:defRPr>
            </a:lvl1pPr>
          </a:lstStyle>
          <a:p>
            <a:pPr lvl="0"/>
            <a:r>
              <a:rPr lang="en-US" dirty="0"/>
              <a:t>Solution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6/14/2020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6/14/2020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3EEED2-1CEB-428C-9599-88346840786B}"/>
              </a:ext>
            </a:extLst>
          </p:cNvPr>
          <p:cNvSpPr/>
          <p:nvPr/>
        </p:nvSpPr>
        <p:spPr>
          <a:xfrm>
            <a:off x="108857" y="130629"/>
            <a:ext cx="11952514" cy="48114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AC4D1D9-2BAC-4694-94CA-0580162235E7}"/>
              </a:ext>
            </a:extLst>
          </p:cNvPr>
          <p:cNvSpPr/>
          <p:nvPr/>
        </p:nvSpPr>
        <p:spPr>
          <a:xfrm>
            <a:off x="108857" y="4942115"/>
            <a:ext cx="11952514" cy="1785257"/>
          </a:xfrm>
          <a:prstGeom prst="rect">
            <a:avLst/>
          </a:prstGeom>
          <a:solidFill>
            <a:schemeClr val="bg2">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69EEBC1-C885-41E2-827D-6575D8720DD8}"/>
              </a:ext>
            </a:extLst>
          </p:cNvPr>
          <p:cNvSpPr txBox="1"/>
          <p:nvPr/>
        </p:nvSpPr>
        <p:spPr>
          <a:xfrm>
            <a:off x="2955470" y="1874653"/>
            <a:ext cx="8752115" cy="1323439"/>
          </a:xfrm>
          <a:prstGeom prst="rect">
            <a:avLst/>
          </a:prstGeom>
          <a:noFill/>
        </p:spPr>
        <p:txBody>
          <a:bodyPr wrap="square" rtlCol="0">
            <a:spAutoFit/>
          </a:bodyPr>
          <a:lstStyle/>
          <a:p>
            <a:r>
              <a:rPr lang="en-GB" sz="8000" dirty="0"/>
              <a:t>Weekly puzzles</a:t>
            </a:r>
          </a:p>
        </p:txBody>
      </p:sp>
      <p:pic>
        <p:nvPicPr>
          <p:cNvPr id="1026" name="Picture 2" descr="Related image">
            <a:extLst>
              <a:ext uri="{FF2B5EF4-FFF2-40B4-BE49-F238E27FC236}">
                <a16:creationId xmlns:a16="http://schemas.microsoft.com/office/drawing/2014/main" id="{5AA4C553-7F68-41DA-A096-D9322065F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887187"/>
            <a:ext cx="3298371" cy="32983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a:extLst>
              <a:ext uri="{FF2B5EF4-FFF2-40B4-BE49-F238E27FC236}">
                <a16:creationId xmlns:a16="http://schemas.microsoft.com/office/drawing/2014/main" id="{A28A8895-3637-4D6E-8DAD-7B5D44743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459" y="887187"/>
            <a:ext cx="3298371" cy="329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2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1302100" y="486718"/>
            <a:ext cx="7315200" cy="3255264"/>
          </a:xfrm>
        </p:spPr>
        <p:txBody>
          <a:bodyPr>
            <a:normAutofit fontScale="90000"/>
          </a:bodyPr>
          <a:lstStyle/>
          <a:p>
            <a:r>
              <a:rPr lang="en-GB" dirty="0"/>
              <a:t>A man is pushing his car towards a hotel. He then realises he is bankrupt… how?</a:t>
            </a:r>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It is not a real car</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It is not real money</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normAutofit lnSpcReduction="10000"/>
          </a:bodyPr>
          <a:lstStyle/>
          <a:p>
            <a:r>
              <a:rPr lang="en-GB" dirty="0"/>
              <a:t>The man is playing a game of monopoly. </a:t>
            </a:r>
          </a:p>
          <a:p>
            <a:r>
              <a:rPr lang="en-GB" dirty="0"/>
              <a:t>He is pushing his car with his finger and has landed on someone's hotel.</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4219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66192"/>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9</a:t>
            </a:r>
          </a:p>
        </p:txBody>
      </p:sp>
      <p:pic>
        <p:nvPicPr>
          <p:cNvPr id="31750" name="Picture 6" descr="Image result for pushing a car">
            <a:extLst>
              <a:ext uri="{FF2B5EF4-FFF2-40B4-BE49-F238E27FC236}">
                <a16:creationId xmlns:a16="http://schemas.microsoft.com/office/drawing/2014/main" id="{8AFC8953-E76F-45F9-8B99-018C76E867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49" b="16853"/>
          <a:stretch/>
        </p:blipFill>
        <p:spPr bwMode="auto">
          <a:xfrm>
            <a:off x="1066801" y="3822062"/>
            <a:ext cx="7315200" cy="25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There are 3 different answers</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normAutofit fontScale="92500" lnSpcReduction="10000"/>
          </a:bodyPr>
          <a:lstStyle/>
          <a:p>
            <a:r>
              <a:rPr lang="en-GB" dirty="0"/>
              <a:t>You will need to make different numbers as well as signs. </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lstStyle/>
          <a:p>
            <a:r>
              <a:rPr lang="en-GB" dirty="0"/>
              <a:t>8 - 4=4</a:t>
            </a:r>
          </a:p>
          <a:p>
            <a:r>
              <a:rPr lang="en-GB" dirty="0"/>
              <a:t>5+4 = 9</a:t>
            </a:r>
          </a:p>
          <a:p>
            <a:r>
              <a:rPr lang="en-GB" dirty="0"/>
              <a:t>0 + 4 = 4</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7" y="379391"/>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8" y="200578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818877"/>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10</a:t>
            </a:r>
          </a:p>
        </p:txBody>
      </p:sp>
      <p:pic>
        <p:nvPicPr>
          <p:cNvPr id="30722" name="Picture 2" descr="Image result for brain teasers">
            <a:extLst>
              <a:ext uri="{FF2B5EF4-FFF2-40B4-BE49-F238E27FC236}">
                <a16:creationId xmlns:a16="http://schemas.microsoft.com/office/drawing/2014/main" id="{6411CEF1-FDBC-489B-9C95-97B713D86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71" y="1513973"/>
            <a:ext cx="7373310" cy="460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3051048" y="2648743"/>
            <a:ext cx="3044952" cy="3255264"/>
          </a:xfrm>
        </p:spPr>
        <p:txBody>
          <a:bodyPr>
            <a:noAutofit/>
          </a:bodyPr>
          <a:lstStyle/>
          <a:p>
            <a:r>
              <a:rPr lang="en-GB" sz="4400" dirty="0"/>
              <a:t>6 + 4 = 210</a:t>
            </a:r>
            <a:br>
              <a:rPr lang="en-GB" sz="4400" dirty="0"/>
            </a:br>
            <a:r>
              <a:rPr lang="en-GB" sz="4400" dirty="0"/>
              <a:t>9 + 2 = 711</a:t>
            </a:r>
            <a:br>
              <a:rPr lang="en-GB" sz="4400" dirty="0"/>
            </a:br>
            <a:r>
              <a:rPr lang="en-GB" sz="4400" dirty="0"/>
              <a:t>8 + 5 = 313</a:t>
            </a:r>
            <a:br>
              <a:rPr lang="en-GB" sz="4400" dirty="0"/>
            </a:br>
            <a:r>
              <a:rPr lang="en-GB" sz="4400" dirty="0"/>
              <a:t>5 + 2 = 37</a:t>
            </a:r>
            <a:br>
              <a:rPr lang="en-GB" sz="4400" dirty="0"/>
            </a:br>
            <a:r>
              <a:rPr lang="en-GB" sz="4400" dirty="0"/>
              <a:t>7 + 6 = 113</a:t>
            </a:r>
            <a:br>
              <a:rPr lang="en-GB" sz="4400" dirty="0"/>
            </a:br>
            <a:r>
              <a:rPr lang="en-GB" sz="4400" dirty="0"/>
              <a:t>9 + 8 = 117</a:t>
            </a:r>
            <a:br>
              <a:rPr lang="en-GB" sz="4400" dirty="0"/>
            </a:br>
            <a:r>
              <a:rPr lang="en-GB" sz="4400" dirty="0"/>
              <a:t>10 + 6 = 416</a:t>
            </a:r>
            <a:br>
              <a:rPr lang="en-GB" sz="4400" dirty="0"/>
            </a:br>
            <a:r>
              <a:rPr lang="en-GB" sz="4400" dirty="0"/>
              <a:t>15 + 3 = 1218</a:t>
            </a:r>
            <a:br>
              <a:rPr lang="en-GB" sz="4400" dirty="0"/>
            </a:br>
            <a:r>
              <a:rPr lang="en-GB" sz="4400" dirty="0"/>
              <a:t>?? + ?? = 123</a:t>
            </a:r>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Each row is independent from each other</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normAutofit fontScale="92500"/>
          </a:bodyPr>
          <a:lstStyle/>
          <a:p>
            <a:r>
              <a:rPr lang="en-GB" dirty="0"/>
              <a:t>There 2 parts to each row. The second part is adding. </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a:xfrm>
            <a:off x="9307286" y="3741982"/>
            <a:ext cx="2884714" cy="2381799"/>
          </a:xfrm>
        </p:spPr>
        <p:txBody>
          <a:bodyPr/>
          <a:lstStyle/>
          <a:p>
            <a:r>
              <a:rPr lang="en-GB" dirty="0"/>
              <a:t>Answer = 12+11</a:t>
            </a:r>
          </a:p>
          <a:p>
            <a:r>
              <a:rPr lang="en-GB" dirty="0"/>
              <a:t>(6-4 = 2) (6+4 = 10)</a:t>
            </a:r>
          </a:p>
          <a:p>
            <a:r>
              <a:rPr lang="en-GB" dirty="0"/>
              <a:t>210</a:t>
            </a:r>
          </a:p>
          <a:p>
            <a:r>
              <a:rPr lang="en-GB" dirty="0"/>
              <a:t>(12-11 = 1) (12+11=23)</a:t>
            </a:r>
          </a:p>
          <a:p>
            <a:r>
              <a:rPr lang="en-GB" dirty="0"/>
              <a:t>123 </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8" y="27640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17608" y="196734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57456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11</a:t>
            </a:r>
          </a:p>
        </p:txBody>
      </p:sp>
    </p:spTree>
    <p:extLst>
      <p:ext uri="{BB962C8B-B14F-4D97-AF65-F5344CB8AC3E}">
        <p14:creationId xmlns:p14="http://schemas.microsoft.com/office/powerpoint/2010/main" val="32294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1100015" y="2412053"/>
            <a:ext cx="7315200" cy="1223565"/>
          </a:xfrm>
        </p:spPr>
        <p:txBody>
          <a:bodyPr/>
          <a:lstStyle/>
          <a:p>
            <a:r>
              <a:rPr lang="en-GB" b="1" dirty="0"/>
              <a:t>How Can 8 + 8 = 4 ?</a:t>
            </a:r>
            <a:endParaRPr lang="en-GB" dirty="0"/>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What comes around, goes around</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800+800=1600</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lstStyle/>
          <a:p>
            <a:r>
              <a:rPr lang="en-GB" dirty="0"/>
              <a:t>We are dealing with time. 8am plus 8 hours = 4pm.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6"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89546"/>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12</a:t>
            </a:r>
          </a:p>
        </p:txBody>
      </p:sp>
    </p:spTree>
    <p:extLst>
      <p:ext uri="{BB962C8B-B14F-4D97-AF65-F5344CB8AC3E}">
        <p14:creationId xmlns:p14="http://schemas.microsoft.com/office/powerpoint/2010/main" val="39780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What does the bottom line say?</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normAutofit fontScale="92500" lnSpcReduction="20000"/>
          </a:bodyPr>
          <a:lstStyle/>
          <a:p>
            <a:r>
              <a:rPr lang="en-GB" dirty="0"/>
              <a:t>If there is a box look up. </a:t>
            </a:r>
          </a:p>
          <a:p>
            <a:r>
              <a:rPr lang="en-GB" dirty="0"/>
              <a:t>If there is a dot, look right. </a:t>
            </a:r>
          </a:p>
          <a:p>
            <a:endParaRPr lang="en-GB" dirty="0"/>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normAutofit fontScale="92500" lnSpcReduction="10000"/>
          </a:bodyPr>
          <a:lstStyle/>
          <a:p>
            <a:r>
              <a:rPr lang="en-GB" dirty="0"/>
              <a:t>Wikipedia </a:t>
            </a:r>
          </a:p>
          <a:p>
            <a:endParaRPr lang="en-GB" dirty="0"/>
          </a:p>
          <a:p>
            <a:r>
              <a:rPr lang="en-GB" dirty="0"/>
              <a:t>Knowing the answer you can work backwards to see how to get each letter. </a:t>
            </a:r>
          </a:p>
        </p:txBody>
      </p:sp>
      <p:sp>
        <p:nvSpPr>
          <p:cNvPr id="13" name="Rectangle 12">
            <a:extLst>
              <a:ext uri="{FF2B5EF4-FFF2-40B4-BE49-F238E27FC236}">
                <a16:creationId xmlns:a16="http://schemas.microsoft.com/office/drawing/2014/main" id="{F2FEA9CA-F905-4A6E-91B7-56B70B623CF2}"/>
              </a:ext>
            </a:extLst>
          </p:cNvPr>
          <p:cNvSpPr/>
          <p:nvPr/>
        </p:nvSpPr>
        <p:spPr>
          <a:xfrm>
            <a:off x="9400887"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88362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51038" y="357456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13</a:t>
            </a:r>
          </a:p>
        </p:txBody>
      </p:sp>
      <p:pic>
        <p:nvPicPr>
          <p:cNvPr id="36866" name="Picture 2">
            <a:extLst>
              <a:ext uri="{FF2B5EF4-FFF2-40B4-BE49-F238E27FC236}">
                <a16:creationId xmlns:a16="http://schemas.microsoft.com/office/drawing/2014/main" id="{FC07930E-32A4-4DAF-B341-FE1938479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27" y="926921"/>
            <a:ext cx="5936901" cy="537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1508928" y="486718"/>
            <a:ext cx="7315200" cy="3255264"/>
          </a:xfrm>
        </p:spPr>
        <p:txBody>
          <a:bodyPr>
            <a:normAutofit fontScale="90000"/>
          </a:bodyPr>
          <a:lstStyle/>
          <a:p>
            <a:r>
              <a:rPr lang="en-GB" dirty="0"/>
              <a:t>Tim fires the cannon and even though the cannon ball travels over a mile it still hits Tim…  How?</a:t>
            </a:r>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Tim does not move </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The cannon ball hits Tim in the head</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lstStyle/>
          <a:p>
            <a:r>
              <a:rPr lang="en-GB" dirty="0"/>
              <a:t>Tim shoots the cannon straight up in the air. After it travels a mile, it falls back down. </a:t>
            </a:r>
          </a:p>
        </p:txBody>
      </p:sp>
      <p:sp>
        <p:nvSpPr>
          <p:cNvPr id="13" name="Rectangle 12">
            <a:extLst>
              <a:ext uri="{FF2B5EF4-FFF2-40B4-BE49-F238E27FC236}">
                <a16:creationId xmlns:a16="http://schemas.microsoft.com/office/drawing/2014/main" id="{F2FEA9CA-F905-4A6E-91B7-56B70B623CF2}"/>
              </a:ext>
            </a:extLst>
          </p:cNvPr>
          <p:cNvSpPr/>
          <p:nvPr/>
        </p:nvSpPr>
        <p:spPr>
          <a:xfrm>
            <a:off x="9351037" y="27640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6733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0887"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14</a:t>
            </a:r>
          </a:p>
        </p:txBody>
      </p:sp>
      <p:pic>
        <p:nvPicPr>
          <p:cNvPr id="2" name="Picture 1">
            <a:extLst>
              <a:ext uri="{FF2B5EF4-FFF2-40B4-BE49-F238E27FC236}">
                <a16:creationId xmlns:a16="http://schemas.microsoft.com/office/drawing/2014/main" id="{721EC310-F97A-4D98-90AF-9EF37C96005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727" b="90373" l="6890" r="89961">
                        <a14:foregroundMark x1="11310" y1="61180" x2="12205" y2="55901"/>
                        <a14:foregroundMark x1="6890" y1="87267" x2="11310" y2="61180"/>
                        <a14:foregroundMark x1="13415" y1="61180" x2="15551" y2="70497"/>
                        <a14:foregroundMark x1="12205" y1="55901" x2="13415" y2="61180"/>
                        <a14:foregroundMark x1="16303" y1="61180" x2="16929" y2="53416"/>
                        <a14:foregroundMark x1="15551" y1="70497" x2="16303" y2="61180"/>
                        <a14:foregroundMark x1="16929" y1="53416" x2="13780" y2="38820"/>
                        <a14:foregroundMark x1="13780" y1="38820" x2="22244" y2="29814"/>
                        <a14:foregroundMark x1="22244" y1="29814" x2="16339" y2="15217"/>
                        <a14:foregroundMark x1="16339" y1="15217" x2="14173" y2="22671"/>
                        <a14:foregroundMark x1="10236" y1="19255" x2="13386" y2="3727"/>
                        <a14:foregroundMark x1="13386" y1="3727" x2="15157" y2="3727"/>
                        <a14:foregroundMark x1="74213" y1="89752" x2="76378" y2="90373"/>
                        <a14:foregroundMark x1="44094" y1="90373" x2="53346" y2="89752"/>
                        <a14:foregroundMark x1="13386" y1="28261" x2="13189" y2="25155"/>
                        <a14:foregroundMark x1="15748" y1="25466" x2="17323" y2="33230"/>
                        <a14:foregroundMark x1="89961" y1="49379" x2="87402" y2="33540"/>
                        <a14:foregroundMark x1="87402" y1="33540" x2="87402" y2="33230"/>
                        <a14:backgroundMark x1="81299" y1="82919" x2="81299" y2="82919"/>
                        <a14:backgroundMark x1="13583" y1="61180" x2="13583" y2="61180"/>
                      </a14:backgroundRemoval>
                    </a14:imgEffect>
                  </a14:imgLayer>
                </a14:imgProps>
              </a:ext>
            </a:extLst>
          </a:blip>
          <a:stretch>
            <a:fillRect/>
          </a:stretch>
        </p:blipFill>
        <p:spPr>
          <a:xfrm>
            <a:off x="2217964" y="3790950"/>
            <a:ext cx="4838700" cy="3067050"/>
          </a:xfrm>
          <a:prstGeom prst="rect">
            <a:avLst/>
          </a:prstGeom>
        </p:spPr>
      </p:pic>
    </p:spTree>
    <p:extLst>
      <p:ext uri="{BB962C8B-B14F-4D97-AF65-F5344CB8AC3E}">
        <p14:creationId xmlns:p14="http://schemas.microsoft.com/office/powerpoint/2010/main" val="19806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723199E-CB93-4430-B2E4-8207D0283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218" b="62495"/>
          <a:stretch/>
        </p:blipFill>
        <p:spPr bwMode="auto">
          <a:xfrm>
            <a:off x="9454897" y="5679638"/>
            <a:ext cx="2556049" cy="35104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740229" y="1298448"/>
            <a:ext cx="7644819" cy="1195387"/>
          </a:xfrm>
        </p:spPr>
        <p:txBody>
          <a:bodyPr/>
          <a:lstStyle/>
          <a:p>
            <a:r>
              <a:rPr lang="en-GB" dirty="0"/>
              <a:t>Is the next dice a 3 or a 6?</a:t>
            </a:r>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There is a pattern to this puzzle</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The pattern is 1,2,3,4,5,6</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a:xfrm>
            <a:off x="9406566" y="3741983"/>
            <a:ext cx="2652712" cy="1937656"/>
          </a:xfrm>
        </p:spPr>
        <p:txBody>
          <a:bodyPr>
            <a:normAutofit fontScale="92500" lnSpcReduction="20000"/>
          </a:bodyPr>
          <a:lstStyle/>
          <a:p>
            <a:r>
              <a:rPr lang="en-GB" dirty="0"/>
              <a:t>Answer = 6</a:t>
            </a:r>
          </a:p>
          <a:p>
            <a:r>
              <a:rPr lang="en-GB" dirty="0"/>
              <a:t>By looking only at the top row, we can see the dots are grouped together and there values increment.  </a:t>
            </a:r>
          </a:p>
        </p:txBody>
      </p:sp>
      <p:sp>
        <p:nvSpPr>
          <p:cNvPr id="13" name="Rectangle 12">
            <a:extLst>
              <a:ext uri="{FF2B5EF4-FFF2-40B4-BE49-F238E27FC236}">
                <a16:creationId xmlns:a16="http://schemas.microsoft.com/office/drawing/2014/main" id="{F2FEA9CA-F905-4A6E-91B7-56B70B623CF2}"/>
              </a:ext>
            </a:extLst>
          </p:cNvPr>
          <p:cNvSpPr/>
          <p:nvPr/>
        </p:nvSpPr>
        <p:spPr>
          <a:xfrm>
            <a:off x="9453274" y="29138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53274" y="1966386"/>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54897" y="3576967"/>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15</a:t>
            </a:r>
          </a:p>
        </p:txBody>
      </p:sp>
      <p:pic>
        <p:nvPicPr>
          <p:cNvPr id="34818" name="Picture 2">
            <a:extLst>
              <a:ext uri="{FF2B5EF4-FFF2-40B4-BE49-F238E27FC236}">
                <a16:creationId xmlns:a16="http://schemas.microsoft.com/office/drawing/2014/main" id="{59801AAD-33F0-4125-8098-5CB43E6D7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51" y="3163164"/>
            <a:ext cx="8390792" cy="82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5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a:xfrm>
            <a:off x="9395209" y="298073"/>
            <a:ext cx="2652712" cy="1195387"/>
          </a:xfrm>
        </p:spPr>
        <p:txBody>
          <a:bodyPr>
            <a:normAutofit fontScale="92500" lnSpcReduction="10000"/>
          </a:bodyPr>
          <a:lstStyle/>
          <a:p>
            <a:r>
              <a:rPr lang="en-GB" dirty="0"/>
              <a:t>White start from the top of the board. There is only 2 answer.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A queen must be moved for 1 of the solutions </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a:xfrm>
            <a:off x="9406566" y="3741982"/>
            <a:ext cx="2652712" cy="2381799"/>
          </a:xfrm>
        </p:spPr>
        <p:txBody>
          <a:bodyPr>
            <a:normAutofit lnSpcReduction="10000"/>
          </a:bodyPr>
          <a:lstStyle/>
          <a:p>
            <a:r>
              <a:rPr lang="en-GB" dirty="0"/>
              <a:t>1</a:t>
            </a:r>
            <a:r>
              <a:rPr lang="en-GB" baseline="30000" dirty="0"/>
              <a:t>st</a:t>
            </a:r>
            <a:r>
              <a:rPr lang="en-GB" dirty="0"/>
              <a:t> solution – Queen at the bottom to A3</a:t>
            </a:r>
          </a:p>
          <a:p>
            <a:r>
              <a:rPr lang="en-GB" dirty="0"/>
              <a:t>2</a:t>
            </a:r>
            <a:r>
              <a:rPr lang="en-GB" baseline="30000" dirty="0"/>
              <a:t>nd</a:t>
            </a:r>
            <a:r>
              <a:rPr lang="en-GB" dirty="0"/>
              <a:t> solution – Move the top pawn forward and turn it into a queen. </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19269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9" y="18934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498197"/>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16</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344023" y="3908093"/>
            <a:ext cx="3400662" cy="1788741"/>
          </a:xfrm>
        </p:spPr>
        <p:txBody>
          <a:bodyPr>
            <a:normAutofit fontScale="90000"/>
          </a:bodyPr>
          <a:lstStyle/>
          <a:p>
            <a:r>
              <a:rPr lang="en-GB" dirty="0"/>
              <a:t>Get a checkmate in 1 move. You are white.</a:t>
            </a:r>
          </a:p>
        </p:txBody>
      </p:sp>
      <p:pic>
        <p:nvPicPr>
          <p:cNvPr id="24" name="Picture 23">
            <a:extLst>
              <a:ext uri="{FF2B5EF4-FFF2-40B4-BE49-F238E27FC236}">
                <a16:creationId xmlns:a16="http://schemas.microsoft.com/office/drawing/2014/main" id="{C2B95C54-39E9-4F37-8DAE-BD2A32A18533}"/>
              </a:ext>
            </a:extLst>
          </p:cNvPr>
          <p:cNvPicPr>
            <a:picLocks noChangeAspect="1"/>
          </p:cNvPicPr>
          <p:nvPr/>
        </p:nvPicPr>
        <p:blipFill>
          <a:blip r:embed="rId2"/>
          <a:stretch>
            <a:fillRect/>
          </a:stretch>
        </p:blipFill>
        <p:spPr>
          <a:xfrm>
            <a:off x="3612933" y="847587"/>
            <a:ext cx="5344974" cy="5360534"/>
          </a:xfrm>
          <a:prstGeom prst="rect">
            <a:avLst/>
          </a:prstGeom>
        </p:spPr>
      </p:pic>
    </p:spTree>
    <p:extLst>
      <p:ext uri="{BB962C8B-B14F-4D97-AF65-F5344CB8AC3E}">
        <p14:creationId xmlns:p14="http://schemas.microsoft.com/office/powerpoint/2010/main" val="23252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17</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429076" y="1021111"/>
            <a:ext cx="7315200" cy="3255264"/>
          </a:xfrm>
        </p:spPr>
        <p:txBody>
          <a:bodyPr>
            <a:noAutofit/>
          </a:bodyPr>
          <a:lstStyle/>
          <a:p>
            <a:r>
              <a:rPr lang="en-GB" sz="4000" dirty="0"/>
              <a:t>There are three playing cards in a row. There is a two to the right of a king. There is a diamond to the left of a spade. There is an ace to the left of a heart. There is a heart to the left of a spade. Identify the three cards.</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This is easier to do with pen and paper</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Start by working out the cards without the suits</a:t>
            </a:r>
          </a:p>
          <a:p>
            <a:endParaRPr lang="en-GB" dirty="0"/>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Ace of Diamonds, a King of Hearts, and a Two of Spades.</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8" y="1920633"/>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8" y="361156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2" name="Picture 1">
            <a:extLst>
              <a:ext uri="{FF2B5EF4-FFF2-40B4-BE49-F238E27FC236}">
                <a16:creationId xmlns:a16="http://schemas.microsoft.com/office/drawing/2014/main" id="{C6A24F94-2C6A-4EBF-B5D3-41F9337D273A}"/>
              </a:ext>
            </a:extLst>
          </p:cNvPr>
          <p:cNvPicPr>
            <a:picLocks noChangeAspect="1"/>
          </p:cNvPicPr>
          <p:nvPr/>
        </p:nvPicPr>
        <p:blipFill>
          <a:blip r:embed="rId2"/>
          <a:stretch>
            <a:fillRect/>
          </a:stretch>
        </p:blipFill>
        <p:spPr>
          <a:xfrm>
            <a:off x="2687411" y="4388984"/>
            <a:ext cx="4562475" cy="2110996"/>
          </a:xfrm>
          <a:prstGeom prst="rect">
            <a:avLst/>
          </a:prstGeom>
        </p:spPr>
      </p:pic>
    </p:spTree>
    <p:extLst>
      <p:ext uri="{BB962C8B-B14F-4D97-AF65-F5344CB8AC3E}">
        <p14:creationId xmlns:p14="http://schemas.microsoft.com/office/powerpoint/2010/main" val="23160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18</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682497" y="486718"/>
            <a:ext cx="7315200" cy="3255264"/>
          </a:xfrm>
        </p:spPr>
        <p:txBody>
          <a:bodyPr>
            <a:noAutofit/>
          </a:bodyPr>
          <a:lstStyle/>
          <a:p>
            <a:r>
              <a:rPr lang="en-GB" sz="4400" dirty="0"/>
              <a:t>A cow is tied to a 4 meter long rope. There is food 20 meters away from the cow. However, the cow manages to go to the food and eat it. How come?</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4M rope is tied to the cow</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No more hints for this one</a:t>
            </a:r>
          </a:p>
          <a:p>
            <a:endParaRPr lang="en-GB" dirty="0"/>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The rope is tied to the cow but nothing else. </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285383"/>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8" y="186643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0887" y="372403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63490" name="Picture 2" descr="Image result for cow">
            <a:extLst>
              <a:ext uri="{FF2B5EF4-FFF2-40B4-BE49-F238E27FC236}">
                <a16:creationId xmlns:a16="http://schemas.microsoft.com/office/drawing/2014/main" id="{B4B957D1-9407-4837-AA58-5BB210000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163" y="4129506"/>
            <a:ext cx="3339704" cy="224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4CBA-FB8C-4A97-B11F-D42A62E49BE9}"/>
              </a:ext>
            </a:extLst>
          </p:cNvPr>
          <p:cNvSpPr>
            <a:spLocks noGrp="1"/>
          </p:cNvSpPr>
          <p:nvPr>
            <p:ph type="ctrTitle"/>
          </p:nvPr>
        </p:nvSpPr>
        <p:spPr>
          <a:xfrm>
            <a:off x="348341" y="1704692"/>
            <a:ext cx="8643257" cy="1625455"/>
          </a:xfrm>
        </p:spPr>
        <p:txBody>
          <a:bodyPr>
            <a:normAutofit/>
          </a:bodyPr>
          <a:lstStyle/>
          <a:p>
            <a:r>
              <a:rPr lang="en-GB" sz="8000" dirty="0"/>
              <a:t>3.00     3.70     3.85     ?</a:t>
            </a:r>
          </a:p>
        </p:txBody>
      </p:sp>
      <p:sp>
        <p:nvSpPr>
          <p:cNvPr id="4" name="Text Placeholder 3">
            <a:extLst>
              <a:ext uri="{FF2B5EF4-FFF2-40B4-BE49-F238E27FC236}">
                <a16:creationId xmlns:a16="http://schemas.microsoft.com/office/drawing/2014/main" id="{F82976F5-B44C-4452-9F85-3EA7F87E63C3}"/>
              </a:ext>
            </a:extLst>
          </p:cNvPr>
          <p:cNvSpPr>
            <a:spLocks noGrp="1"/>
          </p:cNvSpPr>
          <p:nvPr>
            <p:ph type="body" sz="quarter" idx="13"/>
          </p:nvPr>
        </p:nvSpPr>
        <p:spPr/>
        <p:txBody>
          <a:bodyPr>
            <a:normAutofit/>
          </a:bodyPr>
          <a:lstStyle/>
          <a:p>
            <a:r>
              <a:rPr lang="en-GB" sz="2400" dirty="0"/>
              <a:t>Add a £ sign in front of each value </a:t>
            </a:r>
          </a:p>
        </p:txBody>
      </p:sp>
      <p:sp>
        <p:nvSpPr>
          <p:cNvPr id="5" name="Text Placeholder 4">
            <a:extLst>
              <a:ext uri="{FF2B5EF4-FFF2-40B4-BE49-F238E27FC236}">
                <a16:creationId xmlns:a16="http://schemas.microsoft.com/office/drawing/2014/main" id="{1F9A9F01-BAF5-4CF3-B4EF-62095D9EF5E8}"/>
              </a:ext>
            </a:extLst>
          </p:cNvPr>
          <p:cNvSpPr>
            <a:spLocks noGrp="1"/>
          </p:cNvSpPr>
          <p:nvPr>
            <p:ph type="body" sz="quarter" idx="14"/>
          </p:nvPr>
        </p:nvSpPr>
        <p:spPr/>
        <p:txBody>
          <a:bodyPr>
            <a:normAutofit/>
          </a:bodyPr>
          <a:lstStyle/>
          <a:p>
            <a:r>
              <a:rPr lang="en-GB" sz="2400" dirty="0"/>
              <a:t>What coins are needed to make £3 </a:t>
            </a:r>
          </a:p>
        </p:txBody>
      </p:sp>
      <p:sp>
        <p:nvSpPr>
          <p:cNvPr id="6" name="Text Placeholder 5">
            <a:extLst>
              <a:ext uri="{FF2B5EF4-FFF2-40B4-BE49-F238E27FC236}">
                <a16:creationId xmlns:a16="http://schemas.microsoft.com/office/drawing/2014/main" id="{4F393F69-5ABE-47BA-957A-731D390ACBAD}"/>
              </a:ext>
            </a:extLst>
          </p:cNvPr>
          <p:cNvSpPr>
            <a:spLocks noGrp="1"/>
          </p:cNvSpPr>
          <p:nvPr>
            <p:ph type="body" sz="quarter" idx="15"/>
          </p:nvPr>
        </p:nvSpPr>
        <p:spPr/>
        <p:txBody>
          <a:bodyPr>
            <a:normAutofit/>
          </a:bodyPr>
          <a:lstStyle/>
          <a:p>
            <a:r>
              <a:rPr lang="en-GB" sz="2400" dirty="0"/>
              <a:t>£2 + £1 = £3.00</a:t>
            </a:r>
          </a:p>
          <a:p>
            <a:r>
              <a:rPr lang="en-GB" sz="2400" dirty="0"/>
              <a:t>5op + 20p = 70p </a:t>
            </a:r>
          </a:p>
          <a:p>
            <a:r>
              <a:rPr lang="en-GB" sz="2400" dirty="0"/>
              <a:t>10p + 5p = 15p </a:t>
            </a:r>
          </a:p>
          <a:p>
            <a:r>
              <a:rPr lang="en-GB" sz="2400" dirty="0"/>
              <a:t>2p + 1 = 3p</a:t>
            </a:r>
          </a:p>
          <a:p>
            <a:r>
              <a:rPr lang="en-GB" sz="2400" dirty="0"/>
              <a:t>£3.88</a:t>
            </a:r>
          </a:p>
        </p:txBody>
      </p:sp>
      <p:sp>
        <p:nvSpPr>
          <p:cNvPr id="7" name="Rectangle 6">
            <a:extLst>
              <a:ext uri="{FF2B5EF4-FFF2-40B4-BE49-F238E27FC236}">
                <a16:creationId xmlns:a16="http://schemas.microsoft.com/office/drawing/2014/main" id="{723EEED2-1CEB-428C-9599-88346840786B}"/>
              </a:ext>
            </a:extLst>
          </p:cNvPr>
          <p:cNvSpPr/>
          <p:nvPr/>
        </p:nvSpPr>
        <p:spPr>
          <a:xfrm>
            <a:off x="9406566" y="44047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8" name="Rectangle 7">
            <a:extLst>
              <a:ext uri="{FF2B5EF4-FFF2-40B4-BE49-F238E27FC236}">
                <a16:creationId xmlns:a16="http://schemas.microsoft.com/office/drawing/2014/main" id="{267FFB84-DC55-4AA5-A72E-A65199DD57D0}"/>
              </a:ext>
            </a:extLst>
          </p:cNvPr>
          <p:cNvSpPr/>
          <p:nvPr/>
        </p:nvSpPr>
        <p:spPr>
          <a:xfrm>
            <a:off x="9406566" y="204769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9" name="Rectangle 8">
            <a:extLst>
              <a:ext uri="{FF2B5EF4-FFF2-40B4-BE49-F238E27FC236}">
                <a16:creationId xmlns:a16="http://schemas.microsoft.com/office/drawing/2014/main" id="{EAC4D1D9-2BAC-4694-94CA-0580162235E7}"/>
              </a:ext>
            </a:extLst>
          </p:cNvPr>
          <p:cNvSpPr/>
          <p:nvPr/>
        </p:nvSpPr>
        <p:spPr>
          <a:xfrm>
            <a:off x="9395209"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0" name="Oval 9">
            <a:extLst>
              <a:ext uri="{FF2B5EF4-FFF2-40B4-BE49-F238E27FC236}">
                <a16:creationId xmlns:a16="http://schemas.microsoft.com/office/drawing/2014/main" id="{AB351EAA-C64C-4E0E-B5DE-1BB1E402CAD6}"/>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1</a:t>
            </a:r>
          </a:p>
        </p:txBody>
      </p:sp>
    </p:spTree>
    <p:extLst>
      <p:ext uri="{BB962C8B-B14F-4D97-AF65-F5344CB8AC3E}">
        <p14:creationId xmlns:p14="http://schemas.microsoft.com/office/powerpoint/2010/main" val="14825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1000"/>
                                        <p:tgtEl>
                                          <p:spTgt spid="7"/>
                                        </p:tgtEl>
                                        <p:attrNameLst>
                                          <p:attrName>ppt_x</p:attrName>
                                        </p:attrNameLst>
                                      </p:cBhvr>
                                      <p:tavLst>
                                        <p:tav tm="0">
                                          <p:val>
                                            <p:strVal val="ppt_x"/>
                                          </p:val>
                                        </p:tav>
                                        <p:tav tm="100000">
                                          <p:val>
                                            <p:strVal val="1+ppt_w/2"/>
                                          </p:val>
                                        </p:tav>
                                      </p:tavLst>
                                    </p:anim>
                                    <p:anim calcmode="lin" valueType="num">
                                      <p:cBhvr additive="base">
                                        <p:cTn id="7" dur="1000"/>
                                        <p:tgtEl>
                                          <p:spTgt spid="7"/>
                                        </p:tgtEl>
                                        <p:attrNameLst>
                                          <p:attrName>ppt_y</p:attrName>
                                        </p:attrNameLst>
                                      </p:cBhvr>
                                      <p:tavLst>
                                        <p:tav tm="0">
                                          <p:val>
                                            <p:strVal val="ppt_y"/>
                                          </p:val>
                                        </p:tav>
                                        <p:tav tm="100000">
                                          <p:val>
                                            <p:strVal val="ppt_y"/>
                                          </p:val>
                                        </p:tav>
                                      </p:tavLst>
                                    </p:anim>
                                    <p:set>
                                      <p:cBhvr>
                                        <p:cTn id="8" dur="1" fill="hold">
                                          <p:stCondLst>
                                            <p:cond delay="9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1000"/>
                                        <p:tgtEl>
                                          <p:spTgt spid="8"/>
                                        </p:tgtEl>
                                        <p:attrNameLst>
                                          <p:attrName>ppt_x</p:attrName>
                                        </p:attrNameLst>
                                      </p:cBhvr>
                                      <p:tavLst>
                                        <p:tav tm="0">
                                          <p:val>
                                            <p:strVal val="ppt_x"/>
                                          </p:val>
                                        </p:tav>
                                        <p:tav tm="100000">
                                          <p:val>
                                            <p:strVal val="1+ppt_w/2"/>
                                          </p:val>
                                        </p:tav>
                                      </p:tavLst>
                                    </p:anim>
                                    <p:anim calcmode="lin" valueType="num">
                                      <p:cBhvr additive="base">
                                        <p:cTn id="13" dur="1000"/>
                                        <p:tgtEl>
                                          <p:spTgt spid="8"/>
                                        </p:tgtEl>
                                        <p:attrNameLst>
                                          <p:attrName>ppt_y</p:attrName>
                                        </p:attrNameLst>
                                      </p:cBhvr>
                                      <p:tavLst>
                                        <p:tav tm="0">
                                          <p:val>
                                            <p:strVal val="ppt_y"/>
                                          </p:val>
                                        </p:tav>
                                        <p:tav tm="100000">
                                          <p:val>
                                            <p:strVal val="ppt_y"/>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1+ppt_w/2"/>
                                          </p:val>
                                        </p:tav>
                                      </p:tavLst>
                                    </p:anim>
                                    <p:anim calcmode="lin" valueType="num">
                                      <p:cBhvr additive="base">
                                        <p:cTn id="19" dur="500"/>
                                        <p:tgtEl>
                                          <p:spTgt spid="9"/>
                                        </p:tgtEl>
                                        <p:attrNameLst>
                                          <p:attrName>ppt_y</p:attrName>
                                        </p:attrNameLst>
                                      </p:cBhvr>
                                      <p:tavLst>
                                        <p:tav tm="0">
                                          <p:val>
                                            <p:strVal val="ppt_y"/>
                                          </p:val>
                                        </p:tav>
                                        <p:tav tm="100000">
                                          <p:val>
                                            <p:strVal val="ppt_y"/>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19</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415143" y="360118"/>
            <a:ext cx="7315200" cy="5543889"/>
          </a:xfrm>
        </p:spPr>
        <p:txBody>
          <a:bodyPr>
            <a:noAutofit/>
          </a:bodyPr>
          <a:lstStyle/>
          <a:p>
            <a:r>
              <a:rPr lang="en-GB" sz="3600" dirty="0"/>
              <a:t>A woman was standing in her hotel room, when somebody knocked on the door. When she opened the door, there was a man who said that he thought this was his room, apologized, and continued down the corridor. </a:t>
            </a:r>
            <a:br>
              <a:rPr lang="en-GB" sz="3600" dirty="0"/>
            </a:br>
            <a:br>
              <a:rPr lang="en-GB" sz="3600" dirty="0"/>
            </a:br>
            <a:r>
              <a:rPr lang="en-GB" sz="3600" dirty="0"/>
              <a:t>When the woman closed the door, she called security to warn them about the thief. Why did she think the man was planning to rob her?</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man thought the room was his</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How do you normally get into a hotel room?</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normAutofit lnSpcReduction="10000"/>
          </a:bodyPr>
          <a:lstStyle/>
          <a:p>
            <a:r>
              <a:rPr lang="en-GB" dirty="0"/>
              <a:t>The man knocked at the door. If he thought it was his room he would of used a key or a hotel card and just enter the room.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490535"/>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18146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741982"/>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Tree>
    <p:extLst>
      <p:ext uri="{BB962C8B-B14F-4D97-AF65-F5344CB8AC3E}">
        <p14:creationId xmlns:p14="http://schemas.microsoft.com/office/powerpoint/2010/main" val="12761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20</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993648" y="1618805"/>
            <a:ext cx="7315200" cy="3255264"/>
          </a:xfrm>
        </p:spPr>
        <p:txBody>
          <a:bodyPr>
            <a:normAutofit fontScale="90000"/>
          </a:bodyPr>
          <a:lstStyle/>
          <a:p>
            <a:r>
              <a:rPr lang="en-GB" u="sng" dirty="0"/>
              <a:t>A special transaction </a:t>
            </a:r>
            <a:br>
              <a:rPr lang="en-GB" dirty="0"/>
            </a:br>
            <a:r>
              <a:rPr lang="en-GB" dirty="0"/>
              <a:t>A man buy £11.12 worth of items and pays with a £50 note. What is special about his change?</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man received £38.88 in change</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The number is not important, the change however is</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Every note and coin is used in the change. </a:t>
            </a:r>
          </a:p>
          <a:p>
            <a:r>
              <a:rPr lang="en-GB" dirty="0"/>
              <a:t>£20+£10+£5+£2+£1+50p+20p+10p+5p+2p+1p = £38.88</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50051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9" y="213638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751957"/>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61442" name="Picture 2" descr="Image result for change money">
            <a:extLst>
              <a:ext uri="{FF2B5EF4-FFF2-40B4-BE49-F238E27FC236}">
                <a16:creationId xmlns:a16="http://schemas.microsoft.com/office/drawing/2014/main" id="{64CB700A-E427-4D64-8E2C-A6D8E75BFE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5046182" y="4341578"/>
            <a:ext cx="3262666" cy="21698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8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21</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2909533" y="2821810"/>
            <a:ext cx="3066723" cy="3255264"/>
          </a:xfrm>
        </p:spPr>
        <p:txBody>
          <a:bodyPr>
            <a:noAutofit/>
          </a:bodyPr>
          <a:lstStyle/>
          <a:p>
            <a:r>
              <a:rPr lang="en-GB" sz="4400" b="1" dirty="0"/>
              <a:t>0 0 0 0 – 4</a:t>
            </a:r>
            <a:br>
              <a:rPr lang="en-GB" sz="4400" dirty="0"/>
            </a:br>
            <a:r>
              <a:rPr lang="en-GB" sz="4400" b="1" dirty="0"/>
              <a:t>1 7 5 2 – 0</a:t>
            </a:r>
            <a:br>
              <a:rPr lang="en-GB" sz="4400" b="1" dirty="0"/>
            </a:br>
            <a:r>
              <a:rPr lang="en-GB" sz="4400" b="1" dirty="0"/>
              <a:t>1 8 7 9 – 3</a:t>
            </a:r>
            <a:br>
              <a:rPr lang="en-GB" sz="4400" b="1" dirty="0"/>
            </a:br>
            <a:r>
              <a:rPr lang="en-GB" sz="4400" b="1" dirty="0"/>
              <a:t>2 0 6 1 – 2</a:t>
            </a:r>
            <a:br>
              <a:rPr lang="en-GB" sz="4400" b="1" dirty="0"/>
            </a:br>
            <a:r>
              <a:rPr lang="en-GB" sz="4400" b="1" dirty="0"/>
              <a:t>3 1 4 1 – 0</a:t>
            </a:r>
            <a:br>
              <a:rPr lang="en-GB" sz="4400" b="1" dirty="0"/>
            </a:br>
            <a:r>
              <a:rPr lang="en-GB" sz="4400" b="1" dirty="0"/>
              <a:t>4 0 9 6 – 3</a:t>
            </a:r>
            <a:br>
              <a:rPr lang="en-GB" sz="4400" b="1" dirty="0"/>
            </a:br>
            <a:r>
              <a:rPr lang="en-GB" sz="4400" b="1" dirty="0"/>
              <a:t>7 7 7 7 – 0</a:t>
            </a:r>
            <a:br>
              <a:rPr lang="en-GB" sz="4400" b="1" dirty="0"/>
            </a:br>
            <a:r>
              <a:rPr lang="en-GB" sz="4400" b="1" dirty="0"/>
              <a:t>9 9 7 3 – 2</a:t>
            </a:r>
            <a:br>
              <a:rPr lang="en-GB" sz="4400" b="1" dirty="0"/>
            </a:br>
            <a:r>
              <a:rPr lang="en-GB" sz="4400" b="1" dirty="0"/>
              <a:t>1 9 8 5 – ???</a:t>
            </a:r>
            <a:endParaRPr lang="en-GB" sz="4400" dirty="0"/>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Each row is independent of each other</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normAutofit fontScale="92500" lnSpcReduction="10000"/>
          </a:bodyPr>
          <a:lstStyle/>
          <a:p>
            <a:r>
              <a:rPr lang="en-GB" dirty="0"/>
              <a:t>The value of the number does not matter but the shape does</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normAutofit fontScale="92500" lnSpcReduction="20000"/>
          </a:bodyPr>
          <a:lstStyle/>
          <a:p>
            <a:r>
              <a:rPr lang="en-GB" dirty="0"/>
              <a:t>Answer – 3</a:t>
            </a:r>
          </a:p>
          <a:p>
            <a:r>
              <a:rPr lang="en-GB" dirty="0"/>
              <a:t>The number on the right hand side is how many holes there are. </a:t>
            </a:r>
          </a:p>
          <a:p>
            <a:r>
              <a:rPr lang="en-GB" dirty="0"/>
              <a:t>1985 has 3 holes, one in the 9 and two in the 8.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177553"/>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868485"/>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741982"/>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Tree>
    <p:extLst>
      <p:ext uri="{BB962C8B-B14F-4D97-AF65-F5344CB8AC3E}">
        <p14:creationId xmlns:p14="http://schemas.microsoft.com/office/powerpoint/2010/main" val="147121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a:extLst>
              <a:ext uri="{FF2B5EF4-FFF2-40B4-BE49-F238E27FC236}">
                <a16:creationId xmlns:a16="http://schemas.microsoft.com/office/drawing/2014/main" id="{2A6D726A-DFAC-47E1-9AB7-FA32148A5C5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194137" y="3994602"/>
            <a:ext cx="3077570" cy="1615724"/>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22</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519681" y="641430"/>
            <a:ext cx="7315200" cy="1995569"/>
          </a:xfrm>
        </p:spPr>
        <p:txBody>
          <a:bodyPr>
            <a:normAutofit/>
          </a:bodyPr>
          <a:lstStyle/>
          <a:p>
            <a:r>
              <a:rPr lang="en-GB" sz="4400" dirty="0"/>
              <a:t>Move 2 matches to make 4 identical squares. There should be no spare matchsticks</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normAutofit fontScale="92500"/>
          </a:bodyPr>
          <a:lstStyle/>
          <a:p>
            <a:r>
              <a:rPr lang="en-GB" dirty="0"/>
              <a:t>The two matchsticks come from 2 different squares.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The squares should only be touching by corners. </a:t>
            </a:r>
          </a:p>
        </p:txBody>
      </p:sp>
      <p:sp>
        <p:nvSpPr>
          <p:cNvPr id="13" name="Rectangle 12">
            <a:extLst>
              <a:ext uri="{FF2B5EF4-FFF2-40B4-BE49-F238E27FC236}">
                <a16:creationId xmlns:a16="http://schemas.microsoft.com/office/drawing/2014/main" id="{F2FEA9CA-F905-4A6E-91B7-56B70B623CF2}"/>
              </a:ext>
            </a:extLst>
          </p:cNvPr>
          <p:cNvSpPr/>
          <p:nvPr/>
        </p:nvSpPr>
        <p:spPr>
          <a:xfrm>
            <a:off x="9340284" y="333406"/>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40283" y="202433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18171" y="3527854"/>
            <a:ext cx="287382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59394" name="Picture 2">
            <a:extLst>
              <a:ext uri="{FF2B5EF4-FFF2-40B4-BE49-F238E27FC236}">
                <a16:creationId xmlns:a16="http://schemas.microsoft.com/office/drawing/2014/main" id="{E6B4E285-98D1-40B7-AFC6-77C6D21D0BE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32114" y="2648743"/>
            <a:ext cx="6868886" cy="360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7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Related image">
            <a:extLst>
              <a:ext uri="{FF2B5EF4-FFF2-40B4-BE49-F238E27FC236}">
                <a16:creationId xmlns:a16="http://schemas.microsoft.com/office/drawing/2014/main" id="{1AC08A6C-DC1F-4B44-8E45-7ABF25C269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72" t="24424" r="23714" b="12667"/>
          <a:stretch/>
        </p:blipFill>
        <p:spPr bwMode="auto">
          <a:xfrm>
            <a:off x="9406566" y="3741981"/>
            <a:ext cx="2661081" cy="238180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23</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pyramid finishes a row lower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8 and 9 do not move. </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endParaRPr lang="en-GB" dirty="0"/>
          </a:p>
        </p:txBody>
      </p:sp>
      <p:sp>
        <p:nvSpPr>
          <p:cNvPr id="13" name="Rectangle 12">
            <a:extLst>
              <a:ext uri="{FF2B5EF4-FFF2-40B4-BE49-F238E27FC236}">
                <a16:creationId xmlns:a16="http://schemas.microsoft.com/office/drawing/2014/main" id="{F2FEA9CA-F905-4A6E-91B7-56B70B623CF2}"/>
              </a:ext>
            </a:extLst>
          </p:cNvPr>
          <p:cNvSpPr/>
          <p:nvPr/>
        </p:nvSpPr>
        <p:spPr>
          <a:xfrm>
            <a:off x="9406567" y="2665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5750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58370" name="Picture 2" descr="Related image">
            <a:extLst>
              <a:ext uri="{FF2B5EF4-FFF2-40B4-BE49-F238E27FC236}">
                <a16:creationId xmlns:a16="http://schemas.microsoft.com/office/drawing/2014/main" id="{90C578CF-88E8-4E63-8045-AF8E9CD27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792" y="996533"/>
            <a:ext cx="7321196" cy="549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24</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This is easier with pen and paper</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6 is not one of the numbers.</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a:xfrm>
            <a:off x="9318171" y="3467291"/>
            <a:ext cx="2873829" cy="3167734"/>
          </a:xfrm>
        </p:spPr>
        <p:txBody>
          <a:bodyPr>
            <a:normAutofit fontScale="85000" lnSpcReduction="20000"/>
          </a:bodyPr>
          <a:lstStyle/>
          <a:p>
            <a:r>
              <a:rPr lang="en-GB" dirty="0"/>
              <a:t>042</a:t>
            </a:r>
          </a:p>
          <a:p>
            <a:r>
              <a:rPr lang="en-GB" dirty="0">
                <a:solidFill>
                  <a:schemeClr val="tx1"/>
                </a:solidFill>
              </a:rPr>
              <a:t>1</a:t>
            </a:r>
            <a:r>
              <a:rPr lang="en-GB" dirty="0"/>
              <a:t> Can only be 2 0r 6 as </a:t>
            </a:r>
            <a:r>
              <a:rPr lang="en-GB" dirty="0">
                <a:solidFill>
                  <a:schemeClr val="tx1"/>
                </a:solidFill>
              </a:rPr>
              <a:t>4</a:t>
            </a:r>
            <a:r>
              <a:rPr lang="en-GB" dirty="0"/>
              <a:t> tell us its not 8.</a:t>
            </a:r>
          </a:p>
          <a:p>
            <a:r>
              <a:rPr lang="en-GB" dirty="0">
                <a:solidFill>
                  <a:schemeClr val="tx1"/>
                </a:solidFill>
              </a:rPr>
              <a:t>2</a:t>
            </a:r>
            <a:r>
              <a:rPr lang="en-GB" dirty="0"/>
              <a:t> tell us that its not 6 if not it would be correct and well placed to match </a:t>
            </a:r>
            <a:r>
              <a:rPr lang="en-GB" dirty="0">
                <a:solidFill>
                  <a:schemeClr val="tx1"/>
                </a:solidFill>
              </a:rPr>
              <a:t>1</a:t>
            </a:r>
            <a:r>
              <a:rPr lang="en-GB" dirty="0"/>
              <a:t> </a:t>
            </a:r>
          </a:p>
          <a:p>
            <a:r>
              <a:rPr lang="en-GB" dirty="0">
                <a:solidFill>
                  <a:schemeClr val="tx1"/>
                </a:solidFill>
              </a:rPr>
              <a:t>3+5</a:t>
            </a:r>
            <a:r>
              <a:rPr lang="en-GB" dirty="0"/>
              <a:t> tells us 0 is right but in the wrong place</a:t>
            </a:r>
          </a:p>
          <a:p>
            <a:r>
              <a:rPr lang="en-GB" dirty="0">
                <a:solidFill>
                  <a:schemeClr val="tx1"/>
                </a:solidFill>
              </a:rPr>
              <a:t>2</a:t>
            </a:r>
            <a:r>
              <a:rPr lang="en-GB" dirty="0"/>
              <a:t> tells us 4 is the final number</a:t>
            </a:r>
          </a:p>
          <a:p>
            <a:endParaRPr lang="en-GB" dirty="0"/>
          </a:p>
        </p:txBody>
      </p:sp>
      <p:sp>
        <p:nvSpPr>
          <p:cNvPr id="13" name="Rectangle 12">
            <a:extLst>
              <a:ext uri="{FF2B5EF4-FFF2-40B4-BE49-F238E27FC236}">
                <a16:creationId xmlns:a16="http://schemas.microsoft.com/office/drawing/2014/main" id="{F2FEA9CA-F905-4A6E-91B7-56B70B623CF2}"/>
              </a:ext>
            </a:extLst>
          </p:cNvPr>
          <p:cNvSpPr/>
          <p:nvPr/>
        </p:nvSpPr>
        <p:spPr>
          <a:xfrm>
            <a:off x="9395210" y="19269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9" y="188362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330146"/>
            <a:ext cx="2664069" cy="3059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57346" name="Picture 2" descr="Complete mental activities  like crosswords, Suduko, jigsaw puzzles, and other brain benders to keep my brain sharp!">
            <a:extLst>
              <a:ext uri="{FF2B5EF4-FFF2-40B4-BE49-F238E27FC236}">
                <a16:creationId xmlns:a16="http://schemas.microsoft.com/office/drawing/2014/main" id="{D534EAB2-2C73-4D54-B3CF-B19764726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538" y="243856"/>
            <a:ext cx="6753462" cy="63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25</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405709" y="1081677"/>
            <a:ext cx="7315200" cy="1771323"/>
          </a:xfrm>
        </p:spPr>
        <p:txBody>
          <a:bodyPr>
            <a:noAutofit/>
          </a:bodyPr>
          <a:lstStyle/>
          <a:p>
            <a:r>
              <a:rPr lang="en-GB" sz="4400" dirty="0"/>
              <a:t>A man is standing on one side of a river. He calls his dog who runs across the river straight to him. How?</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dog is a normal dog.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The dog is running to get warm</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The lake has frozen over.</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6"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5" y="205105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5" y="361156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56322" name="Picture 2" descr="Brain-Teasers-That-Will-Stump-You-Every-Time">
            <a:extLst>
              <a:ext uri="{FF2B5EF4-FFF2-40B4-BE49-F238E27FC236}">
                <a16:creationId xmlns:a16="http://schemas.microsoft.com/office/drawing/2014/main" id="{5519DA75-7F29-43DD-BE3C-906A17F438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98" t="25068" r="8929" b="8577"/>
          <a:stretch/>
        </p:blipFill>
        <p:spPr bwMode="auto">
          <a:xfrm>
            <a:off x="1883229" y="3122237"/>
            <a:ext cx="6152023" cy="334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3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26</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Double check your counting</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No more hints for this one</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normAutofit fontScale="92500" lnSpcReduction="20000"/>
          </a:bodyPr>
          <a:lstStyle/>
          <a:p>
            <a:r>
              <a:rPr lang="en-GB" dirty="0"/>
              <a:t>19</a:t>
            </a:r>
          </a:p>
          <a:p>
            <a:endParaRPr lang="en-GB" dirty="0"/>
          </a:p>
          <a:p>
            <a:r>
              <a:rPr lang="en-GB" dirty="0"/>
              <a:t>09,19,29,39,49,</a:t>
            </a:r>
          </a:p>
          <a:p>
            <a:r>
              <a:rPr lang="en-GB" dirty="0"/>
              <a:t>59,69,79,89,90,</a:t>
            </a:r>
          </a:p>
          <a:p>
            <a:r>
              <a:rPr lang="en-GB" dirty="0"/>
              <a:t>91,92,93,94,95</a:t>
            </a:r>
          </a:p>
          <a:p>
            <a:r>
              <a:rPr lang="en-GB" dirty="0"/>
              <a:t>96,97,98,99</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5105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61156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55298" name="Picture 2" descr="Related image">
            <a:extLst>
              <a:ext uri="{FF2B5EF4-FFF2-40B4-BE49-F238E27FC236}">
                <a16:creationId xmlns:a16="http://schemas.microsoft.com/office/drawing/2014/main" id="{0B5D0E9B-5981-40F6-8657-4D273A4AE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371" y="1967339"/>
            <a:ext cx="7052317" cy="396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27</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519681" y="538942"/>
            <a:ext cx="7315200" cy="2707495"/>
          </a:xfrm>
        </p:spPr>
        <p:txBody>
          <a:bodyPr>
            <a:normAutofit fontScale="90000"/>
          </a:bodyPr>
          <a:lstStyle/>
          <a:p>
            <a:r>
              <a:rPr lang="en-GB" dirty="0"/>
              <a:t>A sundial has the fewest moving pieces for a timepiece. What has the most?</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You can make this timepiece yourself</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It is not mechanical in anyway</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Hour glass.</a:t>
            </a:r>
          </a:p>
          <a:p>
            <a:endParaRPr lang="en-GB" dirty="0"/>
          </a:p>
          <a:p>
            <a:r>
              <a:rPr lang="en-GB" dirty="0"/>
              <a:t>Has thousands of pieces of sand.</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5105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61156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72706" name="Picture 2" descr="Brain-Teasers-That-Will-Stump-You-Every-Time">
            <a:extLst>
              <a:ext uri="{FF2B5EF4-FFF2-40B4-BE49-F238E27FC236}">
                <a16:creationId xmlns:a16="http://schemas.microsoft.com/office/drawing/2014/main" id="{27574479-803F-41B2-AE59-D0F3A63733F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6164" b="75695" l="31445" r="70117">
                        <a14:foregroundMark x1="31543" y1="64129" x2="31445" y2="61347"/>
                        <a14:foregroundMark x1="32715" y1="62079" x2="32715" y2="61933"/>
                        <a14:foregroundMark x1="67383" y1="62225" x2="67480" y2="62225"/>
                      </a14:backgroundRemoval>
                    </a14:imgEffect>
                  </a14:imgLayer>
                </a14:imgProps>
              </a:ext>
              <a:ext uri="{28A0092B-C50C-407E-A947-70E740481C1C}">
                <a14:useLocalDpi xmlns:a14="http://schemas.microsoft.com/office/drawing/2010/main" val="0"/>
              </a:ext>
            </a:extLst>
          </a:blip>
          <a:srcRect l="27009" t="31259" r="25000" b="19212"/>
          <a:stretch/>
        </p:blipFill>
        <p:spPr bwMode="auto">
          <a:xfrm>
            <a:off x="3407227" y="2901609"/>
            <a:ext cx="4680857" cy="322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7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28</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Use a pen and paper</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There are 4 solutions to this puzzle</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Solution on the next slide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353104"/>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44036"/>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pic>
        <p:nvPicPr>
          <p:cNvPr id="71682" name="Picture 2" descr="Image">
            <a:extLst>
              <a:ext uri="{FF2B5EF4-FFF2-40B4-BE49-F238E27FC236}">
                <a16:creationId xmlns:a16="http://schemas.microsoft.com/office/drawing/2014/main" id="{F3FF15A0-1F08-4582-A4D2-7978E3EAEF5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267" b="90267" l="6542" r="90625">
                        <a14:foregroundMark x1="26375" y1="16333" x2="33542" y2="10933"/>
                        <a14:foregroundMark x1="33542" y1="10933" x2="35042" y2="19400"/>
                        <a14:foregroundMark x1="44792" y1="9933" x2="53250" y2="9400"/>
                        <a14:foregroundMark x1="53250" y1="9400" x2="54833" y2="9400"/>
                        <a14:foregroundMark x1="61458" y1="10800" x2="69250" y2="9000"/>
                        <a14:foregroundMark x1="69250" y1="9000" x2="72917" y2="9667"/>
                        <a14:foregroundMark x1="85958" y1="42733" x2="87833" y2="54667"/>
                        <a14:foregroundMark x1="87833" y1="54667" x2="90292" y2="43067"/>
                        <a14:foregroundMark x1="90292" y1="43067" x2="90292" y2="42733"/>
                        <a14:foregroundMark x1="89750" y1="41067" x2="90625" y2="53733"/>
                        <a14:foregroundMark x1="90625" y1="53733" x2="89417" y2="57467"/>
                        <a14:foregroundMark x1="72042" y1="88333" x2="63833" y2="90267"/>
                        <a14:foregroundMark x1="63833" y1="90267" x2="68917" y2="87200"/>
                        <a14:foregroundMark x1="55042" y1="88333" x2="43542" y2="87733"/>
                        <a14:foregroundMark x1="36958" y1="87733" x2="28167" y2="89267"/>
                        <a14:foregroundMark x1="28167" y1="89267" x2="26542" y2="88333"/>
                        <a14:foregroundMark x1="8667" y1="58000" x2="7875" y2="44533"/>
                        <a14:foregroundMark x1="7875" y1="44533" x2="12375" y2="55400"/>
                        <a14:foregroundMark x1="12375" y1="55400" x2="15500" y2="44000"/>
                        <a14:foregroundMark x1="15500" y1="44000" x2="13708" y2="41933"/>
                        <a14:foregroundMark x1="9000" y1="41667" x2="8208" y2="54867"/>
                        <a14:foregroundMark x1="8208" y1="54867" x2="9000" y2="57200"/>
                        <a14:foregroundMark x1="7792" y1="57733" x2="6542" y2="45333"/>
                        <a14:foregroundMark x1="6542" y1="45333" x2="7458" y2="40533"/>
                        <a14:foregroundMark x1="25333" y1="10267" x2="33542" y2="8267"/>
                        <a14:foregroundMark x1="33542" y1="8267" x2="37500" y2="12200"/>
                      </a14:backgroundRemoval>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l="4660" t="5370" r="6661" b="5916"/>
          <a:stretch/>
        </p:blipFill>
        <p:spPr bwMode="auto">
          <a:xfrm>
            <a:off x="2939231" y="527833"/>
            <a:ext cx="4604569" cy="28790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994087-2944-42CE-9E37-ED1FF32B0047}"/>
              </a:ext>
            </a:extLst>
          </p:cNvPr>
          <p:cNvSpPr txBox="1"/>
          <p:nvPr/>
        </p:nvSpPr>
        <p:spPr>
          <a:xfrm>
            <a:off x="5629419" y="158501"/>
            <a:ext cx="1276043" cy="369332"/>
          </a:xfrm>
          <a:prstGeom prst="rect">
            <a:avLst/>
          </a:prstGeom>
          <a:noFill/>
        </p:spPr>
        <p:txBody>
          <a:bodyPr wrap="square" rtlCol="0">
            <a:spAutoFit/>
          </a:bodyPr>
          <a:lstStyle/>
          <a:p>
            <a:r>
              <a:rPr lang="en-GB" dirty="0"/>
              <a:t>Corner seat</a:t>
            </a:r>
          </a:p>
        </p:txBody>
      </p:sp>
      <p:sp>
        <p:nvSpPr>
          <p:cNvPr id="17" name="TextBox 16">
            <a:extLst>
              <a:ext uri="{FF2B5EF4-FFF2-40B4-BE49-F238E27FC236}">
                <a16:creationId xmlns:a16="http://schemas.microsoft.com/office/drawing/2014/main" id="{47B400B1-AC16-41C9-8169-2B7121B9A0F8}"/>
              </a:ext>
            </a:extLst>
          </p:cNvPr>
          <p:cNvSpPr txBox="1"/>
          <p:nvPr/>
        </p:nvSpPr>
        <p:spPr>
          <a:xfrm>
            <a:off x="3670532" y="158501"/>
            <a:ext cx="1276043" cy="369332"/>
          </a:xfrm>
          <a:prstGeom prst="rect">
            <a:avLst/>
          </a:prstGeom>
          <a:noFill/>
        </p:spPr>
        <p:txBody>
          <a:bodyPr wrap="square" rtlCol="0">
            <a:spAutoFit/>
          </a:bodyPr>
          <a:lstStyle/>
          <a:p>
            <a:r>
              <a:rPr lang="en-GB" dirty="0"/>
              <a:t>Corner seat</a:t>
            </a:r>
          </a:p>
        </p:txBody>
      </p:sp>
      <p:sp>
        <p:nvSpPr>
          <p:cNvPr id="24" name="TextBox 23">
            <a:extLst>
              <a:ext uri="{FF2B5EF4-FFF2-40B4-BE49-F238E27FC236}">
                <a16:creationId xmlns:a16="http://schemas.microsoft.com/office/drawing/2014/main" id="{FB27CE0F-3EED-4162-94FE-AE4A7F00B088}"/>
              </a:ext>
            </a:extLst>
          </p:cNvPr>
          <p:cNvSpPr txBox="1"/>
          <p:nvPr/>
        </p:nvSpPr>
        <p:spPr>
          <a:xfrm>
            <a:off x="5629419" y="3305889"/>
            <a:ext cx="1402108" cy="369332"/>
          </a:xfrm>
          <a:prstGeom prst="rect">
            <a:avLst/>
          </a:prstGeom>
          <a:noFill/>
        </p:spPr>
        <p:txBody>
          <a:bodyPr wrap="square" rtlCol="0">
            <a:spAutoFit/>
          </a:bodyPr>
          <a:lstStyle/>
          <a:p>
            <a:r>
              <a:rPr lang="en-GB" dirty="0"/>
              <a:t>Corner seat</a:t>
            </a:r>
          </a:p>
        </p:txBody>
      </p:sp>
      <p:sp>
        <p:nvSpPr>
          <p:cNvPr id="25" name="TextBox 24">
            <a:extLst>
              <a:ext uri="{FF2B5EF4-FFF2-40B4-BE49-F238E27FC236}">
                <a16:creationId xmlns:a16="http://schemas.microsoft.com/office/drawing/2014/main" id="{6933E3A2-9BE4-47B8-B278-98E55237BFC2}"/>
              </a:ext>
            </a:extLst>
          </p:cNvPr>
          <p:cNvSpPr txBox="1"/>
          <p:nvPr/>
        </p:nvSpPr>
        <p:spPr>
          <a:xfrm>
            <a:off x="3646303" y="3312861"/>
            <a:ext cx="1276044" cy="369332"/>
          </a:xfrm>
          <a:prstGeom prst="rect">
            <a:avLst/>
          </a:prstGeom>
          <a:noFill/>
        </p:spPr>
        <p:txBody>
          <a:bodyPr wrap="square" rtlCol="0">
            <a:spAutoFit/>
          </a:bodyPr>
          <a:lstStyle/>
          <a:p>
            <a:r>
              <a:rPr lang="en-GB" dirty="0"/>
              <a:t>Corner seat</a:t>
            </a:r>
          </a:p>
        </p:txBody>
      </p:sp>
      <p:sp>
        <p:nvSpPr>
          <p:cNvPr id="6" name="Rectangle 5">
            <a:extLst>
              <a:ext uri="{FF2B5EF4-FFF2-40B4-BE49-F238E27FC236}">
                <a16:creationId xmlns:a16="http://schemas.microsoft.com/office/drawing/2014/main" id="{90D5B5CA-B9DB-44F3-90A9-5317CEAE664D}"/>
              </a:ext>
            </a:extLst>
          </p:cNvPr>
          <p:cNvSpPr/>
          <p:nvPr/>
        </p:nvSpPr>
        <p:spPr>
          <a:xfrm>
            <a:off x="405624" y="3776176"/>
            <a:ext cx="8313833" cy="2893100"/>
          </a:xfrm>
          <a:prstGeom prst="rect">
            <a:avLst/>
          </a:prstGeom>
        </p:spPr>
        <p:txBody>
          <a:bodyPr wrap="square">
            <a:spAutoFit/>
          </a:bodyPr>
          <a:lstStyle/>
          <a:p>
            <a:pPr fontAlgn="base"/>
            <a:r>
              <a:rPr lang="en-GB" sz="2000" b="1" dirty="0">
                <a:solidFill>
                  <a:schemeClr val="bg1"/>
                </a:solidFill>
                <a:latin typeface="inherit"/>
              </a:rPr>
              <a:t>They are not in the right place, help them fix it. </a:t>
            </a:r>
          </a:p>
          <a:p>
            <a:pPr fontAlgn="base">
              <a:buFont typeface="+mj-lt"/>
              <a:buAutoNum type="arabicPeriod"/>
            </a:pPr>
            <a:r>
              <a:rPr lang="en-GB" b="1" dirty="0">
                <a:solidFill>
                  <a:schemeClr val="bg1"/>
                </a:solidFill>
                <a:latin typeface="inherit"/>
              </a:rPr>
              <a:t>Mr. Red wants to sit at a corner.</a:t>
            </a:r>
          </a:p>
          <a:p>
            <a:pPr fontAlgn="base">
              <a:buFont typeface="+mj-lt"/>
              <a:buAutoNum type="arabicPeriod"/>
            </a:pPr>
            <a:r>
              <a:rPr lang="en-GB" b="1" dirty="0">
                <a:solidFill>
                  <a:schemeClr val="bg1"/>
                </a:solidFill>
                <a:latin typeface="inherit"/>
              </a:rPr>
              <a:t>Mr. Green wants to face Mr. Red</a:t>
            </a:r>
          </a:p>
          <a:p>
            <a:pPr fontAlgn="base">
              <a:buFont typeface="+mj-lt"/>
              <a:buAutoNum type="arabicPeriod"/>
            </a:pPr>
            <a:r>
              <a:rPr lang="en-GB" b="1" dirty="0">
                <a:solidFill>
                  <a:schemeClr val="bg1"/>
                </a:solidFill>
                <a:latin typeface="inherit"/>
              </a:rPr>
              <a:t>Mr. Blue wants to have Mr. Orange as an immediate neighbour</a:t>
            </a:r>
          </a:p>
          <a:p>
            <a:pPr fontAlgn="base">
              <a:buFont typeface="+mj-lt"/>
              <a:buAutoNum type="arabicPeriod"/>
            </a:pPr>
            <a:r>
              <a:rPr lang="en-GB" b="1" dirty="0">
                <a:solidFill>
                  <a:schemeClr val="bg1"/>
                </a:solidFill>
                <a:latin typeface="inherit"/>
              </a:rPr>
              <a:t>Mr. Pink doesn't want to sit at a corner</a:t>
            </a:r>
          </a:p>
          <a:p>
            <a:pPr fontAlgn="base">
              <a:buFont typeface="+mj-lt"/>
              <a:buAutoNum type="arabicPeriod"/>
            </a:pPr>
            <a:r>
              <a:rPr lang="en-GB" b="1" dirty="0">
                <a:solidFill>
                  <a:schemeClr val="bg1"/>
                </a:solidFill>
                <a:latin typeface="inherit"/>
              </a:rPr>
              <a:t>Mr. Orange wants to have Mr. Blue as an immediate neighbour and wants to have Mr. Red as an immediate neighbour</a:t>
            </a:r>
          </a:p>
          <a:p>
            <a:pPr fontAlgn="base">
              <a:buFont typeface="+mj-lt"/>
              <a:buAutoNum type="arabicPeriod"/>
            </a:pPr>
            <a:r>
              <a:rPr lang="en-GB" b="1" dirty="0">
                <a:solidFill>
                  <a:schemeClr val="bg1"/>
                </a:solidFill>
                <a:latin typeface="inherit"/>
              </a:rPr>
              <a:t>Mr. Yellow wants to face Mr. Magenta</a:t>
            </a:r>
          </a:p>
          <a:p>
            <a:pPr fontAlgn="base">
              <a:buFont typeface="+mj-lt"/>
              <a:buAutoNum type="arabicPeriod"/>
            </a:pPr>
            <a:r>
              <a:rPr lang="en-GB" b="1" dirty="0">
                <a:solidFill>
                  <a:schemeClr val="bg1"/>
                </a:solidFill>
                <a:latin typeface="inherit"/>
              </a:rPr>
              <a:t>Mr. Magenta doesn't want to have Mr. Green as an immediate neighbour</a:t>
            </a:r>
          </a:p>
          <a:p>
            <a:pPr fontAlgn="base">
              <a:buFont typeface="+mj-lt"/>
              <a:buAutoNum type="arabicPeriod"/>
            </a:pPr>
            <a:r>
              <a:rPr lang="en-GB" b="1" dirty="0">
                <a:solidFill>
                  <a:schemeClr val="bg1"/>
                </a:solidFill>
                <a:latin typeface="inherit"/>
              </a:rPr>
              <a:t>Mr. Cyan wants to face Mr. Blue</a:t>
            </a:r>
            <a:endParaRPr lang="en-GB" b="1" i="0" dirty="0">
              <a:solidFill>
                <a:schemeClr val="bg1"/>
              </a:solidFill>
              <a:effectLst/>
              <a:latin typeface="inherit"/>
            </a:endParaRPr>
          </a:p>
        </p:txBody>
      </p:sp>
    </p:spTree>
    <p:extLst>
      <p:ext uri="{BB962C8B-B14F-4D97-AF65-F5344CB8AC3E}">
        <p14:creationId xmlns:p14="http://schemas.microsoft.com/office/powerpoint/2010/main" val="22878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2976F5-B44C-4452-9F85-3EA7F87E63C3}"/>
              </a:ext>
            </a:extLst>
          </p:cNvPr>
          <p:cNvSpPr>
            <a:spLocks noGrp="1"/>
          </p:cNvSpPr>
          <p:nvPr>
            <p:ph type="body" sz="quarter" idx="13"/>
          </p:nvPr>
        </p:nvSpPr>
        <p:spPr/>
        <p:txBody>
          <a:bodyPr>
            <a:normAutofit fontScale="92500" lnSpcReduction="10000"/>
          </a:bodyPr>
          <a:lstStyle/>
          <a:p>
            <a:r>
              <a:rPr lang="en-GB" dirty="0"/>
              <a:t>You can turn the switches on and off as many times as you choose. </a:t>
            </a:r>
          </a:p>
        </p:txBody>
      </p:sp>
      <p:sp>
        <p:nvSpPr>
          <p:cNvPr id="5" name="Text Placeholder 4">
            <a:extLst>
              <a:ext uri="{FF2B5EF4-FFF2-40B4-BE49-F238E27FC236}">
                <a16:creationId xmlns:a16="http://schemas.microsoft.com/office/drawing/2014/main" id="{1F9A9F01-BAF5-4CF3-B4EF-62095D9EF5E8}"/>
              </a:ext>
            </a:extLst>
          </p:cNvPr>
          <p:cNvSpPr>
            <a:spLocks noGrp="1"/>
          </p:cNvSpPr>
          <p:nvPr>
            <p:ph type="body" sz="quarter" idx="14"/>
          </p:nvPr>
        </p:nvSpPr>
        <p:spPr/>
        <p:txBody>
          <a:bodyPr/>
          <a:lstStyle/>
          <a:p>
            <a:r>
              <a:rPr lang="en-GB" dirty="0"/>
              <a:t>Types of energy </a:t>
            </a:r>
          </a:p>
        </p:txBody>
      </p:sp>
      <p:sp>
        <p:nvSpPr>
          <p:cNvPr id="6" name="Text Placeholder 5">
            <a:extLst>
              <a:ext uri="{FF2B5EF4-FFF2-40B4-BE49-F238E27FC236}">
                <a16:creationId xmlns:a16="http://schemas.microsoft.com/office/drawing/2014/main" id="{4F393F69-5ABE-47BA-957A-731D390ACBAD}"/>
              </a:ext>
            </a:extLst>
          </p:cNvPr>
          <p:cNvSpPr>
            <a:spLocks noGrp="1"/>
          </p:cNvSpPr>
          <p:nvPr>
            <p:ph type="body" sz="quarter" idx="15"/>
          </p:nvPr>
        </p:nvSpPr>
        <p:spPr/>
        <p:txBody>
          <a:bodyPr>
            <a:normAutofit fontScale="92500" lnSpcReduction="10000"/>
          </a:bodyPr>
          <a:lstStyle/>
          <a:p>
            <a:r>
              <a:rPr lang="en-GB" dirty="0"/>
              <a:t>Turn 2 switches on and wait. </a:t>
            </a:r>
          </a:p>
          <a:p>
            <a:r>
              <a:rPr lang="en-GB" dirty="0"/>
              <a:t>Turn one of the switches off and teleport. </a:t>
            </a:r>
          </a:p>
          <a:p>
            <a:r>
              <a:rPr lang="en-GB" dirty="0"/>
              <a:t>1 bulb will be hot and off, 1 on and 1 off.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6" y="294671"/>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6733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57456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2</a:t>
            </a:r>
          </a:p>
        </p:txBody>
      </p:sp>
      <p:pic>
        <p:nvPicPr>
          <p:cNvPr id="2056" name="Picture 8" descr="Image result for 3 lightbulb puzzle">
            <a:extLst>
              <a:ext uri="{FF2B5EF4-FFF2-40B4-BE49-F238E27FC236}">
                <a16:creationId xmlns:a16="http://schemas.microsoft.com/office/drawing/2014/main" id="{25ECC39C-355A-415E-AAE7-94C9621A5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100" y="555171"/>
            <a:ext cx="7663542" cy="574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10129575" y="397602"/>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28</a:t>
            </a:r>
          </a:p>
        </p:txBody>
      </p:sp>
      <p:sp>
        <p:nvSpPr>
          <p:cNvPr id="13" name="Rectangle 12">
            <a:extLst>
              <a:ext uri="{FF2B5EF4-FFF2-40B4-BE49-F238E27FC236}">
                <a16:creationId xmlns:a16="http://schemas.microsoft.com/office/drawing/2014/main" id="{F2FEA9CA-F905-4A6E-91B7-56B70B623CF2}"/>
              </a:ext>
            </a:extLst>
          </p:cNvPr>
          <p:cNvSpPr/>
          <p:nvPr/>
        </p:nvSpPr>
        <p:spPr>
          <a:xfrm>
            <a:off x="9319009" y="1660138"/>
            <a:ext cx="2664069" cy="4911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Solution for puzzle 28 only</a:t>
            </a:r>
          </a:p>
          <a:p>
            <a:pPr algn="ctr"/>
            <a:endParaRPr lang="en-GB" sz="2400" b="1" dirty="0"/>
          </a:p>
          <a:p>
            <a:pPr algn="ctr"/>
            <a:r>
              <a:rPr lang="en-GB" sz="2400" b="1" dirty="0"/>
              <a:t>Puzzle on previous slide. </a:t>
            </a:r>
          </a:p>
        </p:txBody>
      </p:sp>
      <p:pic>
        <p:nvPicPr>
          <p:cNvPr id="70658" name="Picture 2" descr="Solution1">
            <a:extLst>
              <a:ext uri="{FF2B5EF4-FFF2-40B4-BE49-F238E27FC236}">
                <a16:creationId xmlns:a16="http://schemas.microsoft.com/office/drawing/2014/main" id="{310DD20D-B908-43C8-BB3C-81935B865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61" y="1555505"/>
            <a:ext cx="4103914" cy="2564946"/>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descr="Solution2">
            <a:extLst>
              <a:ext uri="{FF2B5EF4-FFF2-40B4-BE49-F238E27FC236}">
                <a16:creationId xmlns:a16="http://schemas.microsoft.com/office/drawing/2014/main" id="{4BC6571A-1CB7-4840-93E9-BC85BE57B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61" y="4020022"/>
            <a:ext cx="4103914" cy="2564946"/>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descr="Solution3">
            <a:extLst>
              <a:ext uri="{FF2B5EF4-FFF2-40B4-BE49-F238E27FC236}">
                <a16:creationId xmlns:a16="http://schemas.microsoft.com/office/drawing/2014/main" id="{9E69B267-5AA6-47E0-9B69-BF4849A41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075" y="1555505"/>
            <a:ext cx="4103914" cy="2564946"/>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Solution4">
            <a:extLst>
              <a:ext uri="{FF2B5EF4-FFF2-40B4-BE49-F238E27FC236}">
                <a16:creationId xmlns:a16="http://schemas.microsoft.com/office/drawing/2014/main" id="{BDD29D6B-4686-4A85-8387-B7EB64364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075" y="4006575"/>
            <a:ext cx="4103914" cy="25649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D30D332-198B-4E6F-9290-AEED3A1991F2}"/>
              </a:ext>
            </a:extLst>
          </p:cNvPr>
          <p:cNvSpPr/>
          <p:nvPr/>
        </p:nvSpPr>
        <p:spPr>
          <a:xfrm>
            <a:off x="55475" y="146957"/>
            <a:ext cx="9110296" cy="6564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Tree>
    <p:extLst>
      <p:ext uri="{BB962C8B-B14F-4D97-AF65-F5344CB8AC3E}">
        <p14:creationId xmlns:p14="http://schemas.microsoft.com/office/powerpoint/2010/main" val="11521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1+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29</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100015" y="795677"/>
            <a:ext cx="7956898" cy="1853066"/>
          </a:xfrm>
        </p:spPr>
        <p:txBody>
          <a:bodyPr/>
          <a:lstStyle/>
          <a:p>
            <a:r>
              <a:rPr lang="en-GB" dirty="0"/>
              <a:t>Move only 1 glass to make an alternating pattern</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normAutofit lnSpcReduction="10000"/>
          </a:bodyPr>
          <a:lstStyle/>
          <a:p>
            <a:r>
              <a:rPr lang="en-GB" dirty="0"/>
              <a:t>The final pattern is FEFEFE</a:t>
            </a:r>
          </a:p>
          <a:p>
            <a:r>
              <a:rPr lang="en-GB" dirty="0"/>
              <a:t>F-Full, E-Empty</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You need to move a glass on the left</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Grab the 2</a:t>
            </a:r>
            <a:r>
              <a:rPr lang="en-GB" baseline="30000" dirty="0"/>
              <a:t>nd</a:t>
            </a:r>
            <a:r>
              <a:rPr lang="en-GB" dirty="0"/>
              <a:t> glass and pour it into the 5</a:t>
            </a:r>
            <a:r>
              <a:rPr lang="en-GB" baseline="30000" dirty="0"/>
              <a:t>th</a:t>
            </a:r>
            <a:r>
              <a:rPr lang="en-GB" dirty="0"/>
              <a:t>.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323114"/>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14046"/>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57456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69634" name="Picture 2" descr="Move one glass brain teaser">
            <a:extLst>
              <a:ext uri="{FF2B5EF4-FFF2-40B4-BE49-F238E27FC236}">
                <a16:creationId xmlns:a16="http://schemas.microsoft.com/office/drawing/2014/main" id="{C85A7D4F-CA22-4E84-A44C-C3F628620D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83" b="89946" l="3631" r="94917">
                        <a14:foregroundMark x1="6017" y1="23098" x2="11411" y2="38859"/>
                        <a14:foregroundMark x1="11411" y1="38859" x2="9544" y2="67663"/>
                        <a14:foregroundMark x1="14419" y1="21196" x2="6846" y2="23370"/>
                        <a14:foregroundMark x1="6846" y1="23370" x2="5705" y2="40761"/>
                        <a14:foregroundMark x1="5705" y1="40761" x2="6328" y2="58424"/>
                        <a14:foregroundMark x1="6328" y1="58424" x2="9232" y2="74457"/>
                        <a14:foregroundMark x1="9232" y1="74457" x2="12552" y2="58967"/>
                        <a14:foregroundMark x1="12552" y1="58967" x2="15249" y2="24728"/>
                        <a14:foregroundMark x1="3838" y1="20380" x2="3631" y2="39130"/>
                        <a14:foregroundMark x1="3631" y1="39130" x2="6120" y2="73370"/>
                        <a14:foregroundMark x1="22095" y1="74185" x2="28942" y2="65489"/>
                        <a14:foregroundMark x1="28942" y1="65489" x2="30809" y2="26630"/>
                        <a14:foregroundMark x1="30809" y1="26630" x2="22925" y2="22011"/>
                        <a14:foregroundMark x1="22925" y1="22011" x2="20332" y2="39402"/>
                        <a14:foregroundMark x1="20332" y1="39402" x2="22303" y2="74457"/>
                        <a14:foregroundMark x1="38071" y1="73370" x2="44502" y2="66848"/>
                        <a14:foregroundMark x1="44502" y1="66848" x2="46888" y2="26087"/>
                        <a14:foregroundMark x1="46888" y1="26087" x2="40456" y2="21467"/>
                        <a14:foregroundMark x1="40456" y1="21467" x2="36515" y2="38315"/>
                        <a14:foregroundMark x1="36515" y1="38315" x2="37967" y2="76630"/>
                        <a14:foregroundMark x1="54149" y1="74457" x2="60062" y2="66033"/>
                        <a14:foregroundMark x1="60062" y1="66033" x2="62552" y2="29891"/>
                        <a14:foregroundMark x1="62552" y1="29891" x2="56224" y2="21467"/>
                        <a14:foregroundMark x1="56224" y1="21467" x2="53112" y2="39130"/>
                        <a14:foregroundMark x1="53112" y1="39130" x2="54357" y2="74457"/>
                        <a14:foregroundMark x1="85996" y1="73370" x2="92635" y2="60598"/>
                        <a14:foregroundMark x1="92635" y1="60598" x2="94917" y2="21467"/>
                        <a14:foregroundMark x1="94917" y1="21467" x2="87967" y2="23098"/>
                        <a14:foregroundMark x1="87967" y1="23098" x2="85270" y2="41304"/>
                        <a14:foregroundMark x1="85270" y1="41304" x2="87241" y2="58424"/>
                        <a14:foregroundMark x1="87241" y1="58424" x2="86203" y2="77717"/>
                      </a14:backgroundRemoval>
                    </a14:imgEffect>
                  </a14:imgLayer>
                </a14:imgProps>
              </a:ext>
              <a:ext uri="{28A0092B-C50C-407E-A947-70E740481C1C}">
                <a14:useLocalDpi xmlns:a14="http://schemas.microsoft.com/office/drawing/2010/main" val="0"/>
              </a:ext>
            </a:extLst>
          </a:blip>
          <a:srcRect/>
          <a:stretch>
            <a:fillRect/>
          </a:stretch>
        </p:blipFill>
        <p:spPr bwMode="auto">
          <a:xfrm>
            <a:off x="820942" y="3170495"/>
            <a:ext cx="8010737" cy="305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30</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dog is the key to solving this puzzle.</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normAutofit fontScale="92500" lnSpcReduction="10000"/>
          </a:bodyPr>
          <a:lstStyle/>
          <a:p>
            <a:r>
              <a:rPr lang="en-GB" dirty="0"/>
              <a:t>You do not need to work out the weight of all the animals to solve this one.</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a:xfrm>
            <a:off x="9406566" y="3741982"/>
            <a:ext cx="2652712" cy="2843875"/>
          </a:xfrm>
        </p:spPr>
        <p:txBody>
          <a:bodyPr>
            <a:normAutofit fontScale="70000" lnSpcReduction="20000"/>
          </a:bodyPr>
          <a:lstStyle/>
          <a:p>
            <a:r>
              <a:rPr lang="en-GB" dirty="0"/>
              <a:t>Answer = 27KG</a:t>
            </a:r>
          </a:p>
          <a:p>
            <a:r>
              <a:rPr lang="en-GB" dirty="0"/>
              <a:t>If we added picture 2 and 3 together, we get the weight of a cat, a rabbit and 2 dogs. (44kg) We know the cat and rabbit weight 10kg. So we can take that away leaving 34kg for 2 dogs. If half that we now know the dog weighs 17kg and we can add the 10kg for the cat and rabbit back. </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245973"/>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8" y="1936905"/>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889309"/>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68610" name="Picture 2" descr="Whats the weight? brain teaser">
            <a:extLst>
              <a:ext uri="{FF2B5EF4-FFF2-40B4-BE49-F238E27FC236}">
                <a16:creationId xmlns:a16="http://schemas.microsoft.com/office/drawing/2014/main" id="{50731A67-6A10-4A90-8A17-6F4F74259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681" y="456318"/>
            <a:ext cx="6775233" cy="574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8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31</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11 is needed for the solution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normAutofit fontScale="85000" lnSpcReduction="20000"/>
          </a:bodyPr>
          <a:lstStyle/>
          <a:p>
            <a:r>
              <a:rPr lang="en-GB" dirty="0"/>
              <a:t>All numbers are odd and 3 odds can not make an even number, so you are going to have to get creative. </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11+13+6</a:t>
            </a:r>
          </a:p>
          <a:p>
            <a:endParaRPr lang="en-GB" dirty="0"/>
          </a:p>
          <a:p>
            <a:r>
              <a:rPr lang="en-GB" dirty="0"/>
              <a:t>You will have to turn the 9 upside down. </a:t>
            </a:r>
          </a:p>
        </p:txBody>
      </p:sp>
      <p:sp>
        <p:nvSpPr>
          <p:cNvPr id="13" name="Rectangle 12">
            <a:extLst>
              <a:ext uri="{FF2B5EF4-FFF2-40B4-BE49-F238E27FC236}">
                <a16:creationId xmlns:a16="http://schemas.microsoft.com/office/drawing/2014/main" id="{F2FEA9CA-F905-4A6E-91B7-56B70B623CF2}"/>
              </a:ext>
            </a:extLst>
          </p:cNvPr>
          <p:cNvSpPr/>
          <p:nvPr/>
        </p:nvSpPr>
        <p:spPr>
          <a:xfrm>
            <a:off x="12305331" y="27640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12305330" y="196733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12305330" y="3527854"/>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67586" name="Picture 2" descr="billiards balls brain question">
            <a:extLst>
              <a:ext uri="{FF2B5EF4-FFF2-40B4-BE49-F238E27FC236}">
                <a16:creationId xmlns:a16="http://schemas.microsoft.com/office/drawing/2014/main" id="{404E839F-64C7-42B6-859B-18A6226F9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24"/>
          <a:stretch/>
        </p:blipFill>
        <p:spPr bwMode="auto">
          <a:xfrm>
            <a:off x="432174" y="2051050"/>
            <a:ext cx="8159308" cy="369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15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32</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360714" y="1333556"/>
            <a:ext cx="7478486" cy="4388595"/>
          </a:xfrm>
        </p:spPr>
        <p:txBody>
          <a:bodyPr>
            <a:noAutofit/>
          </a:bodyPr>
          <a:lstStyle/>
          <a:p>
            <a:r>
              <a:rPr lang="en-GB" sz="2800" dirty="0"/>
              <a:t>Mike, Andrew, Kevin and Rory are playing tug of war</a:t>
            </a:r>
            <a:br>
              <a:rPr lang="en-GB" sz="2800" dirty="0"/>
            </a:br>
            <a:br>
              <a:rPr lang="en-GB" sz="2800" dirty="0"/>
            </a:br>
            <a:r>
              <a:rPr lang="en-GB" sz="2800" dirty="0"/>
              <a:t>Mike and Andrew pulled Kevin and Rory easily. </a:t>
            </a:r>
            <a:br>
              <a:rPr lang="en-GB" sz="2800" dirty="0"/>
            </a:br>
            <a:br>
              <a:rPr lang="en-GB" sz="2800" dirty="0"/>
            </a:br>
            <a:r>
              <a:rPr lang="en-GB" sz="2800" dirty="0"/>
              <a:t>After that, both Mike and Kevin together managed to pull Rory and Andrew hardly. </a:t>
            </a:r>
            <a:br>
              <a:rPr lang="en-GB" sz="2800" dirty="0"/>
            </a:br>
            <a:br>
              <a:rPr lang="en-GB" sz="2800" dirty="0"/>
            </a:br>
            <a:r>
              <a:rPr lang="en-GB" sz="2800" dirty="0"/>
              <a:t>Then, both Mike and Rory played against Andrew and Kevin but neither of them won the game. </a:t>
            </a:r>
            <a:br>
              <a:rPr lang="en-GB" sz="2800" dirty="0"/>
            </a:br>
            <a:br>
              <a:rPr lang="en-GB" sz="2800" dirty="0"/>
            </a:br>
            <a:r>
              <a:rPr lang="en-GB" sz="2800" dirty="0"/>
              <a:t>Thus, can you compare them according to their strength?</a:t>
            </a:r>
            <a:br>
              <a:rPr lang="en-GB" sz="2800" dirty="0"/>
            </a:br>
            <a:br>
              <a:rPr lang="en-GB" sz="2800" dirty="0"/>
            </a:br>
            <a:endParaRPr lang="en-GB" sz="2800" dirty="0"/>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Pen and paper is recommended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normAutofit fontScale="62500" lnSpcReduction="20000"/>
          </a:bodyPr>
          <a:lstStyle/>
          <a:p>
            <a:r>
              <a:rPr lang="en-GB" dirty="0"/>
              <a:t>Mike + Andrew &gt;&gt; Kevin + Rory</a:t>
            </a:r>
          </a:p>
          <a:p>
            <a:r>
              <a:rPr lang="en-GB" dirty="0"/>
              <a:t>Mike + Kevin &gt;Rory + Andrew</a:t>
            </a:r>
          </a:p>
          <a:p>
            <a:r>
              <a:rPr lang="en-GB" dirty="0"/>
              <a:t>Mike + Rory = Andrew + Kevin</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normAutofit fontScale="92500" lnSpcReduction="20000"/>
          </a:bodyPr>
          <a:lstStyle/>
          <a:p>
            <a:r>
              <a:rPr lang="en-GB" sz="1800" i="1" dirty="0"/>
              <a:t>Mike&gt;Andrew&gt;Kevin&gt;Rory</a:t>
            </a:r>
          </a:p>
          <a:p>
            <a:r>
              <a:rPr lang="en-GB" sz="1800" i="1" dirty="0"/>
              <a:t>Part 1 tells us mike and Andrew must be the strongest. </a:t>
            </a:r>
          </a:p>
          <a:p>
            <a:r>
              <a:rPr lang="en-GB" sz="1800" i="1" dirty="0"/>
              <a:t>Part 2 tells us Mike is stronger than Andrew or Kevin is stronger than Rory</a:t>
            </a:r>
          </a:p>
          <a:p>
            <a:r>
              <a:rPr lang="en-GB" sz="1800" i="1" dirty="0"/>
              <a:t>Part 3 confirms that both parts of part 2 are true.  </a:t>
            </a:r>
            <a:endParaRPr lang="en-GB" sz="1800" dirty="0"/>
          </a:p>
        </p:txBody>
      </p:sp>
      <p:sp>
        <p:nvSpPr>
          <p:cNvPr id="13" name="Rectangle 12">
            <a:extLst>
              <a:ext uri="{FF2B5EF4-FFF2-40B4-BE49-F238E27FC236}">
                <a16:creationId xmlns:a16="http://schemas.microsoft.com/office/drawing/2014/main" id="{F2FEA9CA-F905-4A6E-91B7-56B70B623CF2}"/>
              </a:ext>
            </a:extLst>
          </p:cNvPr>
          <p:cNvSpPr/>
          <p:nvPr/>
        </p:nvSpPr>
        <p:spPr>
          <a:xfrm>
            <a:off x="9395208" y="2665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7" y="195750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7" y="351801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66564" name="Picture 4" descr="Image result for rope">
            <a:extLst>
              <a:ext uri="{FF2B5EF4-FFF2-40B4-BE49-F238E27FC236}">
                <a16:creationId xmlns:a16="http://schemas.microsoft.com/office/drawing/2014/main" id="{81302AA3-1E14-4441-A5AA-BEBA1C23D4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658" b="33938"/>
          <a:stretch/>
        </p:blipFill>
        <p:spPr bwMode="auto">
          <a:xfrm>
            <a:off x="132723" y="5355771"/>
            <a:ext cx="9011278" cy="114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33</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519681" y="724241"/>
            <a:ext cx="7315200" cy="3255264"/>
          </a:xfrm>
        </p:spPr>
        <p:txBody>
          <a:bodyPr>
            <a:noAutofit/>
          </a:bodyPr>
          <a:lstStyle/>
          <a:p>
            <a:r>
              <a:rPr lang="en-GB" sz="3200" dirty="0"/>
              <a:t>How many moves will it take to transfer the balls to tube 3 and keep them in order. </a:t>
            </a:r>
            <a:br>
              <a:rPr lang="en-GB" sz="3200" dirty="0"/>
            </a:br>
            <a:br>
              <a:rPr lang="en-GB" sz="3200" dirty="0"/>
            </a:br>
            <a:r>
              <a:rPr lang="en-GB" sz="3200" dirty="0"/>
              <a:t>You can only move 1 ball at a time. Must not have a ball on top of it</a:t>
            </a:r>
            <a:br>
              <a:rPr lang="en-GB" sz="3200" dirty="0"/>
            </a:br>
            <a:br>
              <a:rPr lang="en-GB" sz="3200" dirty="0"/>
            </a:br>
            <a:r>
              <a:rPr lang="en-GB" sz="3200" dirty="0"/>
              <a:t>A ball can go to any tube </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It can be done in less than 8 moves</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It can be done in exactly 6 moves… How?</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a:xfrm>
            <a:off x="9406566" y="3741982"/>
            <a:ext cx="2652712" cy="2855135"/>
          </a:xfrm>
        </p:spPr>
        <p:txBody>
          <a:bodyPr>
            <a:normAutofit fontScale="70000" lnSpcReduction="20000"/>
          </a:bodyPr>
          <a:lstStyle/>
          <a:p>
            <a:r>
              <a:rPr lang="en-GB" i="1" dirty="0"/>
              <a:t>Transfer the 3rd ball from 1st tube to 2nd tube</a:t>
            </a:r>
          </a:p>
          <a:p>
            <a:r>
              <a:rPr lang="en-GB" i="1" dirty="0"/>
              <a:t>Transfer the 2nd ball from 1st tube to 2nd tube</a:t>
            </a:r>
          </a:p>
          <a:p>
            <a:r>
              <a:rPr lang="en-GB" i="1" dirty="0"/>
              <a:t>Transfer the 1st ball from 1st tube to 3rd tube</a:t>
            </a:r>
          </a:p>
          <a:p>
            <a:br>
              <a:rPr lang="en-GB" dirty="0"/>
            </a:br>
            <a:r>
              <a:rPr lang="en-GB" i="1" dirty="0"/>
              <a:t>Transfer the 2nd ball from 2nd tube to 3rd tube</a:t>
            </a:r>
          </a:p>
          <a:p>
            <a:r>
              <a:rPr lang="en-GB" i="1" dirty="0"/>
              <a:t>Transfer the 3rd ball from 2nd tube to 3rd tube</a:t>
            </a:r>
            <a:endParaRPr lang="en-GB" dirty="0"/>
          </a:p>
        </p:txBody>
      </p:sp>
      <p:sp>
        <p:nvSpPr>
          <p:cNvPr id="13" name="Rectangle 12">
            <a:extLst>
              <a:ext uri="{FF2B5EF4-FFF2-40B4-BE49-F238E27FC236}">
                <a16:creationId xmlns:a16="http://schemas.microsoft.com/office/drawing/2014/main" id="{F2FEA9CA-F905-4A6E-91B7-56B70B623CF2}"/>
              </a:ext>
            </a:extLst>
          </p:cNvPr>
          <p:cNvSpPr/>
          <p:nvPr/>
        </p:nvSpPr>
        <p:spPr>
          <a:xfrm>
            <a:off x="9406567" y="354442"/>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45374"/>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81378" y="3743845"/>
            <a:ext cx="2664069" cy="28532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76802" name="Picture 2" descr="brain teaser 6">
            <a:extLst>
              <a:ext uri="{FF2B5EF4-FFF2-40B4-BE49-F238E27FC236}">
                <a16:creationId xmlns:a16="http://schemas.microsoft.com/office/drawing/2014/main" id="{81C01CC6-2E84-41E3-ABCD-5D30652024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24" t="10953" r="21755" b="18593"/>
          <a:stretch/>
        </p:blipFill>
        <p:spPr bwMode="auto">
          <a:xfrm>
            <a:off x="3091544" y="4437178"/>
            <a:ext cx="3004456" cy="215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34</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p:txBody>
          <a:bodyPr>
            <a:normAutofit/>
          </a:bodyPr>
          <a:lstStyle/>
          <a:p>
            <a:pPr algn="ctr"/>
            <a:r>
              <a:rPr lang="en-GB" sz="11500" dirty="0"/>
              <a:t>1 3 5</a:t>
            </a:r>
            <a:br>
              <a:rPr lang="en-GB" sz="11500" dirty="0"/>
            </a:br>
            <a:r>
              <a:rPr lang="en-GB" sz="11500" dirty="0"/>
              <a:t>2 4 ?</a:t>
            </a:r>
          </a:p>
        </p:txBody>
      </p:sp>
      <p:sp>
        <p:nvSpPr>
          <p:cNvPr id="20" name="Subtitle 19">
            <a:extLst>
              <a:ext uri="{FF2B5EF4-FFF2-40B4-BE49-F238E27FC236}">
                <a16:creationId xmlns:a16="http://schemas.microsoft.com/office/drawing/2014/main" id="{7D75BF87-DEE3-4F1C-A6E2-B1D782A48F41}"/>
              </a:ext>
            </a:extLst>
          </p:cNvPr>
          <p:cNvSpPr>
            <a:spLocks noGrp="1"/>
          </p:cNvSpPr>
          <p:nvPr>
            <p:ph type="subTitle" idx="1"/>
          </p:nvPr>
        </p:nvSpPr>
        <p:spPr>
          <a:xfrm>
            <a:off x="1069848" y="5018588"/>
            <a:ext cx="7315200" cy="696411"/>
          </a:xfrm>
        </p:spPr>
        <p:txBody>
          <a:bodyPr>
            <a:normAutofit/>
          </a:bodyPr>
          <a:lstStyle/>
          <a:p>
            <a:pPr algn="ctr"/>
            <a:r>
              <a:rPr lang="en-GB" sz="3200" dirty="0"/>
              <a:t>The answer is not 6.</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answer is not a number.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Forward thinking is not going to help here. </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R </a:t>
            </a:r>
          </a:p>
          <a:p>
            <a:endParaRPr lang="en-GB" dirty="0"/>
          </a:p>
        </p:txBody>
      </p:sp>
      <p:sp>
        <p:nvSpPr>
          <p:cNvPr id="13" name="Rectangle 12">
            <a:extLst>
              <a:ext uri="{FF2B5EF4-FFF2-40B4-BE49-F238E27FC236}">
                <a16:creationId xmlns:a16="http://schemas.microsoft.com/office/drawing/2014/main" id="{F2FEA9CA-F905-4A6E-91B7-56B70B623CF2}"/>
              </a:ext>
            </a:extLst>
          </p:cNvPr>
          <p:cNvSpPr/>
          <p:nvPr/>
        </p:nvSpPr>
        <p:spPr>
          <a:xfrm>
            <a:off x="9395209" y="2665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8" y="195750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pic>
        <p:nvPicPr>
          <p:cNvPr id="75778" name="Picture 2" descr="Related image">
            <a:extLst>
              <a:ext uri="{FF2B5EF4-FFF2-40B4-BE49-F238E27FC236}">
                <a16:creationId xmlns:a16="http://schemas.microsoft.com/office/drawing/2014/main" id="{64664BEA-EF6F-45F8-87F6-FB35A6E891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20" t="10705" r="7777" b="3651"/>
          <a:stretch/>
        </p:blipFill>
        <p:spPr bwMode="auto">
          <a:xfrm>
            <a:off x="10036629" y="3830630"/>
            <a:ext cx="1920064" cy="19436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D30D332-198B-4E6F-9290-AEED3A1991F2}"/>
              </a:ext>
            </a:extLst>
          </p:cNvPr>
          <p:cNvSpPr/>
          <p:nvPr/>
        </p:nvSpPr>
        <p:spPr>
          <a:xfrm>
            <a:off x="9406566" y="3611564"/>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Tree>
    <p:extLst>
      <p:ext uri="{BB962C8B-B14F-4D97-AF65-F5344CB8AC3E}">
        <p14:creationId xmlns:p14="http://schemas.microsoft.com/office/powerpoint/2010/main" val="14418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35</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It has been raining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The houses do not matter</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normAutofit lnSpcReduction="10000"/>
          </a:bodyPr>
          <a:lstStyle/>
          <a:p>
            <a:r>
              <a:rPr lang="en-GB" dirty="0"/>
              <a:t>Bob is lying. There is a puddle on his car which means he has moved his car while he has committed the theft. </a:t>
            </a:r>
          </a:p>
        </p:txBody>
      </p:sp>
      <p:sp>
        <p:nvSpPr>
          <p:cNvPr id="13" name="Rectangle 12">
            <a:extLst>
              <a:ext uri="{FF2B5EF4-FFF2-40B4-BE49-F238E27FC236}">
                <a16:creationId xmlns:a16="http://schemas.microsoft.com/office/drawing/2014/main" id="{F2FEA9CA-F905-4A6E-91B7-56B70B623CF2}"/>
              </a:ext>
            </a:extLst>
          </p:cNvPr>
          <p:cNvSpPr/>
          <p:nvPr/>
        </p:nvSpPr>
        <p:spPr>
          <a:xfrm>
            <a:off x="9297237" y="50051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297236" y="2191442"/>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297236" y="3751957"/>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12" name="Picture 11">
            <a:extLst>
              <a:ext uri="{FF2B5EF4-FFF2-40B4-BE49-F238E27FC236}">
                <a16:creationId xmlns:a16="http://schemas.microsoft.com/office/drawing/2014/main" id="{634211F2-D5E8-483A-B2FC-856FD6C23FC3}"/>
              </a:ext>
            </a:extLst>
          </p:cNvPr>
          <p:cNvPicPr>
            <a:picLocks noChangeAspect="1"/>
          </p:cNvPicPr>
          <p:nvPr/>
        </p:nvPicPr>
        <p:blipFill rotWithShape="1">
          <a:blip r:embed="rId2"/>
          <a:srcRect t="38297"/>
          <a:stretch/>
        </p:blipFill>
        <p:spPr>
          <a:xfrm>
            <a:off x="1991250" y="1639215"/>
            <a:ext cx="5935584" cy="5071667"/>
          </a:xfrm>
          <a:prstGeom prst="rect">
            <a:avLst/>
          </a:prstGeom>
        </p:spPr>
      </p:pic>
      <p:pic>
        <p:nvPicPr>
          <p:cNvPr id="2" name="Picture 1">
            <a:extLst>
              <a:ext uri="{FF2B5EF4-FFF2-40B4-BE49-F238E27FC236}">
                <a16:creationId xmlns:a16="http://schemas.microsoft.com/office/drawing/2014/main" id="{7F912D5A-7FB6-4159-A620-04B7B3324D24}"/>
              </a:ext>
            </a:extLst>
          </p:cNvPr>
          <p:cNvPicPr>
            <a:picLocks noChangeAspect="1"/>
          </p:cNvPicPr>
          <p:nvPr/>
        </p:nvPicPr>
        <p:blipFill rotWithShape="1">
          <a:blip r:embed="rId2"/>
          <a:srcRect b="72923"/>
          <a:stretch/>
        </p:blipFill>
        <p:spPr>
          <a:xfrm>
            <a:off x="2835818" y="147118"/>
            <a:ext cx="4381500" cy="1642833"/>
          </a:xfrm>
          <a:prstGeom prst="rect">
            <a:avLst/>
          </a:prstGeom>
        </p:spPr>
      </p:pic>
    </p:spTree>
    <p:extLst>
      <p:ext uri="{BB962C8B-B14F-4D97-AF65-F5344CB8AC3E}">
        <p14:creationId xmlns:p14="http://schemas.microsoft.com/office/powerpoint/2010/main" val="28692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36</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512569" y="1292352"/>
            <a:ext cx="4049015" cy="5111496"/>
          </a:xfrm>
        </p:spPr>
        <p:txBody>
          <a:bodyPr>
            <a:normAutofit fontScale="90000"/>
          </a:bodyPr>
          <a:lstStyle/>
          <a:p>
            <a:r>
              <a:rPr lang="en-GB" sz="3200" dirty="0"/>
              <a:t>A farmer must get a fox, a chicken and seeds across a river</a:t>
            </a:r>
            <a:br>
              <a:rPr lang="en-GB" sz="3200" dirty="0"/>
            </a:br>
            <a:br>
              <a:rPr lang="en-GB" sz="3200" dirty="0"/>
            </a:br>
            <a:r>
              <a:rPr lang="en-GB" sz="3200" dirty="0"/>
              <a:t>The fox will eat the chicken if they are left alone </a:t>
            </a:r>
            <a:br>
              <a:rPr lang="en-GB" sz="3200" dirty="0"/>
            </a:br>
            <a:br>
              <a:rPr lang="en-GB" sz="3200" dirty="0"/>
            </a:br>
            <a:r>
              <a:rPr lang="en-GB" sz="3200" dirty="0"/>
              <a:t>The chicken will eat the seeds if left alone</a:t>
            </a:r>
            <a:br>
              <a:rPr lang="en-GB" sz="3200" dirty="0"/>
            </a:br>
            <a:br>
              <a:rPr lang="en-GB" sz="3200" dirty="0"/>
            </a:br>
            <a:r>
              <a:rPr lang="en-GB" sz="3200" dirty="0"/>
              <a:t>The farmer can only take one at a time. </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normAutofit fontScale="92500"/>
          </a:bodyPr>
          <a:lstStyle/>
          <a:p>
            <a:r>
              <a:rPr lang="en-GB" dirty="0"/>
              <a:t>The fox and chicken are not alone if the farmer is there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You need to make 7 trips</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a:xfrm>
            <a:off x="9406566" y="3741982"/>
            <a:ext cx="2785434" cy="2381799"/>
          </a:xfrm>
        </p:spPr>
        <p:txBody>
          <a:bodyPr>
            <a:normAutofit fontScale="85000" lnSpcReduction="20000"/>
          </a:bodyPr>
          <a:lstStyle/>
          <a:p>
            <a:r>
              <a:rPr lang="en-GB" sz="2100" dirty="0"/>
              <a:t>1.Take the chicken</a:t>
            </a:r>
          </a:p>
          <a:p>
            <a:r>
              <a:rPr lang="en-GB" sz="2100" dirty="0"/>
              <a:t>2.Return to the other side </a:t>
            </a:r>
          </a:p>
          <a:p>
            <a:r>
              <a:rPr lang="en-GB" sz="2100" dirty="0"/>
              <a:t>3.Take the fox</a:t>
            </a:r>
          </a:p>
          <a:p>
            <a:r>
              <a:rPr lang="en-GB" sz="2100" dirty="0"/>
              <a:t>4.Return the chicken</a:t>
            </a:r>
          </a:p>
          <a:p>
            <a:r>
              <a:rPr lang="en-GB" sz="2100" dirty="0"/>
              <a:t>5.Take the seeds</a:t>
            </a:r>
          </a:p>
          <a:p>
            <a:r>
              <a:rPr lang="en-GB" sz="2100" dirty="0"/>
              <a:t>6.Return for the chicken  </a:t>
            </a:r>
          </a:p>
          <a:p>
            <a:r>
              <a:rPr lang="en-GB" sz="2100" dirty="0"/>
              <a:t>7.Bring the chicken across</a:t>
            </a:r>
          </a:p>
        </p:txBody>
      </p:sp>
      <p:sp>
        <p:nvSpPr>
          <p:cNvPr id="13" name="Rectangle 12">
            <a:extLst>
              <a:ext uri="{FF2B5EF4-FFF2-40B4-BE49-F238E27FC236}">
                <a16:creationId xmlns:a16="http://schemas.microsoft.com/office/drawing/2014/main" id="{F2FEA9CA-F905-4A6E-91B7-56B70B623CF2}"/>
              </a:ext>
            </a:extLst>
          </p:cNvPr>
          <p:cNvSpPr/>
          <p:nvPr/>
        </p:nvSpPr>
        <p:spPr>
          <a:xfrm>
            <a:off x="9385010" y="325452"/>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85009" y="2016384"/>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85009" y="3576899"/>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1026" name="Picture 2" descr="Related image">
            <a:extLst>
              <a:ext uri="{FF2B5EF4-FFF2-40B4-BE49-F238E27FC236}">
                <a16:creationId xmlns:a16="http://schemas.microsoft.com/office/drawing/2014/main" id="{34B63FAB-2818-4430-B7C1-463DCF5D5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891" y="1850485"/>
            <a:ext cx="4273296" cy="42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37</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Continue the lines to hit the outside circles</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normAutofit fontScale="92500" lnSpcReduction="10000"/>
          </a:bodyPr>
          <a:lstStyle/>
          <a:p>
            <a:r>
              <a:rPr lang="en-GB" dirty="0"/>
              <a:t>The two numbers closest to the question mark will not help you. </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Answer = 17</a:t>
            </a:r>
          </a:p>
          <a:p>
            <a:endParaRPr lang="en-GB" dirty="0"/>
          </a:p>
          <a:p>
            <a:r>
              <a:rPr lang="en-GB" dirty="0"/>
              <a:t>Add opposites segments together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2665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5750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51801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2050" name="Picture 2" descr="printable-brain-teasers-for-kids">
            <a:extLst>
              <a:ext uri="{FF2B5EF4-FFF2-40B4-BE49-F238E27FC236}">
                <a16:creationId xmlns:a16="http://schemas.microsoft.com/office/drawing/2014/main" id="{C04C3B4D-6332-401C-B2E8-445758E712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75" b="95000" l="6625" r="97792">
                        <a14:foregroundMark x1="27760" y1="23750" x2="21767" y2="17813"/>
                        <a14:foregroundMark x1="21767" y1="17813" x2="18297" y2="26250"/>
                        <a14:foregroundMark x1="18297" y1="26250" x2="27445" y2="23750"/>
                        <a14:foregroundMark x1="27445" y1="23750" x2="22713" y2="21875"/>
                        <a14:foregroundMark x1="47003" y1="12812" x2="49527" y2="4375"/>
                        <a14:foregroundMark x1="49527" y1="4375" x2="54574" y2="11250"/>
                        <a14:foregroundMark x1="54574" y1="11250" x2="52681" y2="10938"/>
                        <a14:foregroundMark x1="76341" y1="19063" x2="83596" y2="23438"/>
                        <a14:foregroundMark x1="83596" y1="23438" x2="78233" y2="24063"/>
                        <a14:foregroundMark x1="73502" y1="42188" x2="65615" y2="35313"/>
                        <a14:foregroundMark x1="65615" y1="35313" x2="57729" y2="31875"/>
                        <a14:foregroundMark x1="57729" y1="31875" x2="48580" y2="30625"/>
                        <a14:foregroundMark x1="48580" y1="30625" x2="38486" y2="34688"/>
                        <a14:foregroundMark x1="38486" y1="34688" x2="31546" y2="43750"/>
                        <a14:foregroundMark x1="31546" y1="43750" x2="30284" y2="62813"/>
                        <a14:foregroundMark x1="30284" y1="62813" x2="37224" y2="68750"/>
                        <a14:foregroundMark x1="37224" y1="68750" x2="45110" y2="71875"/>
                        <a14:foregroundMark x1="45110" y1="71875" x2="55205" y2="72500"/>
                        <a14:foregroundMark x1="55205" y1="72500" x2="64038" y2="71250"/>
                        <a14:foregroundMark x1="64038" y1="71250" x2="73502" y2="54688"/>
                        <a14:foregroundMark x1="73502" y1="54688" x2="73817" y2="40000"/>
                        <a14:foregroundMark x1="69716" y1="42188" x2="40379" y2="50938"/>
                        <a14:foregroundMark x1="40379" y1="50938" x2="48265" y2="57500"/>
                        <a14:foregroundMark x1="48265" y1="57500" x2="58360" y2="60313"/>
                        <a14:foregroundMark x1="58360" y1="60313" x2="65615" y2="54063"/>
                        <a14:foregroundMark x1="65615" y1="54063" x2="65931" y2="53750"/>
                        <a14:foregroundMark x1="86435" y1="50313" x2="94637" y2="47188"/>
                        <a14:foregroundMark x1="94637" y1="47188" x2="89905" y2="54063"/>
                        <a14:foregroundMark x1="89905" y1="54063" x2="84858" y2="50313"/>
                        <a14:foregroundMark x1="94637" y1="47500" x2="92429" y2="57500"/>
                        <a14:foregroundMark x1="92429" y1="57500" x2="92429" y2="56875"/>
                        <a14:foregroundMark x1="97792" y1="54063" x2="95899" y2="48750"/>
                        <a14:foregroundMark x1="77603" y1="77188" x2="76972" y2="80313"/>
                        <a14:foregroundMark x1="76025" y1="79063" x2="84227" y2="76563"/>
                        <a14:foregroundMark x1="84227" y1="76563" x2="79495" y2="83438"/>
                        <a14:foregroundMark x1="79495" y1="83438" x2="75394" y2="81563"/>
                        <a14:foregroundMark x1="53312" y1="86563" x2="47003" y2="92188"/>
                        <a14:foregroundMark x1="47003" y1="92188" x2="55521" y2="92500"/>
                        <a14:foregroundMark x1="55521" y1="92500" x2="53943" y2="88438"/>
                        <a14:foregroundMark x1="53312" y1="95000" x2="43254" y2="92887"/>
                        <a14:foregroundMark x1="24921" y1="83438" x2="23975" y2="75000"/>
                        <a14:foregroundMark x1="23975" y1="75000" x2="18297" y2="81875"/>
                        <a14:foregroundMark x1="18297" y1="81875" x2="24290" y2="83438"/>
                        <a14:foregroundMark x1="15142" y1="54375" x2="6625" y2="53125"/>
                        <a14:foregroundMark x1="6625" y1="53125" x2="13565" y2="47188"/>
                        <a14:foregroundMark x1="13565" y1="47188" x2="13249" y2="55000"/>
                        <a14:backgroundMark x1="43218" y1="92813" x2="42587" y2="92500"/>
                      </a14:backgroundRemoval>
                    </a14:imgEffect>
                  </a14:imgLayer>
                </a14:imgProps>
              </a:ext>
              <a:ext uri="{28A0092B-C50C-407E-A947-70E740481C1C}">
                <a14:useLocalDpi xmlns:a14="http://schemas.microsoft.com/office/drawing/2010/main" val="0"/>
              </a:ext>
            </a:extLst>
          </a:blip>
          <a:srcRect/>
          <a:stretch>
            <a:fillRect/>
          </a:stretch>
        </p:blipFill>
        <p:spPr bwMode="auto">
          <a:xfrm>
            <a:off x="1912873" y="554585"/>
            <a:ext cx="5694935" cy="574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A6327B-DC1E-47AC-8CAD-712DF174B124}"/>
              </a:ext>
            </a:extLst>
          </p:cNvPr>
          <p:cNvSpPr>
            <a:spLocks noGrp="1"/>
          </p:cNvSpPr>
          <p:nvPr>
            <p:ph type="ctrTitle"/>
          </p:nvPr>
        </p:nvSpPr>
        <p:spPr>
          <a:xfrm>
            <a:off x="648747" y="1411501"/>
            <a:ext cx="7984672" cy="1279098"/>
          </a:xfrm>
        </p:spPr>
        <p:txBody>
          <a:bodyPr/>
          <a:lstStyle/>
          <a:p>
            <a:r>
              <a:rPr lang="en-GB" dirty="0"/>
              <a:t>Which is the odd one out</a:t>
            </a:r>
          </a:p>
        </p:txBody>
      </p:sp>
      <p:sp>
        <p:nvSpPr>
          <p:cNvPr id="22" name="Text Placeholder 21">
            <a:extLst>
              <a:ext uri="{FF2B5EF4-FFF2-40B4-BE49-F238E27FC236}">
                <a16:creationId xmlns:a16="http://schemas.microsoft.com/office/drawing/2014/main" id="{642C3782-6501-401D-A1BC-7D520C10FCE4}"/>
              </a:ext>
            </a:extLst>
          </p:cNvPr>
          <p:cNvSpPr>
            <a:spLocks noGrp="1"/>
          </p:cNvSpPr>
          <p:nvPr>
            <p:ph type="body" sz="quarter" idx="13"/>
          </p:nvPr>
        </p:nvSpPr>
        <p:spPr/>
        <p:txBody>
          <a:bodyPr/>
          <a:lstStyle/>
          <a:p>
            <a:r>
              <a:rPr lang="en-GB" dirty="0"/>
              <a:t>Look at each shape individually </a:t>
            </a:r>
          </a:p>
          <a:p>
            <a:endParaRPr lang="en-GB" dirty="0"/>
          </a:p>
        </p:txBody>
      </p:sp>
      <p:sp>
        <p:nvSpPr>
          <p:cNvPr id="9" name="Text Placeholder 8">
            <a:extLst>
              <a:ext uri="{FF2B5EF4-FFF2-40B4-BE49-F238E27FC236}">
                <a16:creationId xmlns:a16="http://schemas.microsoft.com/office/drawing/2014/main" id="{8C067336-93E4-41B1-A254-F52A2A0362FB}"/>
              </a:ext>
            </a:extLst>
          </p:cNvPr>
          <p:cNvSpPr>
            <a:spLocks noGrp="1"/>
          </p:cNvSpPr>
          <p:nvPr>
            <p:ph type="body" sz="quarter" idx="14"/>
          </p:nvPr>
        </p:nvSpPr>
        <p:spPr/>
        <p:txBody>
          <a:bodyPr>
            <a:normAutofit fontScale="92500" lnSpcReduction="10000"/>
          </a:bodyPr>
          <a:lstStyle/>
          <a:p>
            <a:r>
              <a:rPr lang="en-GB" dirty="0"/>
              <a:t>Write down every shape that you think is the odd 1 out and why. </a:t>
            </a:r>
          </a:p>
        </p:txBody>
      </p:sp>
      <p:sp>
        <p:nvSpPr>
          <p:cNvPr id="23" name="Text Placeholder 22">
            <a:extLst>
              <a:ext uri="{FF2B5EF4-FFF2-40B4-BE49-F238E27FC236}">
                <a16:creationId xmlns:a16="http://schemas.microsoft.com/office/drawing/2014/main" id="{0AF4D60D-1FC1-44FC-8D68-9C1E7084BB3A}"/>
              </a:ext>
            </a:extLst>
          </p:cNvPr>
          <p:cNvSpPr>
            <a:spLocks noGrp="1"/>
          </p:cNvSpPr>
          <p:nvPr>
            <p:ph type="body" sz="quarter" idx="15"/>
          </p:nvPr>
        </p:nvSpPr>
        <p:spPr/>
        <p:txBody>
          <a:bodyPr/>
          <a:lstStyle/>
          <a:p>
            <a:r>
              <a:rPr lang="en-GB" dirty="0"/>
              <a:t>The first shape is the odd one out for being the only shape that is not the odd one out. </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2665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6733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74198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3</a:t>
            </a:r>
          </a:p>
        </p:txBody>
      </p:sp>
      <p:pic>
        <p:nvPicPr>
          <p:cNvPr id="13316" name="Picture 4">
            <a:extLst>
              <a:ext uri="{FF2B5EF4-FFF2-40B4-BE49-F238E27FC236}">
                <a16:creationId xmlns:a16="http://schemas.microsoft.com/office/drawing/2014/main" id="{F21A4D24-50DD-4C9E-9992-DDBD0C8E6E1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94" b="89753" l="2602" r="97073">
                        <a14:foregroundMark x1="12846" y1="60424" x2="3902" y2="60424"/>
                        <a14:foregroundMark x1="3902" y1="60424" x2="2764" y2="42756"/>
                        <a14:foregroundMark x1="2764" y1="42756" x2="10732" y2="38516"/>
                        <a14:foregroundMark x1="10732" y1="38516" x2="13008" y2="57244"/>
                        <a14:foregroundMark x1="13008" y1="57244" x2="13008" y2="57597"/>
                        <a14:foregroundMark x1="46016" y1="45583" x2="53496" y2="38869"/>
                        <a14:foregroundMark x1="53496" y1="38869" x2="56260" y2="55830"/>
                        <a14:foregroundMark x1="56260" y1="55830" x2="47317" y2="56184"/>
                        <a14:foregroundMark x1="47317" y1="56184" x2="45528" y2="45583"/>
                        <a14:foregroundMark x1="68455" y1="49823" x2="75447" y2="38869"/>
                        <a14:foregroundMark x1="75447" y1="38869" x2="78374" y2="56184"/>
                        <a14:foregroundMark x1="78374" y1="56184" x2="69431" y2="59011"/>
                        <a14:foregroundMark x1="69431" y1="59011" x2="68130" y2="50883"/>
                        <a14:foregroundMark x1="97073" y1="54064" x2="96585" y2="52297"/>
                        <a14:foregroundMark x1="28293" y1="51590" x2="30732" y2="57597"/>
                        <a14:backgroundMark x1="7480" y1="18021" x2="45041" y2="22261"/>
                        <a14:backgroundMark x1="45041" y1="22261" x2="64065" y2="19081"/>
                        <a14:backgroundMark x1="64065" y1="19081" x2="85528" y2="21555"/>
                        <a14:backgroundMark x1="85528" y1="21555" x2="85366" y2="60777"/>
                        <a14:backgroundMark x1="85366" y1="60777" x2="91870" y2="72792"/>
                        <a14:backgroundMark x1="91870" y1="72792" x2="84553" y2="80919"/>
                        <a14:backgroundMark x1="84553" y1="80919" x2="75122" y2="81272"/>
                        <a14:backgroundMark x1="75122" y1="81272" x2="50732" y2="67845"/>
                        <a14:backgroundMark x1="50732" y1="67845" x2="5366" y2="75265"/>
                        <a14:backgroundMark x1="5366" y1="75265" x2="13984" y2="68905"/>
                        <a14:backgroundMark x1="14570" y1="66310" x2="18211" y2="50177"/>
                        <a14:backgroundMark x1="13984" y1="68905" x2="14468" y2="66761"/>
                        <a14:backgroundMark x1="18211" y1="50177" x2="19512" y2="30742"/>
                        <a14:backgroundMark x1="19512" y1="30742" x2="11220" y2="21201"/>
                        <a14:backgroundMark x1="11220" y1="21201" x2="7480" y2="20495"/>
                      </a14:backgroundRemoval>
                    </a14:imgEffect>
                  </a14:imgLayer>
                </a14:imgProps>
              </a:ext>
              <a:ext uri="{28A0092B-C50C-407E-A947-70E740481C1C}">
                <a14:useLocalDpi xmlns:a14="http://schemas.microsoft.com/office/drawing/2010/main" val="0"/>
              </a:ext>
            </a:extLst>
          </a:blip>
          <a:srcRect t="25768" b="24175"/>
          <a:stretch/>
        </p:blipFill>
        <p:spPr bwMode="auto">
          <a:xfrm>
            <a:off x="873365" y="3246437"/>
            <a:ext cx="6972726" cy="160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38</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269241" y="702157"/>
            <a:ext cx="7891272" cy="1142393"/>
          </a:xfrm>
        </p:spPr>
        <p:txBody>
          <a:bodyPr/>
          <a:lstStyle/>
          <a:p>
            <a:r>
              <a:rPr lang="en-GB" dirty="0"/>
              <a:t>What is the hidden word?</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Look at how the words are positioned</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No more hints for this one</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Top Secret</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2665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5750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51801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3074" name="Picture 2" descr="brain-teasers-games-for-kids">
            <a:extLst>
              <a:ext uri="{FF2B5EF4-FFF2-40B4-BE49-F238E27FC236}">
                <a16:creationId xmlns:a16="http://schemas.microsoft.com/office/drawing/2014/main" id="{7149E9B1-4D56-4B6D-8837-4A0ACDABD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41" y="2280139"/>
            <a:ext cx="6096000" cy="448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6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43145EC7-12D8-44E1-81E2-AD68AD5FC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99" t="16495" r="23416" b="15464"/>
          <a:stretch/>
        </p:blipFill>
        <p:spPr bwMode="auto">
          <a:xfrm>
            <a:off x="9350463" y="3746332"/>
            <a:ext cx="2708813" cy="234358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39</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32723" y="2114350"/>
            <a:ext cx="3916834" cy="3255264"/>
          </a:xfrm>
        </p:spPr>
        <p:txBody>
          <a:bodyPr>
            <a:noAutofit/>
          </a:bodyPr>
          <a:lstStyle/>
          <a:p>
            <a:pPr algn="ctr"/>
            <a:r>
              <a:rPr lang="en-GB" sz="3600" dirty="0"/>
              <a:t>Add the remaining numbers so that each row, column and diagonal all equal the same value. </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All rows, columns and diagonal = 15</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There is a 5 in the centre square. </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endParaRPr lang="en-GB" dirty="0"/>
          </a:p>
        </p:txBody>
      </p:sp>
      <p:sp>
        <p:nvSpPr>
          <p:cNvPr id="13" name="Rectangle 12">
            <a:extLst>
              <a:ext uri="{FF2B5EF4-FFF2-40B4-BE49-F238E27FC236}">
                <a16:creationId xmlns:a16="http://schemas.microsoft.com/office/drawing/2014/main" id="{F2FEA9CA-F905-4A6E-91B7-56B70B623CF2}"/>
              </a:ext>
            </a:extLst>
          </p:cNvPr>
          <p:cNvSpPr/>
          <p:nvPr/>
        </p:nvSpPr>
        <p:spPr>
          <a:xfrm>
            <a:off x="9395207" y="26656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6" y="195750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50462" y="3574561"/>
            <a:ext cx="2708814"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5124" name="Picture 4">
            <a:extLst>
              <a:ext uri="{FF2B5EF4-FFF2-40B4-BE49-F238E27FC236}">
                <a16:creationId xmlns:a16="http://schemas.microsoft.com/office/drawing/2014/main" id="{7ECA7ED7-94A4-4ADA-8859-EBDF08DF5D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245"/>
          <a:stretch/>
        </p:blipFill>
        <p:spPr bwMode="auto">
          <a:xfrm>
            <a:off x="4049557" y="895665"/>
            <a:ext cx="4966427" cy="526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99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3124E39A-F34A-4244-95C3-187A3CEBF8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84" r="19500"/>
          <a:stretch/>
        </p:blipFill>
        <p:spPr bwMode="auto">
          <a:xfrm>
            <a:off x="9627969" y="3556636"/>
            <a:ext cx="2209905" cy="2752489"/>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40</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82610" y="1287957"/>
            <a:ext cx="5381932" cy="5005008"/>
          </a:xfrm>
        </p:spPr>
        <p:txBody>
          <a:bodyPr>
            <a:noAutofit/>
          </a:bodyPr>
          <a:lstStyle/>
          <a:p>
            <a:r>
              <a:rPr lang="en-GB" sz="2300" dirty="0"/>
              <a:t>Six brothers have gathered around a table to eat dinner. </a:t>
            </a:r>
            <a:br>
              <a:rPr lang="en-GB" sz="2300" dirty="0"/>
            </a:br>
            <a:br>
              <a:rPr lang="en-GB" sz="2300" dirty="0"/>
            </a:br>
            <a:r>
              <a:rPr lang="en-GB" sz="2300" dirty="0"/>
              <a:t>Each or the brothers is prone to fighting with the siblings directly above and below him in age and can't be seated next to either of them.</a:t>
            </a:r>
            <a:br>
              <a:rPr lang="en-GB" sz="2300" dirty="0"/>
            </a:br>
            <a:br>
              <a:rPr lang="en-GB" sz="2300" dirty="0"/>
            </a:br>
            <a:r>
              <a:rPr lang="en-GB" sz="2300" dirty="0"/>
              <a:t> Also, Brothers 3 and 5 got into an argument the other day and refuse to sit next to each other. </a:t>
            </a:r>
            <a:br>
              <a:rPr lang="en-GB" sz="2300" dirty="0"/>
            </a:br>
            <a:r>
              <a:rPr lang="en-GB" sz="2300" dirty="0"/>
              <a:t>The eldest brother (Brother 1) has already sat down at the big table and is waiting on the others to start eating. </a:t>
            </a:r>
            <a:br>
              <a:rPr lang="en-GB" sz="2300" dirty="0"/>
            </a:br>
            <a:br>
              <a:rPr lang="en-GB" sz="2300" dirty="0"/>
            </a:br>
            <a:r>
              <a:rPr lang="en-GB" sz="2300" dirty="0"/>
              <a:t>Can you find a seating arrangement that will keep everyone from fighting with each other?</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Use pen and paper to make it easier</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Sit brother 3 next to 1</a:t>
            </a:r>
          </a:p>
        </p:txBody>
      </p:sp>
      <p:sp>
        <p:nvSpPr>
          <p:cNvPr id="13" name="Rectangle 12">
            <a:extLst>
              <a:ext uri="{FF2B5EF4-FFF2-40B4-BE49-F238E27FC236}">
                <a16:creationId xmlns:a16="http://schemas.microsoft.com/office/drawing/2014/main" id="{F2FEA9CA-F905-4A6E-91B7-56B70B623CF2}"/>
              </a:ext>
            </a:extLst>
          </p:cNvPr>
          <p:cNvSpPr/>
          <p:nvPr/>
        </p:nvSpPr>
        <p:spPr>
          <a:xfrm>
            <a:off x="9395210" y="19269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9" y="188362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446920"/>
            <a:ext cx="2664069" cy="29026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grpSp>
        <p:nvGrpSpPr>
          <p:cNvPr id="5" name="Group 4">
            <a:extLst>
              <a:ext uri="{FF2B5EF4-FFF2-40B4-BE49-F238E27FC236}">
                <a16:creationId xmlns:a16="http://schemas.microsoft.com/office/drawing/2014/main" id="{3DC10AEC-5A3E-4E8C-A0E9-CE4B81FB2B10}"/>
              </a:ext>
            </a:extLst>
          </p:cNvPr>
          <p:cNvGrpSpPr/>
          <p:nvPr/>
        </p:nvGrpSpPr>
        <p:grpSpPr>
          <a:xfrm>
            <a:off x="5617466" y="1555505"/>
            <a:ext cx="3326615" cy="4794087"/>
            <a:chOff x="4209288" y="3103801"/>
            <a:chExt cx="4529766" cy="3397325"/>
          </a:xfrm>
        </p:grpSpPr>
        <p:grpSp>
          <p:nvGrpSpPr>
            <p:cNvPr id="3" name="Group 2">
              <a:extLst>
                <a:ext uri="{FF2B5EF4-FFF2-40B4-BE49-F238E27FC236}">
                  <a16:creationId xmlns:a16="http://schemas.microsoft.com/office/drawing/2014/main" id="{E865912D-6860-401C-98C6-D4E892EA2E8E}"/>
                </a:ext>
              </a:extLst>
            </p:cNvPr>
            <p:cNvGrpSpPr/>
            <p:nvPr/>
          </p:nvGrpSpPr>
          <p:grpSpPr>
            <a:xfrm>
              <a:off x="4209288" y="3103801"/>
              <a:ext cx="4529766" cy="3397325"/>
              <a:chOff x="4209288" y="3103801"/>
              <a:chExt cx="4529766" cy="3397325"/>
            </a:xfrm>
          </p:grpSpPr>
          <p:pic>
            <p:nvPicPr>
              <p:cNvPr id="7170" name="Picture 2">
                <a:extLst>
                  <a:ext uri="{FF2B5EF4-FFF2-40B4-BE49-F238E27FC236}">
                    <a16:creationId xmlns:a16="http://schemas.microsoft.com/office/drawing/2014/main" id="{5E9BBB39-1BC7-421F-B02D-F0E0A1D45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288" y="3103801"/>
                <a:ext cx="4529766" cy="3397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CC23496-550F-4E45-955D-C72B4D3E2F77}"/>
                  </a:ext>
                </a:extLst>
              </p:cNvPr>
              <p:cNvSpPr/>
              <p:nvPr/>
            </p:nvSpPr>
            <p:spPr>
              <a:xfrm>
                <a:off x="7392924" y="3103801"/>
                <a:ext cx="1325880" cy="731520"/>
              </a:xfrm>
              <a:prstGeom prst="rect">
                <a:avLst/>
              </a:prstGeom>
              <a:solidFill>
                <a:srgbClr val="301A10"/>
              </a:solidFill>
              <a:ln>
                <a:solidFill>
                  <a:srgbClr val="301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F1FC59D2-04D1-4DEB-AE49-4376FAFEF21D}"/>
                </a:ext>
              </a:extLst>
            </p:cNvPr>
            <p:cNvSpPr/>
            <p:nvPr/>
          </p:nvSpPr>
          <p:spPr>
            <a:xfrm>
              <a:off x="7392924" y="5779008"/>
              <a:ext cx="1325880" cy="580057"/>
            </a:xfrm>
            <a:prstGeom prst="rect">
              <a:avLst/>
            </a:prstGeom>
            <a:solidFill>
              <a:srgbClr val="301A10"/>
            </a:solidFill>
            <a:ln>
              <a:solidFill>
                <a:srgbClr val="301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1228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41</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324105" y="529647"/>
            <a:ext cx="7836408" cy="1025858"/>
          </a:xfrm>
        </p:spPr>
        <p:txBody>
          <a:bodyPr/>
          <a:lstStyle/>
          <a:p>
            <a:r>
              <a:rPr lang="en-GB" dirty="0"/>
              <a:t>What is the hidden word?</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Its not a square it’s a box</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No more hints for this one</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Think outside the box</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32588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8" y="2016812"/>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8" y="3577327"/>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4098" name="Picture 2" descr="brain-teasers-for-kids-with-answers">
            <a:extLst>
              <a:ext uri="{FF2B5EF4-FFF2-40B4-BE49-F238E27FC236}">
                <a16:creationId xmlns:a16="http://schemas.microsoft.com/office/drawing/2014/main" id="{D18B0A93-BFB9-40D8-89F7-BD28805F3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384" y="2021927"/>
            <a:ext cx="6214872" cy="441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42</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392384" y="266568"/>
            <a:ext cx="7315200" cy="3600301"/>
          </a:xfrm>
        </p:spPr>
        <p:txBody>
          <a:bodyPr>
            <a:noAutofit/>
          </a:bodyPr>
          <a:lstStyle/>
          <a:p>
            <a:r>
              <a:rPr lang="en-GB" sz="3200" dirty="0"/>
              <a:t>There are 3 racehorse </a:t>
            </a:r>
            <a:br>
              <a:rPr lang="en-GB" sz="3200" dirty="0"/>
            </a:br>
            <a:br>
              <a:rPr lang="en-GB" sz="3200" dirty="0"/>
            </a:br>
            <a:r>
              <a:rPr lang="en-GB" sz="3200" dirty="0"/>
              <a:t>*one can do </a:t>
            </a:r>
            <a:r>
              <a:rPr lang="en-GB" sz="3200" dirty="0">
                <a:solidFill>
                  <a:srgbClr val="FF0000"/>
                </a:solidFill>
              </a:rPr>
              <a:t>4 laps </a:t>
            </a:r>
            <a:r>
              <a:rPr lang="en-GB" sz="3200" dirty="0"/>
              <a:t>a minute </a:t>
            </a:r>
            <a:br>
              <a:rPr lang="en-GB" sz="3200" dirty="0"/>
            </a:br>
            <a:r>
              <a:rPr lang="en-GB" sz="3200" dirty="0"/>
              <a:t>*Another </a:t>
            </a:r>
            <a:r>
              <a:rPr lang="en-GB" sz="3200" dirty="0">
                <a:solidFill>
                  <a:srgbClr val="FFFF00"/>
                </a:solidFill>
              </a:rPr>
              <a:t>3 laps </a:t>
            </a:r>
            <a:r>
              <a:rPr lang="en-GB" sz="3200" dirty="0"/>
              <a:t>a minute</a:t>
            </a:r>
            <a:br>
              <a:rPr lang="en-GB" sz="3200" dirty="0"/>
            </a:br>
            <a:r>
              <a:rPr lang="en-GB" sz="3200" dirty="0"/>
              <a:t>*And the last </a:t>
            </a:r>
            <a:r>
              <a:rPr lang="en-GB" sz="3200" dirty="0">
                <a:solidFill>
                  <a:srgbClr val="7030A0"/>
                </a:solidFill>
              </a:rPr>
              <a:t>2 laps </a:t>
            </a:r>
            <a:r>
              <a:rPr lang="en-GB" sz="3200" dirty="0">
                <a:solidFill>
                  <a:schemeClr val="bg1"/>
                </a:solidFill>
              </a:rPr>
              <a:t>a minute</a:t>
            </a:r>
            <a:br>
              <a:rPr lang="en-GB" sz="3200" dirty="0"/>
            </a:br>
            <a:br>
              <a:rPr lang="en-GB" sz="3200" dirty="0"/>
            </a:br>
            <a:r>
              <a:rPr lang="en-GB" sz="3200" dirty="0"/>
              <a:t>If they are set off at the same time, when will they all line up again on the track.</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They answer is not 12</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Reread how fast each horse can go</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normAutofit fontScale="92500" lnSpcReduction="10000"/>
          </a:bodyPr>
          <a:lstStyle/>
          <a:p>
            <a:r>
              <a:rPr lang="en-GB" dirty="0"/>
              <a:t>Answer = 1</a:t>
            </a:r>
          </a:p>
          <a:p>
            <a:endParaRPr lang="en-GB" dirty="0"/>
          </a:p>
          <a:p>
            <a:r>
              <a:rPr lang="en-GB" dirty="0"/>
              <a:t>All horse can do x number of laps per minute. So after a minute they all meet back at the start</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490535"/>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181467"/>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741982"/>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8196" name="Picture 4" descr="Related image">
            <a:extLst>
              <a:ext uri="{FF2B5EF4-FFF2-40B4-BE49-F238E27FC236}">
                <a16:creationId xmlns:a16="http://schemas.microsoft.com/office/drawing/2014/main" id="{E6E501D9-7A91-49DA-B879-437DBB5EDD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97" b="12458"/>
          <a:stretch/>
        </p:blipFill>
        <p:spPr bwMode="auto">
          <a:xfrm>
            <a:off x="1392384" y="3866869"/>
            <a:ext cx="5046649" cy="274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5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43</a:t>
            </a:r>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Diagonals makes mean nothing </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You are looking for a total</a:t>
            </a:r>
          </a:p>
        </p:txBody>
      </p:sp>
      <p:sp>
        <p:nvSpPr>
          <p:cNvPr id="23" name="Text Placeholder 22">
            <a:extLst>
              <a:ext uri="{FF2B5EF4-FFF2-40B4-BE49-F238E27FC236}">
                <a16:creationId xmlns:a16="http://schemas.microsoft.com/office/drawing/2014/main" id="{E5D885D1-B758-4623-8594-6D61912E5AAA}"/>
              </a:ext>
            </a:extLst>
          </p:cNvPr>
          <p:cNvSpPr>
            <a:spLocks noGrp="1"/>
          </p:cNvSpPr>
          <p:nvPr>
            <p:ph type="body" sz="quarter" idx="15"/>
          </p:nvPr>
        </p:nvSpPr>
        <p:spPr/>
        <p:txBody>
          <a:bodyPr/>
          <a:lstStyle/>
          <a:p>
            <a:r>
              <a:rPr lang="en-GB" dirty="0"/>
              <a:t>Answer = 8</a:t>
            </a:r>
          </a:p>
          <a:p>
            <a:endParaRPr lang="en-GB" dirty="0"/>
          </a:p>
          <a:p>
            <a:r>
              <a:rPr lang="en-GB" dirty="0"/>
              <a:t>All rows and columns = 15</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7"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5105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61156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pic>
        <p:nvPicPr>
          <p:cNvPr id="9218" name="Picture 2" descr="Image result for brain teasers">
            <a:extLst>
              <a:ext uri="{FF2B5EF4-FFF2-40B4-BE49-F238E27FC236}">
                <a16:creationId xmlns:a16="http://schemas.microsoft.com/office/drawing/2014/main" id="{94ACBBD4-478C-4845-8B3E-E6C0C6E47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728" y="816658"/>
            <a:ext cx="5422392" cy="542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5758B685-E212-4252-87B7-30984239E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018" b="32886"/>
          <a:stretch/>
        </p:blipFill>
        <p:spPr bwMode="auto">
          <a:xfrm>
            <a:off x="9392160" y="4660404"/>
            <a:ext cx="2681524" cy="544954"/>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278FD789-67F8-4F17-AC73-FD17F7409F2F}"/>
              </a:ext>
            </a:extLst>
          </p:cNvPr>
          <p:cNvSpPr/>
          <p:nvPr/>
        </p:nvSpPr>
        <p:spPr>
          <a:xfrm>
            <a:off x="230694" y="266568"/>
            <a:ext cx="1042935" cy="915346"/>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Broadway" panose="020B0604020202020204" pitchFamily="82" charset="0"/>
              </a:rPr>
              <a:t>44</a:t>
            </a:r>
          </a:p>
        </p:txBody>
      </p:sp>
      <p:sp>
        <p:nvSpPr>
          <p:cNvPr id="19" name="Title 18">
            <a:extLst>
              <a:ext uri="{FF2B5EF4-FFF2-40B4-BE49-F238E27FC236}">
                <a16:creationId xmlns:a16="http://schemas.microsoft.com/office/drawing/2014/main" id="{AE615EA1-9289-441D-BC81-90A70939BC3F}"/>
              </a:ext>
            </a:extLst>
          </p:cNvPr>
          <p:cNvSpPr>
            <a:spLocks noGrp="1"/>
          </p:cNvSpPr>
          <p:nvPr>
            <p:ph type="ctrTitle"/>
          </p:nvPr>
        </p:nvSpPr>
        <p:spPr>
          <a:xfrm>
            <a:off x="1380744" y="650602"/>
            <a:ext cx="7315200" cy="3555637"/>
          </a:xfrm>
        </p:spPr>
        <p:txBody>
          <a:bodyPr>
            <a:normAutofit fontScale="90000"/>
          </a:bodyPr>
          <a:lstStyle/>
          <a:p>
            <a:r>
              <a:rPr lang="en-GB" sz="2700" dirty="0"/>
              <a:t>You've placed on joker and four aces with different suits facedown on a table. Use the hints below to determine the position for each card.</a:t>
            </a:r>
            <a:br>
              <a:rPr lang="en-GB" sz="2700" dirty="0"/>
            </a:br>
            <a:br>
              <a:rPr lang="en-GB" sz="2700" dirty="0"/>
            </a:br>
            <a:r>
              <a:rPr lang="en-GB" sz="2700" dirty="0"/>
              <a:t>. The club is to the immediate right of the heart.</a:t>
            </a:r>
            <a:br>
              <a:rPr lang="en-GB" sz="2700" dirty="0"/>
            </a:br>
            <a:r>
              <a:rPr lang="en-GB" sz="2700" dirty="0"/>
              <a:t>. Neither the diamond nor the joker is next to the spade.</a:t>
            </a:r>
            <a:br>
              <a:rPr lang="en-GB" sz="2700" dirty="0"/>
            </a:br>
            <a:r>
              <a:rPr lang="en-GB" sz="2700" dirty="0"/>
              <a:t>. Neither the joker nor the diamond is next to the club.</a:t>
            </a:r>
            <a:br>
              <a:rPr lang="en-GB" sz="2700" dirty="0"/>
            </a:br>
            <a:r>
              <a:rPr lang="en-GB" sz="2700" dirty="0"/>
              <a:t>. Neither the diamond nor the spade is next to the heart.</a:t>
            </a:r>
            <a:br>
              <a:rPr lang="en-GB" sz="2700" dirty="0"/>
            </a:br>
            <a:endParaRPr lang="en-GB" dirty="0"/>
          </a:p>
        </p:txBody>
      </p:sp>
      <p:sp>
        <p:nvSpPr>
          <p:cNvPr id="21" name="Text Placeholder 20">
            <a:extLst>
              <a:ext uri="{FF2B5EF4-FFF2-40B4-BE49-F238E27FC236}">
                <a16:creationId xmlns:a16="http://schemas.microsoft.com/office/drawing/2014/main" id="{A5E68D75-BDF5-4A8F-A34A-09E22FCF730B}"/>
              </a:ext>
            </a:extLst>
          </p:cNvPr>
          <p:cNvSpPr>
            <a:spLocks noGrp="1"/>
          </p:cNvSpPr>
          <p:nvPr>
            <p:ph type="body" sz="quarter" idx="13"/>
          </p:nvPr>
        </p:nvSpPr>
        <p:spPr/>
        <p:txBody>
          <a:bodyPr/>
          <a:lstStyle/>
          <a:p>
            <a:r>
              <a:rPr lang="en-GB" dirty="0"/>
              <a:t>The heart is not the far right card</a:t>
            </a:r>
          </a:p>
        </p:txBody>
      </p:sp>
      <p:sp>
        <p:nvSpPr>
          <p:cNvPr id="22" name="Text Placeholder 21">
            <a:extLst>
              <a:ext uri="{FF2B5EF4-FFF2-40B4-BE49-F238E27FC236}">
                <a16:creationId xmlns:a16="http://schemas.microsoft.com/office/drawing/2014/main" id="{2B684195-9328-457C-8732-F962AA3B20CB}"/>
              </a:ext>
            </a:extLst>
          </p:cNvPr>
          <p:cNvSpPr>
            <a:spLocks noGrp="1"/>
          </p:cNvSpPr>
          <p:nvPr>
            <p:ph type="body" sz="quarter" idx="14"/>
          </p:nvPr>
        </p:nvSpPr>
        <p:spPr/>
        <p:txBody>
          <a:bodyPr/>
          <a:lstStyle/>
          <a:p>
            <a:r>
              <a:rPr lang="en-GB" dirty="0"/>
              <a:t>The far right cards is the spade</a:t>
            </a:r>
          </a:p>
        </p:txBody>
      </p:sp>
      <p:sp>
        <p:nvSpPr>
          <p:cNvPr id="13" name="Rectangle 12">
            <a:extLst>
              <a:ext uri="{FF2B5EF4-FFF2-40B4-BE49-F238E27FC236}">
                <a16:creationId xmlns:a16="http://schemas.microsoft.com/office/drawing/2014/main" id="{F2FEA9CA-F905-4A6E-91B7-56B70B623CF2}"/>
              </a:ext>
            </a:extLst>
          </p:cNvPr>
          <p:cNvSpPr/>
          <p:nvPr/>
        </p:nvSpPr>
        <p:spPr>
          <a:xfrm>
            <a:off x="9395209"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8" y="2051050"/>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8" y="3611565"/>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grpSp>
        <p:nvGrpSpPr>
          <p:cNvPr id="3" name="Group 2">
            <a:extLst>
              <a:ext uri="{FF2B5EF4-FFF2-40B4-BE49-F238E27FC236}">
                <a16:creationId xmlns:a16="http://schemas.microsoft.com/office/drawing/2014/main" id="{E677DC2D-9114-4C74-9400-575248C3670A}"/>
              </a:ext>
            </a:extLst>
          </p:cNvPr>
          <p:cNvGrpSpPr/>
          <p:nvPr/>
        </p:nvGrpSpPr>
        <p:grpSpPr>
          <a:xfrm>
            <a:off x="2398776" y="3741982"/>
            <a:ext cx="4529766" cy="2665487"/>
            <a:chOff x="2398776" y="3741982"/>
            <a:chExt cx="4529766" cy="2665487"/>
          </a:xfrm>
        </p:grpSpPr>
        <p:pic>
          <p:nvPicPr>
            <p:cNvPr id="6146" name="Picture 2">
              <a:extLst>
                <a:ext uri="{FF2B5EF4-FFF2-40B4-BE49-F238E27FC236}">
                  <a16:creationId xmlns:a16="http://schemas.microsoft.com/office/drawing/2014/main" id="{55CBB9D8-A18F-48A5-88BA-F2B510B32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42"/>
            <a:stretch/>
          </p:blipFill>
          <p:spPr bwMode="auto">
            <a:xfrm>
              <a:off x="2398776" y="3741982"/>
              <a:ext cx="4529766" cy="26654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C5E1C1-5C2A-4BEC-9A9F-BA8E09C8EA40}"/>
                </a:ext>
              </a:extLst>
            </p:cNvPr>
            <p:cNvSpPr/>
            <p:nvPr/>
          </p:nvSpPr>
          <p:spPr>
            <a:xfrm>
              <a:off x="5623560" y="5650992"/>
              <a:ext cx="1252728" cy="649224"/>
            </a:xfrm>
            <a:prstGeom prst="rect">
              <a:avLst/>
            </a:prstGeom>
            <a:solidFill>
              <a:srgbClr val="2A1A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568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841247" y="1122752"/>
            <a:ext cx="7344809" cy="4612495"/>
          </a:xfrm>
        </p:spPr>
        <p:txBody>
          <a:bodyPr>
            <a:normAutofit/>
          </a:bodyPr>
          <a:lstStyle/>
          <a:p>
            <a:pPr algn="ctr"/>
            <a:r>
              <a:rPr lang="en-GB" sz="8000" dirty="0"/>
              <a:t>22+4=24</a:t>
            </a:r>
            <a:br>
              <a:rPr lang="en-GB" sz="8000" dirty="0"/>
            </a:br>
            <a:r>
              <a:rPr lang="en-GB" sz="8000" dirty="0"/>
              <a:t>13+6=16</a:t>
            </a:r>
            <a:br>
              <a:rPr lang="en-GB" sz="8000" dirty="0"/>
            </a:br>
            <a:r>
              <a:rPr lang="en-GB" sz="8000" dirty="0"/>
              <a:t>80+2=82</a:t>
            </a:r>
            <a:br>
              <a:rPr lang="en-GB" sz="8000" dirty="0"/>
            </a:br>
            <a:r>
              <a:rPr lang="en-GB" sz="8000" dirty="0"/>
              <a:t>67+9=</a:t>
            </a:r>
            <a:r>
              <a:rPr lang="en-GB" sz="8000" b="1" dirty="0">
                <a:solidFill>
                  <a:srgbClr val="FFC000"/>
                </a:solidFill>
              </a:rPr>
              <a:t>??</a:t>
            </a:r>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Not all the numbers are used</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Each row is important, but each ____ is not. </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lstStyle/>
          <a:p>
            <a:r>
              <a:rPr lang="en-GB" dirty="0"/>
              <a:t>Answer = 69</a:t>
            </a:r>
          </a:p>
          <a:p>
            <a:r>
              <a:rPr lang="en-GB" dirty="0"/>
              <a:t>concatenate the first digit of the first number with the second number.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6"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6733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741982"/>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4</a:t>
            </a:r>
          </a:p>
        </p:txBody>
      </p:sp>
    </p:spTree>
    <p:extLst>
      <p:ext uri="{BB962C8B-B14F-4D97-AF65-F5344CB8AC3E}">
        <p14:creationId xmlns:p14="http://schemas.microsoft.com/office/powerpoint/2010/main" val="27831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a:extLst>
              <a:ext uri="{FF2B5EF4-FFF2-40B4-BE49-F238E27FC236}">
                <a16:creationId xmlns:a16="http://schemas.microsoft.com/office/drawing/2014/main" id="{EC4A7D6E-FD73-4D78-B309-A2BF99C324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658"/>
          <a:stretch/>
        </p:blipFill>
        <p:spPr bwMode="auto">
          <a:xfrm>
            <a:off x="9541590" y="3611564"/>
            <a:ext cx="2382663" cy="25528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1302100" y="518191"/>
            <a:ext cx="7497209" cy="2130552"/>
          </a:xfrm>
        </p:spPr>
        <p:txBody>
          <a:bodyPr>
            <a:normAutofit fontScale="90000"/>
          </a:bodyPr>
          <a:lstStyle/>
          <a:p>
            <a:r>
              <a:rPr lang="en-GB" dirty="0"/>
              <a:t>The knight must touch every square on the board without repeating a space. </a:t>
            </a:r>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Writing it down will be easier. </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There is a pattern to problem. </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lstStyle/>
          <a:p>
            <a:endParaRPr lang="en-GB"/>
          </a:p>
        </p:txBody>
      </p:sp>
      <p:sp>
        <p:nvSpPr>
          <p:cNvPr id="13" name="Rectangle 12">
            <a:extLst>
              <a:ext uri="{FF2B5EF4-FFF2-40B4-BE49-F238E27FC236}">
                <a16:creationId xmlns:a16="http://schemas.microsoft.com/office/drawing/2014/main" id="{F2FEA9CA-F905-4A6E-91B7-56B70B623CF2}"/>
              </a:ext>
            </a:extLst>
          </p:cNvPr>
          <p:cNvSpPr/>
          <p:nvPr/>
        </p:nvSpPr>
        <p:spPr>
          <a:xfrm>
            <a:off x="9395209" y="474114"/>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395209" y="2066192"/>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0886" y="3658270"/>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5</a:t>
            </a:r>
          </a:p>
        </p:txBody>
      </p:sp>
      <p:pic>
        <p:nvPicPr>
          <p:cNvPr id="26626" name="Picture 2">
            <a:extLst>
              <a:ext uri="{FF2B5EF4-FFF2-40B4-BE49-F238E27FC236}">
                <a16:creationId xmlns:a16="http://schemas.microsoft.com/office/drawing/2014/main" id="{6667FC39-EF57-4ED1-A419-CAD44F9433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207013" y="2846599"/>
            <a:ext cx="3687381" cy="417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There is a simple pattern</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Trying looking at this from another angle</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lstStyle/>
          <a:p>
            <a:r>
              <a:rPr lang="en-GB" dirty="0"/>
              <a:t>Answer 87. </a:t>
            </a:r>
          </a:p>
          <a:p>
            <a:r>
              <a:rPr lang="en-GB" dirty="0"/>
              <a:t>Looking upside we can see the spaces are in order from 86 to 91.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6"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6733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6</a:t>
            </a:r>
          </a:p>
        </p:txBody>
      </p:sp>
      <p:pic>
        <p:nvPicPr>
          <p:cNvPr id="25602" name="Picture 2">
            <a:extLst>
              <a:ext uri="{FF2B5EF4-FFF2-40B4-BE49-F238E27FC236}">
                <a16:creationId xmlns:a16="http://schemas.microsoft.com/office/drawing/2014/main" id="{E0D16631-9C83-4587-9D9E-1454014A16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9" t="8263" r="4685" b="13506"/>
          <a:stretch/>
        </p:blipFill>
        <p:spPr bwMode="auto">
          <a:xfrm>
            <a:off x="783773" y="1555505"/>
            <a:ext cx="7799560" cy="453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Start by working out the value of the apple</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normAutofit/>
          </a:bodyPr>
          <a:lstStyle/>
          <a:p>
            <a:r>
              <a:rPr lang="en-GB" dirty="0"/>
              <a:t>The answer is not 12</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lstStyle/>
          <a:p>
            <a:r>
              <a:rPr lang="en-GB" dirty="0"/>
              <a:t>Answer 11</a:t>
            </a:r>
          </a:p>
          <a:p>
            <a:r>
              <a:rPr lang="en-GB" dirty="0"/>
              <a:t>Cheery – 2</a:t>
            </a:r>
          </a:p>
          <a:p>
            <a:r>
              <a:rPr lang="en-GB" dirty="0"/>
              <a:t>Apple – 6</a:t>
            </a:r>
          </a:p>
          <a:p>
            <a:r>
              <a:rPr lang="en-GB" dirty="0"/>
              <a:t>Banana – 1 (per banana)</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6"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2009194"/>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406566"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7</a:t>
            </a:r>
          </a:p>
        </p:txBody>
      </p:sp>
      <p:pic>
        <p:nvPicPr>
          <p:cNvPr id="33794" name="Picture 2">
            <a:extLst>
              <a:ext uri="{FF2B5EF4-FFF2-40B4-BE49-F238E27FC236}">
                <a16:creationId xmlns:a16="http://schemas.microsoft.com/office/drawing/2014/main" id="{DCDE4C0E-F51C-47D5-A608-B3DD54FEA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568" y="447675"/>
            <a:ext cx="63055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9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917B7-3915-4FCB-8A96-07B3CFC0B4BB}"/>
              </a:ext>
            </a:extLst>
          </p:cNvPr>
          <p:cNvSpPr>
            <a:spLocks noGrp="1"/>
          </p:cNvSpPr>
          <p:nvPr>
            <p:ph type="ctrTitle"/>
          </p:nvPr>
        </p:nvSpPr>
        <p:spPr>
          <a:xfrm>
            <a:off x="1407305" y="360118"/>
            <a:ext cx="7315200" cy="1897598"/>
          </a:xfrm>
        </p:spPr>
        <p:txBody>
          <a:bodyPr/>
          <a:lstStyle/>
          <a:p>
            <a:r>
              <a:rPr lang="en-GB" dirty="0"/>
              <a:t>Divide this cake into 8 equal pieces with 3 cuts</a:t>
            </a:r>
          </a:p>
        </p:txBody>
      </p:sp>
      <p:sp>
        <p:nvSpPr>
          <p:cNvPr id="6" name="Text Placeholder 5">
            <a:extLst>
              <a:ext uri="{FF2B5EF4-FFF2-40B4-BE49-F238E27FC236}">
                <a16:creationId xmlns:a16="http://schemas.microsoft.com/office/drawing/2014/main" id="{694F5F45-F2BF-441C-8F0E-A7BEA0D77513}"/>
              </a:ext>
            </a:extLst>
          </p:cNvPr>
          <p:cNvSpPr>
            <a:spLocks noGrp="1"/>
          </p:cNvSpPr>
          <p:nvPr>
            <p:ph type="body" sz="quarter" idx="13"/>
          </p:nvPr>
        </p:nvSpPr>
        <p:spPr/>
        <p:txBody>
          <a:bodyPr/>
          <a:lstStyle/>
          <a:p>
            <a:r>
              <a:rPr lang="en-GB" dirty="0"/>
              <a:t>The cuts are all straight</a:t>
            </a:r>
          </a:p>
        </p:txBody>
      </p:sp>
      <p:sp>
        <p:nvSpPr>
          <p:cNvPr id="11" name="Text Placeholder 10">
            <a:extLst>
              <a:ext uri="{FF2B5EF4-FFF2-40B4-BE49-F238E27FC236}">
                <a16:creationId xmlns:a16="http://schemas.microsoft.com/office/drawing/2014/main" id="{874A9EE8-012A-490D-978D-2DAE8527130A}"/>
              </a:ext>
            </a:extLst>
          </p:cNvPr>
          <p:cNvSpPr>
            <a:spLocks noGrp="1"/>
          </p:cNvSpPr>
          <p:nvPr>
            <p:ph type="body" sz="quarter" idx="14"/>
          </p:nvPr>
        </p:nvSpPr>
        <p:spPr/>
        <p:txBody>
          <a:bodyPr/>
          <a:lstStyle/>
          <a:p>
            <a:r>
              <a:rPr lang="en-GB" dirty="0"/>
              <a:t>Cakes are not 2 dimensional </a:t>
            </a:r>
          </a:p>
        </p:txBody>
      </p:sp>
      <p:sp>
        <p:nvSpPr>
          <p:cNvPr id="17" name="Text Placeholder 16">
            <a:extLst>
              <a:ext uri="{FF2B5EF4-FFF2-40B4-BE49-F238E27FC236}">
                <a16:creationId xmlns:a16="http://schemas.microsoft.com/office/drawing/2014/main" id="{AB8D771A-34F5-4741-A867-5A5386F1DBB3}"/>
              </a:ext>
            </a:extLst>
          </p:cNvPr>
          <p:cNvSpPr>
            <a:spLocks noGrp="1"/>
          </p:cNvSpPr>
          <p:nvPr>
            <p:ph type="body" sz="quarter" idx="15"/>
          </p:nvPr>
        </p:nvSpPr>
        <p:spPr/>
        <p:txBody>
          <a:bodyPr>
            <a:normAutofit fontScale="92500" lnSpcReduction="20000"/>
          </a:bodyPr>
          <a:lstStyle/>
          <a:p>
            <a:r>
              <a:rPr lang="en-GB" dirty="0"/>
              <a:t>First cut a cross into the cake</a:t>
            </a:r>
          </a:p>
          <a:p>
            <a:r>
              <a:rPr lang="en-GB" dirty="0"/>
              <a:t>Then cut the cake in half splitting the top and bottom </a:t>
            </a:r>
          </a:p>
          <a:p>
            <a:r>
              <a:rPr lang="en-GB" dirty="0"/>
              <a:t>8 equal slices though some people do not get icing </a:t>
            </a:r>
          </a:p>
        </p:txBody>
      </p:sp>
      <p:sp>
        <p:nvSpPr>
          <p:cNvPr id="13" name="Rectangle 12">
            <a:extLst>
              <a:ext uri="{FF2B5EF4-FFF2-40B4-BE49-F238E27FC236}">
                <a16:creationId xmlns:a16="http://schemas.microsoft.com/office/drawing/2014/main" id="{F2FEA9CA-F905-4A6E-91B7-56B70B623CF2}"/>
              </a:ext>
            </a:extLst>
          </p:cNvPr>
          <p:cNvSpPr/>
          <p:nvPr/>
        </p:nvSpPr>
        <p:spPr>
          <a:xfrm>
            <a:off x="9406566" y="360118"/>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1</a:t>
            </a:r>
          </a:p>
        </p:txBody>
      </p:sp>
      <p:sp>
        <p:nvSpPr>
          <p:cNvPr id="14" name="Rectangle 13">
            <a:extLst>
              <a:ext uri="{FF2B5EF4-FFF2-40B4-BE49-F238E27FC236}">
                <a16:creationId xmlns:a16="http://schemas.microsoft.com/office/drawing/2014/main" id="{9DF96D79-BA2D-49B4-9DA5-8EFF3C3B7FD3}"/>
              </a:ext>
            </a:extLst>
          </p:cNvPr>
          <p:cNvSpPr/>
          <p:nvPr/>
        </p:nvSpPr>
        <p:spPr>
          <a:xfrm>
            <a:off x="9406566" y="1967339"/>
            <a:ext cx="2664069" cy="136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Hint 2</a:t>
            </a:r>
          </a:p>
        </p:txBody>
      </p:sp>
      <p:sp>
        <p:nvSpPr>
          <p:cNvPr id="15" name="Rectangle 14">
            <a:extLst>
              <a:ext uri="{FF2B5EF4-FFF2-40B4-BE49-F238E27FC236}">
                <a16:creationId xmlns:a16="http://schemas.microsoft.com/office/drawing/2014/main" id="{6D30D332-198B-4E6F-9290-AEED3A1991F2}"/>
              </a:ext>
            </a:extLst>
          </p:cNvPr>
          <p:cNvSpPr/>
          <p:nvPr/>
        </p:nvSpPr>
        <p:spPr>
          <a:xfrm>
            <a:off x="9395209" y="3658271"/>
            <a:ext cx="2664069" cy="2549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Solution</a:t>
            </a:r>
            <a:r>
              <a:rPr lang="en-GB" dirty="0"/>
              <a:t> </a:t>
            </a:r>
          </a:p>
        </p:txBody>
      </p:sp>
      <p:sp>
        <p:nvSpPr>
          <p:cNvPr id="16" name="Oval 15">
            <a:extLst>
              <a:ext uri="{FF2B5EF4-FFF2-40B4-BE49-F238E27FC236}">
                <a16:creationId xmlns:a16="http://schemas.microsoft.com/office/drawing/2014/main" id="{278FD789-67F8-4F17-AC73-FD17F7409F2F}"/>
              </a:ext>
            </a:extLst>
          </p:cNvPr>
          <p:cNvSpPr/>
          <p:nvPr/>
        </p:nvSpPr>
        <p:spPr>
          <a:xfrm>
            <a:off x="230694" y="266568"/>
            <a:ext cx="836107" cy="843775"/>
          </a:xfrm>
          <a:prstGeom prst="ellipse">
            <a:avLst/>
          </a:prstGeom>
          <a:solidFill>
            <a:schemeClr val="bg2">
              <a:lumMod val="20000"/>
              <a:lumOff val="80000"/>
            </a:schemeClr>
          </a:solidFill>
          <a:ln w="139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20B0604020202020204" pitchFamily="82" charset="0"/>
              </a:rPr>
              <a:t>8</a:t>
            </a:r>
          </a:p>
        </p:txBody>
      </p:sp>
      <p:sp>
        <p:nvSpPr>
          <p:cNvPr id="3" name="Oval 2">
            <a:extLst>
              <a:ext uri="{FF2B5EF4-FFF2-40B4-BE49-F238E27FC236}">
                <a16:creationId xmlns:a16="http://schemas.microsoft.com/office/drawing/2014/main" id="{99587358-4BCC-480F-971C-2FF43F23FB2F}"/>
              </a:ext>
            </a:extLst>
          </p:cNvPr>
          <p:cNvSpPr/>
          <p:nvPr/>
        </p:nvSpPr>
        <p:spPr>
          <a:xfrm>
            <a:off x="3167742" y="2714503"/>
            <a:ext cx="3331029" cy="33310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83AF32B-6610-407F-9640-CDB0B29070F5}"/>
              </a:ext>
            </a:extLst>
          </p:cNvPr>
          <p:cNvSpPr/>
          <p:nvPr/>
        </p:nvSpPr>
        <p:spPr>
          <a:xfrm>
            <a:off x="3333068" y="2879829"/>
            <a:ext cx="2915827" cy="2915827"/>
          </a:xfrm>
          <a:prstGeom prst="ellipse">
            <a:avLst/>
          </a:prstGeom>
          <a:solidFill>
            <a:srgbClr val="FFFF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2770" name="Picture 2" descr="Image result for happy birthday text">
            <a:extLst>
              <a:ext uri="{FF2B5EF4-FFF2-40B4-BE49-F238E27FC236}">
                <a16:creationId xmlns:a16="http://schemas.microsoft.com/office/drawing/2014/main" id="{4A86470C-DE8F-45BB-84BF-2E93555EA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640" y="3709480"/>
            <a:ext cx="2048681" cy="125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9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1+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1+ppt_w/2"/>
                                          </p:val>
                                        </p:tav>
                                      </p:tavLst>
                                    </p:anim>
                                    <p:anim calcmode="lin" valueType="num">
                                      <p:cBhvr additive="base">
                                        <p:cTn id="19" dur="500"/>
                                        <p:tgtEl>
                                          <p:spTgt spid="15"/>
                                        </p:tgtEl>
                                        <p:attrNameLst>
                                          <p:attrName>ppt_y</p:attrName>
                                        </p:attrNameLst>
                                      </p:cBhvr>
                                      <p:tavLst>
                                        <p:tav tm="0">
                                          <p:val>
                                            <p:strVal val="ppt_y"/>
                                          </p:val>
                                        </p:tav>
                                        <p:tav tm="100000">
                                          <p:val>
                                            <p:strVal val="ppt_y"/>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94ea1e935dca42be092d1135f7716a2763727"/>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0</TotalTime>
  <Words>2348</Words>
  <Application>Microsoft Office PowerPoint</Application>
  <PresentationFormat>Breitbild</PresentationFormat>
  <Paragraphs>415</Paragraphs>
  <Slides>46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46</vt:i4>
      </vt:variant>
    </vt:vector>
  </HeadingPairs>
  <TitlesOfParts>
    <vt:vector size="52" baseType="lpstr">
      <vt:lpstr>Broadway</vt:lpstr>
      <vt:lpstr>Calibri</vt:lpstr>
      <vt:lpstr>Corbel</vt:lpstr>
      <vt:lpstr>inherit</vt:lpstr>
      <vt:lpstr>Wingdings 2</vt:lpstr>
      <vt:lpstr>Frame</vt:lpstr>
      <vt:lpstr>PowerPoint-Präsentation</vt:lpstr>
      <vt:lpstr>3.00     3.70     3.85     ?</vt:lpstr>
      <vt:lpstr>PowerPoint-Präsentation</vt:lpstr>
      <vt:lpstr>Which is the odd one out</vt:lpstr>
      <vt:lpstr>22+4=24 13+6=16 80+2=82 67+9=??</vt:lpstr>
      <vt:lpstr>The knight must touch every square on the board without repeating a space. </vt:lpstr>
      <vt:lpstr>PowerPoint-Präsentation</vt:lpstr>
      <vt:lpstr>PowerPoint-Präsentation</vt:lpstr>
      <vt:lpstr>Divide this cake into 8 equal pieces with 3 cuts</vt:lpstr>
      <vt:lpstr>A man is pushing his car towards a hotel. He then realises he is bankrupt… how?</vt:lpstr>
      <vt:lpstr>PowerPoint-Präsentation</vt:lpstr>
      <vt:lpstr>6 + 4 = 210 9 + 2 = 711 8 + 5 = 313 5 + 2 = 37 7 + 6 = 113 9 + 8 = 117 10 + 6 = 416 15 + 3 = 1218 ?? + ?? = 123</vt:lpstr>
      <vt:lpstr>How Can 8 + 8 = 4 ?</vt:lpstr>
      <vt:lpstr>PowerPoint-Präsentation</vt:lpstr>
      <vt:lpstr>Tim fires the cannon and even though the cannon ball travels over a mile it still hits Tim…  How?</vt:lpstr>
      <vt:lpstr>Is the next dice a 3 or a 6?</vt:lpstr>
      <vt:lpstr>Get a checkmate in 1 move. You are white.</vt:lpstr>
      <vt:lpstr>There are three playing cards in a row. There is a two to the right of a king. There is a diamond to the left of a spade. There is an ace to the left of a heart. There is a heart to the left of a spade. Identify the three cards.</vt:lpstr>
      <vt:lpstr>A cow is tied to a 4 meter long rope. There is food 20 meters away from the cow. However, the cow manages to go to the food and eat it. How come?</vt:lpstr>
      <vt:lpstr>A woman was standing in her hotel room, when somebody knocked on the door. When she opened the door, there was a man who said that he thought this was his room, apologized, and continued down the corridor.   When the woman closed the door, she called security to warn them about the thief. Why did she think the man was planning to rob her?</vt:lpstr>
      <vt:lpstr>A special transaction  A man buy £11.12 worth of items and pays with a £50 note. What is special about his change?</vt:lpstr>
      <vt:lpstr>0 0 0 0 – 4 1 7 5 2 – 0 1 8 7 9 – 3 2 0 6 1 – 2 3 1 4 1 – 0 4 0 9 6 – 3 7 7 7 7 – 0 9 9 7 3 – 2 1 9 8 5 – ???</vt:lpstr>
      <vt:lpstr>Move 2 matches to make 4 identical squares. There should be no spare matchsticks</vt:lpstr>
      <vt:lpstr>PowerPoint-Präsentation</vt:lpstr>
      <vt:lpstr>PowerPoint-Präsentation</vt:lpstr>
      <vt:lpstr>A man is standing on one side of a river. He calls his dog who runs across the river straight to him. How?</vt:lpstr>
      <vt:lpstr>PowerPoint-Präsentation</vt:lpstr>
      <vt:lpstr>A sundial has the fewest moving pieces for a timepiece. What has the most?</vt:lpstr>
      <vt:lpstr>PowerPoint-Präsentation</vt:lpstr>
      <vt:lpstr>PowerPoint-Präsentation</vt:lpstr>
      <vt:lpstr>Move only 1 glass to make an alternating pattern</vt:lpstr>
      <vt:lpstr>PowerPoint-Präsentation</vt:lpstr>
      <vt:lpstr>PowerPoint-Präsentation</vt:lpstr>
      <vt:lpstr>Mike, Andrew, Kevin and Rory are playing tug of war  Mike and Andrew pulled Kevin and Rory easily.   After that, both Mike and Kevin together managed to pull Rory and Andrew hardly.   Then, both Mike and Rory played against Andrew and Kevin but neither of them won the game.   Thus, can you compare them according to their strength?  </vt:lpstr>
      <vt:lpstr>How many moves will it take to transfer the balls to tube 3 and keep them in order.   You can only move 1 ball at a time. Must not have a ball on top of it  A ball can go to any tube </vt:lpstr>
      <vt:lpstr>1 3 5 2 4 ?</vt:lpstr>
      <vt:lpstr>PowerPoint-Präsentation</vt:lpstr>
      <vt:lpstr>A farmer must get a fox, a chicken and seeds across a river  The fox will eat the chicken if they are left alone   The chicken will eat the seeds if left alone  The farmer can only take one at a time. </vt:lpstr>
      <vt:lpstr>PowerPoint-Präsentation</vt:lpstr>
      <vt:lpstr>What is the hidden word?</vt:lpstr>
      <vt:lpstr>Add the remaining numbers so that each row, column and diagonal all equal the same value. </vt:lpstr>
      <vt:lpstr>Six brothers have gathered around a table to eat dinner.   Each or the brothers is prone to fighting with the siblings directly above and below him in age and can't be seated next to either of them.   Also, Brothers 3 and 5 got into an argument the other day and refuse to sit next to each other.  The eldest brother (Brother 1) has already sat down at the big table and is waiting on the others to start eating.   Can you find a seating arrangement that will keep everyone from fighting with each other?</vt:lpstr>
      <vt:lpstr>What is the hidden word?</vt:lpstr>
      <vt:lpstr>There are 3 racehorse   *one can do 4 laps a minute  *Another 3 laps a minute *And the last 2 laps a minute  If they are set off at the same time, when will they all line up again on the track.</vt:lpstr>
      <vt:lpstr>PowerPoint-Präsentation</vt:lpstr>
      <vt:lpstr>You've placed on joker and four aces with different suits facedown on a table. Use the hints below to determine the position for each card.  . The club is to the immediate right of the heart. . Neither the diamond nor the joker is next to the spade. . Neither the joker nor the diamond is next to the club. . Neither the diamond nor the spade is next to the heart.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Reilly</dc:creator>
  <cp:lastModifiedBy>Office365 Admin</cp:lastModifiedBy>
  <cp:revision>3</cp:revision>
  <dcterms:created xsi:type="dcterms:W3CDTF">2019-08-16T09:51:57Z</dcterms:created>
  <dcterms:modified xsi:type="dcterms:W3CDTF">2020-06-14T17:19:04Z</dcterms:modified>
</cp:coreProperties>
</file>