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53" r:id="rId3"/>
    <p:sldId id="345" r:id="rId4"/>
    <p:sldId id="352" r:id="rId5"/>
    <p:sldId id="359" r:id="rId6"/>
    <p:sldId id="358" r:id="rId7"/>
    <p:sldId id="361" r:id="rId8"/>
    <p:sldId id="362" r:id="rId9"/>
    <p:sldId id="355" r:id="rId10"/>
    <p:sldId id="354" r:id="rId11"/>
    <p:sldId id="356" r:id="rId12"/>
    <p:sldId id="357" r:id="rId13"/>
    <p:sldId id="347" r:id="rId14"/>
    <p:sldId id="348" r:id="rId15"/>
    <p:sldId id="350" r:id="rId16"/>
    <p:sldId id="351" r:id="rId17"/>
    <p:sldId id="346" r:id="rId18"/>
  </p:sldIdLst>
  <p:sldSz cx="9144000" cy="6858000" type="screen4x3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615"/>
    <a:srgbClr val="1E4E5E"/>
    <a:srgbClr val="4A4A4A"/>
    <a:srgbClr val="4DC0E3"/>
    <a:srgbClr val="7DA616"/>
    <a:srgbClr val="7EA71B"/>
    <a:srgbClr val="85A83B"/>
    <a:srgbClr val="63B774"/>
    <a:srgbClr val="96C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9"/>
    <p:restoredTop sz="99883" autoAdjust="0"/>
  </p:normalViewPr>
  <p:slideViewPr>
    <p:cSldViewPr snapToGrid="0" snapToObjects="1" showGuides="1">
      <p:cViewPr varScale="1">
        <p:scale>
          <a:sx n="73" d="100"/>
          <a:sy n="73" d="100"/>
        </p:scale>
        <p:origin x="912" y="84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314DA-0BA3-4033-AF16-14F519B400B5}" type="doc">
      <dgm:prSet loTypeId="urn:microsoft.com/office/officeart/2005/8/layout/cycle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903FEDE4-72E5-417D-896E-F96278F6C2D4}">
      <dgm:prSet phldrT="[Text]" custT="1"/>
      <dgm:spPr>
        <a:solidFill>
          <a:srgbClr val="1E4E5E"/>
        </a:solidFill>
      </dgm:spPr>
      <dgm:t>
        <a:bodyPr/>
        <a:lstStyle/>
        <a:p>
          <a:r>
            <a:rPr lang="de-DE" sz="1800" b="1" dirty="0"/>
            <a:t>Digitale Kompetenz</a:t>
          </a:r>
        </a:p>
      </dgm:t>
    </dgm:pt>
    <dgm:pt modelId="{015FAA93-3E49-45B8-AAB1-A60E73D0BE57}" type="parTrans" cxnId="{0FD5CE94-1818-4E7C-B1EC-6BE76CA65CF1}">
      <dgm:prSet/>
      <dgm:spPr/>
      <dgm:t>
        <a:bodyPr/>
        <a:lstStyle/>
        <a:p>
          <a:endParaRPr lang="de-DE" sz="3200" b="1"/>
        </a:p>
      </dgm:t>
    </dgm:pt>
    <dgm:pt modelId="{47C0DA8E-26E2-4B64-92A7-AA46D06FA0AC}" type="sibTrans" cxnId="{0FD5CE94-1818-4E7C-B1EC-6BE76CA65CF1}">
      <dgm:prSet/>
      <dgm:spPr/>
      <dgm:t>
        <a:bodyPr/>
        <a:lstStyle/>
        <a:p>
          <a:endParaRPr lang="de-DE" sz="3200" b="1"/>
        </a:p>
      </dgm:t>
    </dgm:pt>
    <dgm:pt modelId="{5BC8980E-36FB-4C18-B759-64805BC06D05}">
      <dgm:prSet phldrT="[Text]" custT="1"/>
      <dgm:spPr>
        <a:solidFill>
          <a:srgbClr val="C00000"/>
        </a:solidFill>
      </dgm:spPr>
      <dgm:t>
        <a:bodyPr/>
        <a:lstStyle/>
        <a:p>
          <a:r>
            <a:rPr lang="de-DE" sz="1800" b="1" dirty="0"/>
            <a:t>Informatische Kompetenz</a:t>
          </a:r>
        </a:p>
      </dgm:t>
    </dgm:pt>
    <dgm:pt modelId="{D8A17780-E2C6-4873-8D9A-7A3A913362E5}" type="parTrans" cxnId="{0F12D389-1F16-4AC7-AB01-0A2375FB779C}">
      <dgm:prSet/>
      <dgm:spPr/>
      <dgm:t>
        <a:bodyPr/>
        <a:lstStyle/>
        <a:p>
          <a:endParaRPr lang="de-DE" sz="3200" b="1"/>
        </a:p>
      </dgm:t>
    </dgm:pt>
    <dgm:pt modelId="{918143DD-2A45-4E3E-B4EB-C6A165D24493}" type="sibTrans" cxnId="{0F12D389-1F16-4AC7-AB01-0A2375FB779C}">
      <dgm:prSet/>
      <dgm:spPr/>
      <dgm:t>
        <a:bodyPr/>
        <a:lstStyle/>
        <a:p>
          <a:endParaRPr lang="de-DE" sz="3200" b="1"/>
        </a:p>
      </dgm:t>
    </dgm:pt>
    <dgm:pt modelId="{26722D1B-CAE5-4700-80CB-6D7372A31DD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sz="1800" b="1" dirty="0">
              <a:solidFill>
                <a:schemeClr val="bg1"/>
              </a:solidFill>
            </a:rPr>
            <a:t>Medien-kompetenz</a:t>
          </a:r>
        </a:p>
      </dgm:t>
    </dgm:pt>
    <dgm:pt modelId="{B4768429-9771-4678-ACD3-35217DDA0D17}" type="parTrans" cxnId="{A2A889A9-F2A6-4FB2-A3D0-1360E42B4831}">
      <dgm:prSet/>
      <dgm:spPr/>
      <dgm:t>
        <a:bodyPr/>
        <a:lstStyle/>
        <a:p>
          <a:endParaRPr lang="de-DE" sz="3200" b="1"/>
        </a:p>
      </dgm:t>
    </dgm:pt>
    <dgm:pt modelId="{C0534D82-E436-45E2-A0D6-12CFA303A8C0}" type="sibTrans" cxnId="{A2A889A9-F2A6-4FB2-A3D0-1360E42B4831}">
      <dgm:prSet/>
      <dgm:spPr/>
      <dgm:t>
        <a:bodyPr/>
        <a:lstStyle/>
        <a:p>
          <a:endParaRPr lang="de-DE" sz="3200" b="1"/>
        </a:p>
      </dgm:t>
    </dgm:pt>
    <dgm:pt modelId="{93CB6DF3-7983-4DDD-ADDA-6B8DFBA79CE1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sz="1800" b="1" dirty="0">
              <a:solidFill>
                <a:schemeClr val="tx1"/>
              </a:solidFill>
            </a:rPr>
            <a:t>Politische Kompetenz</a:t>
          </a:r>
        </a:p>
      </dgm:t>
    </dgm:pt>
    <dgm:pt modelId="{BA76D408-5ABC-4FC2-A7C9-C20708553BE3}" type="parTrans" cxnId="{A9F530A4-038E-4359-97C8-109BD30241F1}">
      <dgm:prSet/>
      <dgm:spPr/>
      <dgm:t>
        <a:bodyPr/>
        <a:lstStyle/>
        <a:p>
          <a:endParaRPr lang="de-DE" sz="1600"/>
        </a:p>
      </dgm:t>
    </dgm:pt>
    <dgm:pt modelId="{2D7707CF-04AD-4786-B50F-2463B5A59E7E}" type="sibTrans" cxnId="{A9F530A4-038E-4359-97C8-109BD30241F1}">
      <dgm:prSet/>
      <dgm:spPr/>
      <dgm:t>
        <a:bodyPr/>
        <a:lstStyle/>
        <a:p>
          <a:endParaRPr lang="de-DE" sz="1600"/>
        </a:p>
      </dgm:t>
    </dgm:pt>
    <dgm:pt modelId="{2911534F-ACB4-4809-9AA4-66C9F1A1EC5F}" type="pres">
      <dgm:prSet presAssocID="{921314DA-0BA3-4033-AF16-14F519B400B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538D6D5-370A-4F9A-AF9E-0FFADBEA2DD3}" type="pres">
      <dgm:prSet presAssocID="{921314DA-0BA3-4033-AF16-14F519B400B5}" presName="children" presStyleCnt="0"/>
      <dgm:spPr/>
    </dgm:pt>
    <dgm:pt modelId="{628EC76F-5B67-4CB1-B67C-CCF22C332E8B}" type="pres">
      <dgm:prSet presAssocID="{921314DA-0BA3-4033-AF16-14F519B400B5}" presName="childPlaceholder" presStyleCnt="0"/>
      <dgm:spPr/>
    </dgm:pt>
    <dgm:pt modelId="{1D9EB17F-1580-4765-AAB2-05D0E470E83F}" type="pres">
      <dgm:prSet presAssocID="{921314DA-0BA3-4033-AF16-14F519B400B5}" presName="circle" presStyleCnt="0"/>
      <dgm:spPr/>
    </dgm:pt>
    <dgm:pt modelId="{550D2573-E97B-49B1-B9A2-20A5FD2F76F7}" type="pres">
      <dgm:prSet presAssocID="{921314DA-0BA3-4033-AF16-14F519B400B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C6216B3-6ADB-4790-9736-A55BA02965F4}" type="pres">
      <dgm:prSet presAssocID="{921314DA-0BA3-4033-AF16-14F519B400B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9C83036-7339-4858-90F9-4C1B22CE7918}" type="pres">
      <dgm:prSet presAssocID="{921314DA-0BA3-4033-AF16-14F519B400B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E3661CA-5208-47AD-BF87-B1DB8FA60CD7}" type="pres">
      <dgm:prSet presAssocID="{921314DA-0BA3-4033-AF16-14F519B400B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84DB1B-E7FB-4FA7-8652-68A21FB85C07}" type="pres">
      <dgm:prSet presAssocID="{921314DA-0BA3-4033-AF16-14F519B400B5}" presName="quadrantPlaceholder" presStyleCnt="0"/>
      <dgm:spPr/>
    </dgm:pt>
    <dgm:pt modelId="{58A06A82-41A4-4E74-BCB9-DDB9E7B413D8}" type="pres">
      <dgm:prSet presAssocID="{921314DA-0BA3-4033-AF16-14F519B400B5}" presName="center1" presStyleLbl="fgShp" presStyleIdx="0" presStyleCnt="2"/>
      <dgm:spPr/>
    </dgm:pt>
    <dgm:pt modelId="{DEF29A4B-F29A-49F5-BCA6-F1A88FA88933}" type="pres">
      <dgm:prSet presAssocID="{921314DA-0BA3-4033-AF16-14F519B400B5}" presName="center2" presStyleLbl="fgShp" presStyleIdx="1" presStyleCnt="2"/>
      <dgm:spPr/>
    </dgm:pt>
  </dgm:ptLst>
  <dgm:cxnLst>
    <dgm:cxn modelId="{1FE900E4-8884-468B-A0A3-9BB976B60B04}" type="presOf" srcId="{5BC8980E-36FB-4C18-B759-64805BC06D05}" destId="{0C6216B3-6ADB-4790-9736-A55BA02965F4}" srcOrd="0" destOrd="0" presId="urn:microsoft.com/office/officeart/2005/8/layout/cycle4"/>
    <dgm:cxn modelId="{A9F530A4-038E-4359-97C8-109BD30241F1}" srcId="{921314DA-0BA3-4033-AF16-14F519B400B5}" destId="{93CB6DF3-7983-4DDD-ADDA-6B8DFBA79CE1}" srcOrd="3" destOrd="0" parTransId="{BA76D408-5ABC-4FC2-A7C9-C20708553BE3}" sibTransId="{2D7707CF-04AD-4786-B50F-2463B5A59E7E}"/>
    <dgm:cxn modelId="{0F12D389-1F16-4AC7-AB01-0A2375FB779C}" srcId="{921314DA-0BA3-4033-AF16-14F519B400B5}" destId="{5BC8980E-36FB-4C18-B759-64805BC06D05}" srcOrd="1" destOrd="0" parTransId="{D8A17780-E2C6-4873-8D9A-7A3A913362E5}" sibTransId="{918143DD-2A45-4E3E-B4EB-C6A165D24493}"/>
    <dgm:cxn modelId="{0FA06E1C-F26C-492F-B1B3-2E11B9D39171}" type="presOf" srcId="{93CB6DF3-7983-4DDD-ADDA-6B8DFBA79CE1}" destId="{AE3661CA-5208-47AD-BF87-B1DB8FA60CD7}" srcOrd="0" destOrd="0" presId="urn:microsoft.com/office/officeart/2005/8/layout/cycle4"/>
    <dgm:cxn modelId="{F5A29ECD-53E5-4BE0-AB8B-9E3D993F39D0}" type="presOf" srcId="{26722D1B-CAE5-4700-80CB-6D7372A31DD3}" destId="{39C83036-7339-4858-90F9-4C1B22CE7918}" srcOrd="0" destOrd="0" presId="urn:microsoft.com/office/officeart/2005/8/layout/cycle4"/>
    <dgm:cxn modelId="{0FD5CE94-1818-4E7C-B1EC-6BE76CA65CF1}" srcId="{921314DA-0BA3-4033-AF16-14F519B400B5}" destId="{903FEDE4-72E5-417D-896E-F96278F6C2D4}" srcOrd="0" destOrd="0" parTransId="{015FAA93-3E49-45B8-AAB1-A60E73D0BE57}" sibTransId="{47C0DA8E-26E2-4B64-92A7-AA46D06FA0AC}"/>
    <dgm:cxn modelId="{925A0832-F954-42D6-BB7D-021F4CFC378F}" type="presOf" srcId="{921314DA-0BA3-4033-AF16-14F519B400B5}" destId="{2911534F-ACB4-4809-9AA4-66C9F1A1EC5F}" srcOrd="0" destOrd="0" presId="urn:microsoft.com/office/officeart/2005/8/layout/cycle4"/>
    <dgm:cxn modelId="{A2A889A9-F2A6-4FB2-A3D0-1360E42B4831}" srcId="{921314DA-0BA3-4033-AF16-14F519B400B5}" destId="{26722D1B-CAE5-4700-80CB-6D7372A31DD3}" srcOrd="2" destOrd="0" parTransId="{B4768429-9771-4678-ACD3-35217DDA0D17}" sibTransId="{C0534D82-E436-45E2-A0D6-12CFA303A8C0}"/>
    <dgm:cxn modelId="{581452CB-62AB-46CB-A67A-6D8E37069F60}" type="presOf" srcId="{903FEDE4-72E5-417D-896E-F96278F6C2D4}" destId="{550D2573-E97B-49B1-B9A2-20A5FD2F76F7}" srcOrd="0" destOrd="0" presId="urn:microsoft.com/office/officeart/2005/8/layout/cycle4"/>
    <dgm:cxn modelId="{8A02138F-9236-4774-937B-B790F865AD21}" type="presParOf" srcId="{2911534F-ACB4-4809-9AA4-66C9F1A1EC5F}" destId="{2538D6D5-370A-4F9A-AF9E-0FFADBEA2DD3}" srcOrd="0" destOrd="0" presId="urn:microsoft.com/office/officeart/2005/8/layout/cycle4"/>
    <dgm:cxn modelId="{AB8BD515-C29B-4BF0-BF80-1BD06236296A}" type="presParOf" srcId="{2538D6D5-370A-4F9A-AF9E-0FFADBEA2DD3}" destId="{628EC76F-5B67-4CB1-B67C-CCF22C332E8B}" srcOrd="0" destOrd="0" presId="urn:microsoft.com/office/officeart/2005/8/layout/cycle4"/>
    <dgm:cxn modelId="{721EC945-41B3-48EB-BC34-CCEF3D834271}" type="presParOf" srcId="{2911534F-ACB4-4809-9AA4-66C9F1A1EC5F}" destId="{1D9EB17F-1580-4765-AAB2-05D0E470E83F}" srcOrd="1" destOrd="0" presId="urn:microsoft.com/office/officeart/2005/8/layout/cycle4"/>
    <dgm:cxn modelId="{B6785E33-F8A0-48CA-8701-4A1C0BBC8051}" type="presParOf" srcId="{1D9EB17F-1580-4765-AAB2-05D0E470E83F}" destId="{550D2573-E97B-49B1-B9A2-20A5FD2F76F7}" srcOrd="0" destOrd="0" presId="urn:microsoft.com/office/officeart/2005/8/layout/cycle4"/>
    <dgm:cxn modelId="{61A654E2-9266-4875-BE9B-0EF8C6AB4D14}" type="presParOf" srcId="{1D9EB17F-1580-4765-AAB2-05D0E470E83F}" destId="{0C6216B3-6ADB-4790-9736-A55BA02965F4}" srcOrd="1" destOrd="0" presId="urn:microsoft.com/office/officeart/2005/8/layout/cycle4"/>
    <dgm:cxn modelId="{2DB486A9-0A6D-4C62-9B52-BE9A948BE839}" type="presParOf" srcId="{1D9EB17F-1580-4765-AAB2-05D0E470E83F}" destId="{39C83036-7339-4858-90F9-4C1B22CE7918}" srcOrd="2" destOrd="0" presId="urn:microsoft.com/office/officeart/2005/8/layout/cycle4"/>
    <dgm:cxn modelId="{CC9115D4-5491-4995-BFAA-BEB1352C73F8}" type="presParOf" srcId="{1D9EB17F-1580-4765-AAB2-05D0E470E83F}" destId="{AE3661CA-5208-47AD-BF87-B1DB8FA60CD7}" srcOrd="3" destOrd="0" presId="urn:microsoft.com/office/officeart/2005/8/layout/cycle4"/>
    <dgm:cxn modelId="{83144F41-1109-4B34-B51B-E50067D50BE3}" type="presParOf" srcId="{1D9EB17F-1580-4765-AAB2-05D0E470E83F}" destId="{5F84DB1B-E7FB-4FA7-8652-68A21FB85C07}" srcOrd="4" destOrd="0" presId="urn:microsoft.com/office/officeart/2005/8/layout/cycle4"/>
    <dgm:cxn modelId="{73C514BE-8150-48CA-B77F-326CDF7FA623}" type="presParOf" srcId="{2911534F-ACB4-4809-9AA4-66C9F1A1EC5F}" destId="{58A06A82-41A4-4E74-BCB9-DDB9E7B413D8}" srcOrd="2" destOrd="0" presId="urn:microsoft.com/office/officeart/2005/8/layout/cycle4"/>
    <dgm:cxn modelId="{CEDC506E-F5BC-4F44-A4B2-28A668E32AC8}" type="presParOf" srcId="{2911534F-ACB4-4809-9AA4-66C9F1A1EC5F}" destId="{DEF29A4B-F29A-49F5-BCA6-F1A88FA8893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D2573-E97B-49B1-B9A2-20A5FD2F76F7}">
      <dsp:nvSpPr>
        <dsp:cNvPr id="0" name=""/>
        <dsp:cNvSpPr/>
      </dsp:nvSpPr>
      <dsp:spPr>
        <a:xfrm>
          <a:off x="1103125" y="337958"/>
          <a:ext cx="2307504" cy="2307504"/>
        </a:xfrm>
        <a:prstGeom prst="pieWedge">
          <a:avLst/>
        </a:prstGeom>
        <a:solidFill>
          <a:srgbClr val="1E4E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/>
            <a:t>Digitale Kompetenz</a:t>
          </a:r>
        </a:p>
      </dsp:txBody>
      <dsp:txXfrm>
        <a:off x="1778977" y="1013810"/>
        <a:ext cx="1631652" cy="1631652"/>
      </dsp:txXfrm>
    </dsp:sp>
    <dsp:sp modelId="{0C6216B3-6ADB-4790-9736-A55BA02965F4}">
      <dsp:nvSpPr>
        <dsp:cNvPr id="0" name=""/>
        <dsp:cNvSpPr/>
      </dsp:nvSpPr>
      <dsp:spPr>
        <a:xfrm rot="5400000">
          <a:off x="3517212" y="337958"/>
          <a:ext cx="2307504" cy="2307504"/>
        </a:xfrm>
        <a:prstGeom prst="pieWedg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/>
            <a:t>Informatische Kompetenz</a:t>
          </a:r>
        </a:p>
      </dsp:txBody>
      <dsp:txXfrm rot="-5400000">
        <a:off x="3517212" y="1013810"/>
        <a:ext cx="1631652" cy="1631652"/>
      </dsp:txXfrm>
    </dsp:sp>
    <dsp:sp modelId="{39C83036-7339-4858-90F9-4C1B22CE7918}">
      <dsp:nvSpPr>
        <dsp:cNvPr id="0" name=""/>
        <dsp:cNvSpPr/>
      </dsp:nvSpPr>
      <dsp:spPr>
        <a:xfrm rot="10800000">
          <a:off x="3517212" y="2752044"/>
          <a:ext cx="2307504" cy="2307504"/>
        </a:xfrm>
        <a:prstGeom prst="pieWedg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>
              <a:solidFill>
                <a:schemeClr val="bg1"/>
              </a:solidFill>
            </a:rPr>
            <a:t>Medien-kompetenz</a:t>
          </a:r>
        </a:p>
      </dsp:txBody>
      <dsp:txXfrm rot="10800000">
        <a:off x="3517212" y="2752044"/>
        <a:ext cx="1631652" cy="1631652"/>
      </dsp:txXfrm>
    </dsp:sp>
    <dsp:sp modelId="{AE3661CA-5208-47AD-BF87-B1DB8FA60CD7}">
      <dsp:nvSpPr>
        <dsp:cNvPr id="0" name=""/>
        <dsp:cNvSpPr/>
      </dsp:nvSpPr>
      <dsp:spPr>
        <a:xfrm rot="16200000">
          <a:off x="1103125" y="2752044"/>
          <a:ext cx="2307504" cy="2307504"/>
        </a:xfrm>
        <a:prstGeom prst="pieWedg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>
              <a:solidFill>
                <a:schemeClr val="tx1"/>
              </a:solidFill>
            </a:rPr>
            <a:t>Politische Kompetenz</a:t>
          </a:r>
        </a:p>
      </dsp:txBody>
      <dsp:txXfrm rot="5400000">
        <a:off x="1778977" y="2752044"/>
        <a:ext cx="1631652" cy="1631652"/>
      </dsp:txXfrm>
    </dsp:sp>
    <dsp:sp modelId="{58A06A82-41A4-4E74-BCB9-DDB9E7B413D8}">
      <dsp:nvSpPr>
        <dsp:cNvPr id="0" name=""/>
        <dsp:cNvSpPr/>
      </dsp:nvSpPr>
      <dsp:spPr>
        <a:xfrm>
          <a:off x="3065570" y="2219133"/>
          <a:ext cx="796701" cy="692784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29A4B-F29A-49F5-BCA6-F1A88FA88933}">
      <dsp:nvSpPr>
        <dsp:cNvPr id="0" name=""/>
        <dsp:cNvSpPr/>
      </dsp:nvSpPr>
      <dsp:spPr>
        <a:xfrm rot="10800000">
          <a:off x="3065570" y="2485589"/>
          <a:ext cx="796701" cy="692784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9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A5B8E8C-3C83-934E-ACB8-619FE423A7DA}" type="datetimeFigureOut">
              <a:rPr lang="de-AT" smtClean="0"/>
              <a:t>27.09.2017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E651852-726D-944B-9BE2-6713D563A30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012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9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9EC333DF-4B41-764D-923C-D983DC189DBF}" type="datetimeFigureOut">
              <a:rPr lang="de-AT" smtClean="0"/>
              <a:t>27.09.2017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A8BF709-0745-3447-A796-A03A67C12F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90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7EA7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6465362" y="-1018307"/>
            <a:ext cx="3600000" cy="36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4998-0755-4D4C-ABA5-E7236745D724}" type="datetimeFigureOut">
              <a:rPr lang="de-AT" smtClean="0"/>
              <a:t>27.09.2017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AE5-7E72-F94A-BD35-FD88FA392D28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45" y="498176"/>
            <a:ext cx="1809750" cy="97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6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4998-0755-4D4C-ABA5-E7236745D724}" type="datetimeFigureOut">
              <a:rPr lang="de-AT" smtClean="0"/>
              <a:t>27.09.2017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AE5-7E72-F94A-BD35-FD88FA392D2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4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4998-0755-4D4C-ABA5-E7236745D724}" type="datetimeFigureOut">
              <a:rPr lang="de-AT" smtClean="0"/>
              <a:t>27.09.2017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AE5-7E72-F94A-BD35-FD88FA392D2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70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1525583"/>
            <a:ext cx="914400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7EA71B"/>
                </a:gs>
                <a:gs pos="100000">
                  <a:srgbClr val="7EA71B">
                    <a:alpha val="10000"/>
                  </a:srgbClr>
                </a:gs>
              </a:gsLst>
              <a:lin ang="4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32" y="648896"/>
            <a:ext cx="1047750" cy="564737"/>
          </a:xfrm>
          <a:prstGeom prst="rect">
            <a:avLst/>
          </a:prstGeom>
        </p:spPr>
      </p:pic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4998-0755-4D4C-ABA5-E7236745D724}" type="datetimeFigureOut">
              <a:rPr lang="de-AT" smtClean="0"/>
              <a:t>27.09.2017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AE5-7E72-F94A-BD35-FD88FA392D28}" type="slidenum">
              <a:rPr lang="de-AT" smtClean="0"/>
              <a:t>‹Nr.›</a:t>
            </a:fld>
            <a:endParaRPr lang="de-AT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 b="1"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pic>
        <p:nvPicPr>
          <p:cNvPr id="1026" name="Picture 2" descr="\\voyager2.or.at\dfs\org\b\b-it-strategie\Logo\Schule-4.jpg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879" y="512576"/>
            <a:ext cx="870178" cy="70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5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solidFill>
          <a:srgbClr val="7EA7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6904053" y="-720468"/>
            <a:ext cx="2520000" cy="25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4998-0755-4D4C-ABA5-E7236745D724}" type="datetimeFigureOut">
              <a:rPr lang="de-AT" smtClean="0"/>
              <a:t>27.09.2017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AE5-7E72-F94A-BD35-FD88FA392D28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50" y="449097"/>
            <a:ext cx="133580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0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4998-0755-4D4C-ABA5-E7236745D724}" type="datetimeFigureOut">
              <a:rPr lang="de-AT" smtClean="0"/>
              <a:t>27.09.2017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AE5-7E72-F94A-BD35-FD88FA392D2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243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4998-0755-4D4C-ABA5-E7236745D724}" type="datetimeFigureOut">
              <a:rPr lang="de-AT" smtClean="0"/>
              <a:t>27.09.2017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AE5-7E72-F94A-BD35-FD88FA392D2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245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4998-0755-4D4C-ABA5-E7236745D724}" type="datetimeFigureOut">
              <a:rPr lang="de-AT" smtClean="0"/>
              <a:t>27.09.2017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AE5-7E72-F94A-BD35-FD88FA392D2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324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4998-0755-4D4C-ABA5-E7236745D724}" type="datetimeFigureOut">
              <a:rPr lang="de-AT" smtClean="0"/>
              <a:t>27.09.2017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AE5-7E72-F94A-BD35-FD88FA392D2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079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4998-0755-4D4C-ABA5-E7236745D724}" type="datetimeFigureOut">
              <a:rPr lang="de-AT" smtClean="0"/>
              <a:t>27.09.2017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AE5-7E72-F94A-BD35-FD88FA392D2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27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4998-0755-4D4C-ABA5-E7236745D724}" type="datetimeFigureOut">
              <a:rPr lang="de-AT" smtClean="0"/>
              <a:t>27.09.2017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0AE5-7E72-F94A-BD35-FD88FA392D2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226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34998-0755-4D4C-ABA5-E7236745D724}" type="datetimeFigureOut">
              <a:rPr lang="de-AT" smtClean="0"/>
              <a:t>27.09.2017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90AE5-7E72-F94A-BD35-FD88FA392D2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503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hyperlink" Target="https://www.bmb.gv.at/schulen/schule40/digi_komp.html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hyperlink" Target="https://www.bmb.gv.at/schulen/schule40/virtuelle_ph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bleibfair.a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mb.gv.at/schulen/pwi/pa/cybermobbing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www.bmb.gv.at/schulen/schule40/dgb/dlpl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hyperlink" Target="https://www.bmb.gv.at/schulen/schule40/dgb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b.gv.at/schulen/schule40/dgb/index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hyperlink" Target="https://www.bmb.gv.at/schulen/schule40/digicheck/digicheck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b.gv.at/schulen/it/it_angebote/ecdl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b.gv.at/schulen/it/it_angebote/it_zert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b.gv.at/schulen/schule40/digi_komp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0B4E5AB-0928-482D-A785-1B7150AC1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7464"/>
            <a:ext cx="7146943" cy="4805066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0" y="359986"/>
            <a:ext cx="6617110" cy="1004396"/>
          </a:xfrm>
        </p:spPr>
        <p:txBody>
          <a:bodyPr>
            <a:noAutofit/>
          </a:bodyPr>
          <a:lstStyle/>
          <a:p>
            <a:r>
              <a:rPr lang="de-AT" sz="48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Wir sind Schule 4.0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8922FC8-B22C-44BA-969F-BA7F54E7C0EE}"/>
              </a:ext>
            </a:extLst>
          </p:cNvPr>
          <p:cNvSpPr txBox="1">
            <a:spLocks/>
          </p:cNvSpPr>
          <p:nvPr/>
        </p:nvSpPr>
        <p:spPr>
          <a:xfrm rot="16200000">
            <a:off x="6557103" y="5663269"/>
            <a:ext cx="1342102" cy="376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1200" dirty="0">
                <a:solidFill>
                  <a:schemeClr val="tx1">
                    <a:lumMod val="95000"/>
                    <a:lumOff val="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BKA/Aigner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6A8B868-5B47-47B3-9BC6-7904BF024460}"/>
              </a:ext>
            </a:extLst>
          </p:cNvPr>
          <p:cNvSpPr txBox="1"/>
          <p:nvPr/>
        </p:nvSpPr>
        <p:spPr>
          <a:xfrm rot="16200000">
            <a:off x="6749813" y="4384536"/>
            <a:ext cx="3092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Martin Bauer</a:t>
            </a:r>
            <a:br>
              <a:rPr lang="de-AT" dirty="0"/>
            </a:br>
            <a:r>
              <a:rPr lang="de-AT" dirty="0"/>
              <a:t>Bundesministerium für Bildung</a:t>
            </a:r>
          </a:p>
          <a:p>
            <a:r>
              <a:rPr lang="de-AT" dirty="0"/>
              <a:t>Abteilung II/8</a:t>
            </a:r>
          </a:p>
          <a:p>
            <a:r>
              <a:rPr lang="de-AT" dirty="0"/>
              <a:t>Klagenfurt, 27.09.2017</a:t>
            </a:r>
          </a:p>
        </p:txBody>
      </p:sp>
    </p:spTree>
    <p:extLst>
      <p:ext uri="{BB962C8B-B14F-4D97-AF65-F5344CB8AC3E}">
        <p14:creationId xmlns:p14="http://schemas.microsoft.com/office/powerpoint/2010/main" val="1839093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 txBox="1">
            <a:spLocks/>
          </p:cNvSpPr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digi.kompP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Digitales</a:t>
            </a:r>
            <a:r>
              <a:rPr lang="en-US" sz="2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Portfolio </a:t>
            </a:r>
            <a:r>
              <a:rPr lang="en-US" sz="2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für</a:t>
            </a:r>
            <a:r>
              <a:rPr lang="en-US" sz="2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Lehrer/</a:t>
            </a:r>
            <a:r>
              <a:rPr lang="en-US" sz="2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innen</a:t>
            </a:r>
            <a:endParaRPr lang="en-US" sz="2600" b="1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6FBDDFA-84F8-4A94-B322-A51638D99C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7" t="15874" r="3230" b="11667"/>
          <a:stretch/>
        </p:blipFill>
        <p:spPr>
          <a:xfrm>
            <a:off x="628650" y="2105145"/>
            <a:ext cx="6704734" cy="3670058"/>
          </a:xfrm>
          <a:prstGeom prst="rect">
            <a:avLst/>
          </a:prstGeom>
        </p:spPr>
      </p:pic>
      <p:sp>
        <p:nvSpPr>
          <p:cNvPr id="9" name="Freihandform: Form 3">
            <a:extLst>
              <a:ext uri="{FF2B5EF4-FFF2-40B4-BE49-F238E27FC236}">
                <a16:creationId xmlns:a16="http://schemas.microsoft.com/office/drawing/2014/main" id="{422E05D1-C39E-46B8-BF9E-23A8FADACDBE}"/>
              </a:ext>
            </a:extLst>
          </p:cNvPr>
          <p:cNvSpPr/>
          <p:nvPr/>
        </p:nvSpPr>
        <p:spPr>
          <a:xfrm>
            <a:off x="1363807" y="2491618"/>
            <a:ext cx="2860098" cy="1448556"/>
          </a:xfrm>
          <a:custGeom>
            <a:avLst/>
            <a:gdLst>
              <a:gd name="connsiteX0" fmla="*/ 0 w 3574473"/>
              <a:gd name="connsiteY0" fmla="*/ 2919846 h 2919846"/>
              <a:gd name="connsiteX1" fmla="*/ 2109355 w 3574473"/>
              <a:gd name="connsiteY1" fmla="*/ 1828800 h 2919846"/>
              <a:gd name="connsiteX2" fmla="*/ 2951019 w 3574473"/>
              <a:gd name="connsiteY2" fmla="*/ 509155 h 2919846"/>
              <a:gd name="connsiteX3" fmla="*/ 3574473 w 3574473"/>
              <a:gd name="connsiteY3" fmla="*/ 0 h 291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4473" h="2919846">
                <a:moveTo>
                  <a:pt x="0" y="2919846"/>
                </a:moveTo>
                <a:cubicBezTo>
                  <a:pt x="808759" y="2575214"/>
                  <a:pt x="1617519" y="2230582"/>
                  <a:pt x="2109355" y="1828800"/>
                </a:cubicBezTo>
                <a:cubicBezTo>
                  <a:pt x="2601191" y="1427018"/>
                  <a:pt x="2706833" y="813955"/>
                  <a:pt x="2951019" y="509155"/>
                </a:cubicBezTo>
                <a:cubicBezTo>
                  <a:pt x="3195205" y="204355"/>
                  <a:pt x="3384839" y="102177"/>
                  <a:pt x="3574473" y="0"/>
                </a:cubicBezTo>
              </a:path>
            </a:pathLst>
          </a:custGeom>
          <a:ln w="38100">
            <a:solidFill>
              <a:srgbClr val="7DA615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sz="135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5181E92-B638-4DAA-A1D6-DF8FE234ED87}"/>
              </a:ext>
            </a:extLst>
          </p:cNvPr>
          <p:cNvSpPr/>
          <p:nvPr/>
        </p:nvSpPr>
        <p:spPr>
          <a:xfrm rot="20185146">
            <a:off x="1660230" y="3113768"/>
            <a:ext cx="2039341" cy="300082"/>
          </a:xfrm>
          <a:prstGeom prst="rect">
            <a:avLst/>
          </a:prstGeom>
          <a:solidFill>
            <a:srgbClr val="7DA615"/>
          </a:solidFill>
        </p:spPr>
        <p:txBody>
          <a:bodyPr wrap="none">
            <a:spAutoFit/>
          </a:bodyPr>
          <a:lstStyle/>
          <a:p>
            <a:r>
              <a:rPr lang="de-DE" sz="13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Fortbildung 6 ECTS</a:t>
            </a:r>
            <a:endParaRPr lang="de-AT" sz="1350" b="1" dirty="0">
              <a:solidFill>
                <a:schemeClr val="bg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FBD17A8-DAE9-4EBF-80BE-61AAF5FD808F}"/>
              </a:ext>
            </a:extLst>
          </p:cNvPr>
          <p:cNvSpPr/>
          <p:nvPr/>
        </p:nvSpPr>
        <p:spPr>
          <a:xfrm>
            <a:off x="7182606" y="2614089"/>
            <a:ext cx="1321196" cy="369332"/>
          </a:xfrm>
          <a:prstGeom prst="rect">
            <a:avLst/>
          </a:prstGeom>
          <a:solidFill>
            <a:srgbClr val="7DA615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digi.folio</a:t>
            </a:r>
            <a:endParaRPr lang="de-AT" b="1" dirty="0">
              <a:solidFill>
                <a:schemeClr val="bg1"/>
              </a:solidFill>
            </a:endParaRPr>
          </a:p>
        </p:txBody>
      </p:sp>
      <p:sp>
        <p:nvSpPr>
          <p:cNvPr id="13" name="Pfeil: nach rechts 6">
            <a:extLst>
              <a:ext uri="{FF2B5EF4-FFF2-40B4-BE49-F238E27FC236}">
                <a16:creationId xmlns:a16="http://schemas.microsoft.com/office/drawing/2014/main" id="{A0EB7A89-B48E-4C3D-8F33-FDB89865D5D8}"/>
              </a:ext>
            </a:extLst>
          </p:cNvPr>
          <p:cNvSpPr/>
          <p:nvPr/>
        </p:nvSpPr>
        <p:spPr>
          <a:xfrm>
            <a:off x="6393939" y="2542804"/>
            <a:ext cx="693593" cy="553316"/>
          </a:xfrm>
          <a:prstGeom prst="rightArrow">
            <a:avLst/>
          </a:prstGeom>
          <a:solidFill>
            <a:srgbClr val="7DA61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4BD06A0-85DF-4C7C-B653-A87CC4DDEEA2}"/>
              </a:ext>
            </a:extLst>
          </p:cNvPr>
          <p:cNvSpPr/>
          <p:nvPr/>
        </p:nvSpPr>
        <p:spPr>
          <a:xfrm rot="20185146">
            <a:off x="2284600" y="2713239"/>
            <a:ext cx="790601" cy="300082"/>
          </a:xfrm>
          <a:prstGeom prst="rect">
            <a:avLst/>
          </a:prstGeom>
          <a:solidFill>
            <a:srgbClr val="7DA615"/>
          </a:solidFill>
        </p:spPr>
        <p:txBody>
          <a:bodyPr wrap="none">
            <a:spAutoFit/>
          </a:bodyPr>
          <a:lstStyle/>
          <a:p>
            <a:r>
              <a:rPr lang="de-DE" sz="13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Praxis</a:t>
            </a:r>
            <a:endParaRPr lang="de-AT" sz="1350" b="1" dirty="0">
              <a:solidFill>
                <a:schemeClr val="bg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8D93A87-E44C-4886-A45B-24C263E4EB31}"/>
              </a:ext>
            </a:extLst>
          </p:cNvPr>
          <p:cNvSpPr/>
          <p:nvPr/>
        </p:nvSpPr>
        <p:spPr>
          <a:xfrm rot="20185146">
            <a:off x="3007777" y="2325813"/>
            <a:ext cx="1099981" cy="300082"/>
          </a:xfrm>
          <a:prstGeom prst="rect">
            <a:avLst/>
          </a:prstGeom>
          <a:solidFill>
            <a:srgbClr val="7DA615"/>
          </a:solidFill>
        </p:spPr>
        <p:txBody>
          <a:bodyPr wrap="none">
            <a:spAutoFit/>
          </a:bodyPr>
          <a:lstStyle/>
          <a:p>
            <a:r>
              <a:rPr lang="de-DE" sz="13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Reflexion</a:t>
            </a:r>
            <a:endParaRPr lang="de-AT" sz="1350" b="1" dirty="0">
              <a:solidFill>
                <a:schemeClr val="bg1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E6D3D69-C241-4020-B2F7-E85828AC9E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7526">
            <a:off x="7517616" y="3099223"/>
            <a:ext cx="776003" cy="74895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D3CC2EC-93A6-45F5-BE42-AF031786BFD7}"/>
              </a:ext>
            </a:extLst>
          </p:cNvPr>
          <p:cNvSpPr/>
          <p:nvPr/>
        </p:nvSpPr>
        <p:spPr>
          <a:xfrm>
            <a:off x="1648646" y="6241391"/>
            <a:ext cx="6097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hlinkClick r:id="rId5"/>
              </a:rPr>
              <a:t>https://www.bmb.gv.at/schulen/schule40/digi_komp.html</a:t>
            </a:r>
            <a:r>
              <a:rPr lang="de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6491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 txBox="1">
            <a:spLocks/>
          </p:cNvSpPr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Schwerpunkte</a:t>
            </a:r>
            <a:r>
              <a:rPr lang="en-US" sz="2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der </a:t>
            </a:r>
            <a:r>
              <a:rPr lang="en-US" sz="2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virtuellen</a:t>
            </a:r>
            <a:r>
              <a:rPr lang="en-US" sz="2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PH</a:t>
            </a:r>
            <a:endParaRPr lang="en-US" sz="2600" b="1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Picture 2" descr="Bildergebnis für virtuelle ph logo">
            <a:extLst>
              <a:ext uri="{FF2B5EF4-FFF2-40B4-BE49-F238E27FC236}">
                <a16:creationId xmlns:a16="http://schemas.microsoft.com/office/drawing/2014/main" id="{699A7AAA-51BF-41E0-B8EC-092178FB5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89" y="1967922"/>
            <a:ext cx="1976583" cy="140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2A1C2453-4EE0-40FB-B657-F57D9800892B}"/>
              </a:ext>
            </a:extLst>
          </p:cNvPr>
          <p:cNvSpPr/>
          <p:nvPr/>
        </p:nvSpPr>
        <p:spPr>
          <a:xfrm>
            <a:off x="551504" y="2897289"/>
            <a:ext cx="2325449" cy="1122218"/>
          </a:xfrm>
          <a:prstGeom prst="rect">
            <a:avLst/>
          </a:prstGeom>
          <a:solidFill>
            <a:srgbClr val="9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50" dirty="0"/>
              <a:t>Digital-innovative Hochschullehre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3A28100-CF93-4DE8-A211-11CEE0078927}"/>
              </a:ext>
            </a:extLst>
          </p:cNvPr>
          <p:cNvSpPr/>
          <p:nvPr/>
        </p:nvSpPr>
        <p:spPr>
          <a:xfrm>
            <a:off x="2876952" y="2897289"/>
            <a:ext cx="4239491" cy="477961"/>
          </a:xfrm>
          <a:prstGeom prst="rect">
            <a:avLst/>
          </a:prstGeom>
          <a:solidFill>
            <a:srgbClr val="DBE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350" dirty="0">
                <a:solidFill>
                  <a:schemeClr val="tx1"/>
                </a:solidFill>
              </a:rPr>
              <a:t>Unterstützung der Pädagogischen Hochschulen bei der Erweiterung des eigenen Angebots 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C6CB9F1-88EC-40A0-9328-29DA1D2B6ED0}"/>
              </a:ext>
            </a:extLst>
          </p:cNvPr>
          <p:cNvSpPr/>
          <p:nvPr/>
        </p:nvSpPr>
        <p:spPr>
          <a:xfrm>
            <a:off x="2876952" y="3375250"/>
            <a:ext cx="4239491" cy="477961"/>
          </a:xfrm>
          <a:prstGeom prst="rect">
            <a:avLst/>
          </a:prstGeom>
          <a:solidFill>
            <a:srgbClr val="C4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350" dirty="0">
                <a:solidFill>
                  <a:schemeClr val="tx1"/>
                </a:solidFill>
              </a:rPr>
              <a:t>Informationshub und Formatentwicklung 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7FBBB5A-FB10-4E8C-A906-816322131B78}"/>
              </a:ext>
            </a:extLst>
          </p:cNvPr>
          <p:cNvSpPr/>
          <p:nvPr/>
        </p:nvSpPr>
        <p:spPr>
          <a:xfrm>
            <a:off x="2876952" y="3853210"/>
            <a:ext cx="4239491" cy="477961"/>
          </a:xfrm>
          <a:prstGeom prst="rect">
            <a:avLst/>
          </a:prstGeom>
          <a:solidFill>
            <a:srgbClr val="B4D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350" dirty="0">
                <a:solidFill>
                  <a:schemeClr val="tx1"/>
                </a:solidFill>
              </a:rPr>
              <a:t>Vermittlung digitaler Kompetenzen für PH-Lehrende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7B694DD-9818-4CAC-A6CE-B76EC8F2B4CB}"/>
              </a:ext>
            </a:extLst>
          </p:cNvPr>
          <p:cNvSpPr/>
          <p:nvPr/>
        </p:nvSpPr>
        <p:spPr>
          <a:xfrm>
            <a:off x="551504" y="4642976"/>
            <a:ext cx="2325449" cy="1122218"/>
          </a:xfrm>
          <a:prstGeom prst="rect">
            <a:avLst/>
          </a:prstGeom>
          <a:solidFill>
            <a:srgbClr val="9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50" dirty="0" err="1"/>
              <a:t>digi.kompP</a:t>
            </a:r>
            <a:r>
              <a:rPr lang="de-AT" sz="1650" dirty="0"/>
              <a:t> in der Berufseinstiegsphase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BF16CA3-26AE-4ED3-A8E9-29693C64A512}"/>
              </a:ext>
            </a:extLst>
          </p:cNvPr>
          <p:cNvSpPr/>
          <p:nvPr/>
        </p:nvSpPr>
        <p:spPr>
          <a:xfrm>
            <a:off x="2876952" y="4642976"/>
            <a:ext cx="4239491" cy="477961"/>
          </a:xfrm>
          <a:prstGeom prst="rect">
            <a:avLst/>
          </a:prstGeom>
          <a:solidFill>
            <a:srgbClr val="DBE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350" dirty="0">
                <a:solidFill>
                  <a:schemeClr val="tx1"/>
                </a:solidFill>
              </a:rPr>
              <a:t>Erstellung einer zentralen Website zur </a:t>
            </a:r>
            <a:br>
              <a:rPr lang="de-AT" sz="1350" dirty="0">
                <a:solidFill>
                  <a:schemeClr val="tx1"/>
                </a:solidFill>
              </a:rPr>
            </a:br>
            <a:r>
              <a:rPr lang="de-AT" sz="1350" dirty="0">
                <a:solidFill>
                  <a:schemeClr val="tx1"/>
                </a:solidFill>
              </a:rPr>
              <a:t>Begleitung der Maßnahme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6E2D760-B3AB-4901-957D-31830905EAF1}"/>
              </a:ext>
            </a:extLst>
          </p:cNvPr>
          <p:cNvSpPr/>
          <p:nvPr/>
        </p:nvSpPr>
        <p:spPr>
          <a:xfrm>
            <a:off x="2876952" y="5598888"/>
            <a:ext cx="4239491" cy="477961"/>
          </a:xfrm>
          <a:prstGeom prst="rect">
            <a:avLst/>
          </a:prstGeom>
          <a:solidFill>
            <a:srgbClr val="B4D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350" dirty="0">
                <a:solidFill>
                  <a:schemeClr val="tx1"/>
                </a:solidFill>
              </a:rPr>
              <a:t>Entwicklung von OER-Materialien zur Förderung </a:t>
            </a:r>
            <a:br>
              <a:rPr lang="de-AT" sz="1350" dirty="0">
                <a:solidFill>
                  <a:schemeClr val="tx1"/>
                </a:solidFill>
              </a:rPr>
            </a:br>
            <a:r>
              <a:rPr lang="de-AT" sz="1350" dirty="0">
                <a:solidFill>
                  <a:schemeClr val="tx1"/>
                </a:solidFill>
              </a:rPr>
              <a:t>digitaler Kompetenzen von </a:t>
            </a:r>
            <a:r>
              <a:rPr lang="de-AT" sz="1350" dirty="0" err="1">
                <a:solidFill>
                  <a:schemeClr val="tx1"/>
                </a:solidFill>
              </a:rPr>
              <a:t>PädagogInnen</a:t>
            </a:r>
            <a:endParaRPr lang="de-AT" sz="1350" dirty="0">
              <a:solidFill>
                <a:schemeClr val="tx1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76BC29EA-A3E7-41DB-A18C-6195C695BC91}"/>
              </a:ext>
            </a:extLst>
          </p:cNvPr>
          <p:cNvSpPr/>
          <p:nvPr/>
        </p:nvSpPr>
        <p:spPr>
          <a:xfrm>
            <a:off x="2876952" y="5120927"/>
            <a:ext cx="4239491" cy="477961"/>
          </a:xfrm>
          <a:prstGeom prst="rect">
            <a:avLst/>
          </a:prstGeom>
          <a:solidFill>
            <a:srgbClr val="C4D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350" dirty="0">
                <a:solidFill>
                  <a:schemeClr val="tx1"/>
                </a:solidFill>
              </a:rPr>
              <a:t>Gesammelte Darstellung des österreichweiten Angebots an Lehrveranstaltungen aller </a:t>
            </a:r>
            <a:r>
              <a:rPr lang="de-AT" sz="1350" dirty="0" err="1">
                <a:solidFill>
                  <a:schemeClr val="tx1"/>
                </a:solidFill>
              </a:rPr>
              <a:t>PHen</a:t>
            </a:r>
            <a:endParaRPr lang="de-AT" sz="1350" dirty="0">
              <a:solidFill>
                <a:schemeClr val="tx1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919B0CF-582C-408C-827A-83E3A688AE08}"/>
              </a:ext>
            </a:extLst>
          </p:cNvPr>
          <p:cNvSpPr/>
          <p:nvPr/>
        </p:nvSpPr>
        <p:spPr>
          <a:xfrm>
            <a:off x="1795112" y="6240020"/>
            <a:ext cx="6155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hlinkClick r:id="rId4"/>
              </a:rPr>
              <a:t>https://www.bmb.gv.at/schulen/schule40/virtuelle_ph.html</a:t>
            </a:r>
            <a:r>
              <a:rPr lang="de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9399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 txBox="1">
            <a:spLocks/>
          </p:cNvSpPr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eEducation</a:t>
            </a:r>
            <a:r>
              <a:rPr lang="en-US" dirty="0"/>
              <a:t> Austria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8BA81AC-137D-46B8-9B1D-124752B4E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3" b="16776"/>
          <a:stretch/>
        </p:blipFill>
        <p:spPr bwMode="auto">
          <a:xfrm>
            <a:off x="463011" y="1701061"/>
            <a:ext cx="8072738" cy="290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Geschweifte Klammer rechts 14">
            <a:extLst>
              <a:ext uri="{FF2B5EF4-FFF2-40B4-BE49-F238E27FC236}">
                <a16:creationId xmlns:a16="http://schemas.microsoft.com/office/drawing/2014/main" id="{4C94E318-9437-4042-B369-B5419F2D35A8}"/>
              </a:ext>
            </a:extLst>
          </p:cNvPr>
          <p:cNvSpPr/>
          <p:nvPr/>
        </p:nvSpPr>
        <p:spPr>
          <a:xfrm rot="5400000">
            <a:off x="2349316" y="4029137"/>
            <a:ext cx="216024" cy="399147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8F9D3F1-50E3-4B7C-ADC0-608C5EBC6C83}"/>
              </a:ext>
            </a:extLst>
          </p:cNvPr>
          <p:cNvSpPr txBox="1"/>
          <p:nvPr/>
        </p:nvSpPr>
        <p:spPr>
          <a:xfrm>
            <a:off x="746924" y="6203873"/>
            <a:ext cx="3420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1.559 </a:t>
            </a:r>
            <a:r>
              <a:rPr lang="de-AT" sz="2400" dirty="0" err="1"/>
              <a:t>eEducation</a:t>
            </a:r>
            <a:r>
              <a:rPr lang="de-AT" sz="2400" dirty="0"/>
              <a:t>-Schulen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126DE1E-DB0D-4F9E-A21D-926126E1A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74" y="4775130"/>
            <a:ext cx="8108725" cy="1052392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069F0F13-7869-49B0-A5DE-3FA45394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11" y="3243712"/>
            <a:ext cx="2689765" cy="7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98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2400" b="1" dirty="0"/>
              <a:t>E-Book+ – interaktives digitales Schulbuch</a:t>
            </a:r>
            <a:r>
              <a:rPr lang="de-DE" sz="2400" dirty="0"/>
              <a:t> (Schuljahr 2018/19)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de-DE" sz="2100" dirty="0"/>
              <a:t>Sek. II – Lehrplangegenstände: </a:t>
            </a:r>
            <a:r>
              <a:rPr lang="de-DE" sz="2100" b="1" dirty="0"/>
              <a:t>Deutsch, Mathematik/Angewandte Mathematik, Lebende Fremdsprache Englisch 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de-DE" sz="2100" dirty="0"/>
              <a:t>Lehrplanerfüllung im Printprodukt und die </a:t>
            </a:r>
            <a:r>
              <a:rPr lang="de-DE" sz="2100" b="1" dirty="0"/>
              <a:t>Inhalte des E-Book+ sind interaktiv </a:t>
            </a:r>
            <a:r>
              <a:rPr lang="de-DE" sz="2100" dirty="0"/>
              <a:t>(Mehrwert des digitalen Produkts)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de-DE" sz="2100" dirty="0"/>
              <a:t>E-Book+ ist </a:t>
            </a:r>
            <a:r>
              <a:rPr lang="de-DE" sz="2100" b="1" dirty="0"/>
              <a:t>qualitätsgesichert</a:t>
            </a:r>
            <a:r>
              <a:rPr lang="de-DE" sz="2100" dirty="0"/>
              <a:t> (Kriterien der VO-Gutachterkomm.,  Qualitätsstandards für Digitale Unterrichtsmittel)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de-DE" sz="2100" b="1" dirty="0"/>
              <a:t>zusätzliches und ergänzendes Angebot </a:t>
            </a:r>
            <a:r>
              <a:rPr lang="de-DE" sz="2100" dirty="0"/>
              <a:t>zum gedruckten Schulbuch 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de-DE" sz="2100" dirty="0"/>
              <a:t>E-Book+ bildet einen abgeschlossenen Rahmen, für die Qualität von verlinkte Materialien müssen die Schulbuchverlage garantieren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Digitale Bildungsmedien</a:t>
            </a:r>
            <a:endParaRPr lang="de-AT" sz="2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8221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de-DE" sz="3000" b="1" dirty="0"/>
              <a:t>Verbindliche Übung „Digitale Grundbildung“ – Kompetenzbereich Medienbildung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2400" b="1" dirty="0"/>
              <a:t>Arbeitsheft Medienkompetenz – Prototypische Aufgaben für alle Fachbereiche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de-DE" sz="1900" dirty="0"/>
              <a:t>Aufgabenbeispiele zu den Themenkreisen: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900" dirty="0"/>
              <a:t>Gewaltfrei kommunizieren. Fair debattieren.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900" dirty="0"/>
              <a:t>Kritisch denken. Kreativ denken,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900" dirty="0"/>
              <a:t>Medien reflektieren. Medien gestalten.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900" dirty="0"/>
              <a:t>Das Internet nutzen. Im Internet lernen.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de-DE" sz="2400" b="1" dirty="0">
                <a:solidFill>
                  <a:prstClr val="black"/>
                </a:solidFill>
              </a:rPr>
              <a:t>Broschüre Best Practice Medienbildung </a:t>
            </a:r>
            <a:endParaRPr lang="de-DE" sz="2400" dirty="0">
              <a:solidFill>
                <a:prstClr val="black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900" dirty="0"/>
              <a:t>Best-Practice-Beispiele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900" dirty="0"/>
              <a:t>Medienbildung im Schulalltag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900" dirty="0"/>
              <a:t>Modell für gelingende Medienbildung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900" dirty="0"/>
              <a:t>Kriterienkatalog </a:t>
            </a:r>
            <a:r>
              <a:rPr lang="de-DE" sz="1900" dirty="0" err="1"/>
              <a:t>media</a:t>
            </a:r>
            <a:r>
              <a:rPr lang="de-DE" sz="1900" dirty="0"/>
              <a:t> </a:t>
            </a:r>
            <a:r>
              <a:rPr lang="de-DE" sz="1900" dirty="0" err="1"/>
              <a:t>literacy</a:t>
            </a:r>
            <a:r>
              <a:rPr lang="de-DE" sz="1900" dirty="0"/>
              <a:t> </a:t>
            </a:r>
            <a:r>
              <a:rPr lang="de-DE" sz="1900" dirty="0" err="1"/>
              <a:t>award</a:t>
            </a:r>
            <a:r>
              <a:rPr lang="de-DE" sz="1900" dirty="0"/>
              <a:t> [</a:t>
            </a:r>
            <a:r>
              <a:rPr lang="de-DE" sz="1900" dirty="0" err="1"/>
              <a:t>mla</a:t>
            </a:r>
            <a:r>
              <a:rPr lang="de-DE" sz="1900" dirty="0"/>
              <a:t>]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900" dirty="0"/>
              <a:t>Grundsatzerlass für Medienerziehung</a:t>
            </a:r>
          </a:p>
          <a:p>
            <a:pPr marL="457200" lvl="1" indent="0">
              <a:buNone/>
            </a:pPr>
            <a:endParaRPr lang="de-DE" sz="1700" b="1" dirty="0"/>
          </a:p>
          <a:p>
            <a:pPr marL="457200" lvl="1" indent="0">
              <a:buNone/>
            </a:pPr>
            <a:endParaRPr lang="de-DE" b="1" dirty="0"/>
          </a:p>
          <a:p>
            <a:pPr marL="457200" lvl="1" indent="0">
              <a:buNone/>
            </a:pPr>
            <a:endParaRPr lang="de-DE" b="1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Digitale Bildungsmedien</a:t>
            </a:r>
          </a:p>
        </p:txBody>
      </p:sp>
    </p:spTree>
    <p:extLst>
      <p:ext uri="{BB962C8B-B14F-4D97-AF65-F5344CB8AC3E}">
        <p14:creationId xmlns:p14="http://schemas.microsoft.com/office/powerpoint/2010/main" val="4293929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Cybermobbing – bleibfair.at</a:t>
            </a:r>
          </a:p>
        </p:txBody>
      </p:sp>
      <p:pic>
        <p:nvPicPr>
          <p:cNvPr id="6" name="Grafik 5">
            <a:hlinkClick r:id="rId2"/>
            <a:extLst>
              <a:ext uri="{FF2B5EF4-FFF2-40B4-BE49-F238E27FC236}">
                <a16:creationId xmlns:a16="http://schemas.microsoft.com/office/drawing/2014/main" id="{F82CE1AE-FD8E-4434-A0F8-87CD841A0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638" y="1955794"/>
            <a:ext cx="4600547" cy="345323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2F66485-56D2-4FDD-90E7-675D1C161F4A}"/>
              </a:ext>
            </a:extLst>
          </p:cNvPr>
          <p:cNvSpPr/>
          <p:nvPr/>
        </p:nvSpPr>
        <p:spPr>
          <a:xfrm>
            <a:off x="1545557" y="5831093"/>
            <a:ext cx="5860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hlinkClick r:id="rId4"/>
              </a:rPr>
              <a:t>https://www.bmb.gv.at/schulen/pwi/pa/cybermobbing.html</a:t>
            </a:r>
            <a:r>
              <a:rPr lang="de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3483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de-DE" b="1" dirty="0"/>
              <a:t>Machbarkeitsstudie zu OER-Schulbüchern in Österreich (</a:t>
            </a:r>
            <a:r>
              <a:rPr lang="de-DE" b="1" dirty="0" err="1"/>
              <a:t>salzburgresearch</a:t>
            </a:r>
            <a:r>
              <a:rPr lang="de-DE" b="1" dirty="0"/>
              <a:t>, Universität Graz, Universität Innsbruck)</a:t>
            </a:r>
          </a:p>
          <a:p>
            <a:pPr>
              <a:spcBef>
                <a:spcPts val="1200"/>
              </a:spcBef>
            </a:pPr>
            <a:r>
              <a:rPr lang="de-DE" sz="2400" b="1" dirty="0"/>
              <a:t>OER-Schulbücher </a:t>
            </a:r>
            <a:r>
              <a:rPr lang="de-DE" sz="2400" dirty="0"/>
              <a:t>als approbierte und offen lizenzierte Schulbücher 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Möglichkeit der </a:t>
            </a:r>
            <a:r>
              <a:rPr lang="de-DE" sz="2400" b="1" dirty="0"/>
              <a:t>rechtssicheren Nutzung</a:t>
            </a:r>
            <a:r>
              <a:rPr lang="de-DE" sz="2400" dirty="0"/>
              <a:t>, des </a:t>
            </a:r>
            <a:r>
              <a:rPr lang="de-DE" sz="2400" b="1" dirty="0"/>
              <a:t>kostenlosen Zugangs auf die digitale Version </a:t>
            </a:r>
            <a:r>
              <a:rPr lang="de-DE" sz="2400" dirty="0"/>
              <a:t>sowie die Möglichkeit der </a:t>
            </a:r>
            <a:r>
              <a:rPr lang="de-DE" sz="2400" b="1" dirty="0"/>
              <a:t>Modifikation und Wiederveröffentlichung </a:t>
            </a:r>
            <a:r>
              <a:rPr lang="de-DE" sz="2400" dirty="0"/>
              <a:t>der Materialien</a:t>
            </a:r>
          </a:p>
          <a:p>
            <a:r>
              <a:rPr lang="de-DE" sz="2400" dirty="0"/>
              <a:t>Chancen und Herausforderungen für die Einführung von OER-Schulbüchern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2400" dirty="0"/>
              <a:t>Analyse der Struktur der Schulbuchaktion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2400" dirty="0"/>
              <a:t>Zusammenfassung der OER-Aktivitäten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2400" dirty="0"/>
              <a:t>Entwicklung von möglichen Szenarien im Rahmen der Aktion „Unentgeltliche Schulbücher“ (Finanzierungsmodelle und institutionelle Rahmenbedingungen)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Digitale Bildungsmedien</a:t>
            </a:r>
          </a:p>
        </p:txBody>
      </p:sp>
    </p:spTree>
    <p:extLst>
      <p:ext uri="{BB962C8B-B14F-4D97-AF65-F5344CB8AC3E}">
        <p14:creationId xmlns:p14="http://schemas.microsoft.com/office/powerpoint/2010/main" val="3281713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3017678"/>
            <a:ext cx="7886700" cy="2852737"/>
          </a:xfrm>
        </p:spPr>
        <p:txBody>
          <a:bodyPr>
            <a:normAutofit/>
          </a:bodyPr>
          <a:lstStyle/>
          <a:p>
            <a:r>
              <a:rPr lang="de-AT" sz="6600" dirty="0">
                <a:solidFill>
                  <a:schemeClr val="bg1"/>
                </a:solidFill>
                <a:ea typeface="Verdana" charset="0"/>
                <a:cs typeface="Verdana" charset="0"/>
              </a:rPr>
              <a:t>Danke,</a:t>
            </a:r>
            <a:endParaRPr lang="de-AT" sz="6600" dirty="0">
              <a:solidFill>
                <a:schemeClr val="bg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5897404"/>
            <a:ext cx="7886700" cy="653868"/>
          </a:xfrm>
        </p:spPr>
        <p:txBody>
          <a:bodyPr/>
          <a:lstStyle/>
          <a:p>
            <a:r>
              <a:rPr lang="de-AT" sz="3200" dirty="0">
                <a:solidFill>
                  <a:schemeClr val="bg1"/>
                </a:solidFill>
                <a:latin typeface="+mj-lt"/>
                <a:ea typeface="Verdana" charset="0"/>
                <a:cs typeface="Verdana" charset="0"/>
              </a:rPr>
              <a:t>dass Sie mit dabei sind!</a:t>
            </a:r>
          </a:p>
          <a:p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444E365-F78F-4414-8AF6-AFE53953B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54" y="801434"/>
            <a:ext cx="5446826" cy="3891824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2D0B2257-A441-444C-8C83-08F68F7D691D}"/>
              </a:ext>
            </a:extLst>
          </p:cNvPr>
          <p:cNvSpPr txBox="1">
            <a:spLocks/>
          </p:cNvSpPr>
          <p:nvPr/>
        </p:nvSpPr>
        <p:spPr>
          <a:xfrm rot="16200000">
            <a:off x="5597095" y="3938077"/>
            <a:ext cx="1342102" cy="376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1200" dirty="0">
                <a:solidFill>
                  <a:schemeClr val="tx1">
                    <a:lumMod val="95000"/>
                    <a:lumOff val="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BKA/Aigner</a:t>
            </a:r>
          </a:p>
        </p:txBody>
      </p:sp>
    </p:spTree>
    <p:extLst>
      <p:ext uri="{BB962C8B-B14F-4D97-AF65-F5344CB8AC3E}">
        <p14:creationId xmlns:p14="http://schemas.microsoft.com/office/powerpoint/2010/main" val="272222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 txBox="1">
            <a:spLocks/>
          </p:cNvSpPr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Denken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lernen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Probleme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lösen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6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Education Innovation Studios (EIS)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9A1B05A-1D8A-4B25-A9A2-E013F8FE4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212976"/>
            <a:ext cx="5598671" cy="2195816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ACC563E-4D75-4742-9E06-58570956031E}"/>
              </a:ext>
            </a:extLst>
          </p:cNvPr>
          <p:cNvSpPr txBox="1">
            <a:spLocks/>
          </p:cNvSpPr>
          <p:nvPr/>
        </p:nvSpPr>
        <p:spPr>
          <a:xfrm>
            <a:off x="490887" y="1842674"/>
            <a:ext cx="8167615" cy="361840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157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Fixe Education Innovation Studios (EIS) </a:t>
            </a:r>
            <a:r>
              <a:rPr lang="de-AT" sz="15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</a:t>
            </a:r>
            <a:br>
              <a:rPr lang="de-AT" sz="15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AT" sz="15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 Pädagogischen Hochschulen</a:t>
            </a:r>
            <a:br>
              <a:rPr lang="de-AT" sz="15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AT" sz="15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 Lehrer/innenaus- und –</a:t>
            </a:r>
            <a:r>
              <a:rPr lang="de-AT" sz="1575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fortbildung</a:t>
            </a:r>
            <a:r>
              <a:rPr lang="de-AT" sz="157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AT" sz="157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AT" sz="1575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157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Mobile Studios für über </a:t>
            </a:r>
            <a:br>
              <a:rPr lang="de-AT" sz="157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AT" sz="157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130 Volksschulen in Österreich (inkl. IMST)</a:t>
            </a:r>
            <a:br>
              <a:rPr lang="de-AT" sz="157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AT" sz="1575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157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Projektbegleitung und </a:t>
            </a:r>
            <a:br>
              <a:rPr lang="de-AT" sz="157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AT" sz="157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de-AT" sz="1575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entwicklung</a:t>
            </a:r>
            <a:r>
              <a:rPr lang="de-AT" sz="157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AT" sz="15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durch </a:t>
            </a:r>
            <a:br>
              <a:rPr lang="de-AT" sz="15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AT" sz="15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 Wien und PH NÖ </a:t>
            </a:r>
            <a:br>
              <a:rPr lang="de-AT" sz="15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AT" sz="15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gemeinsam mit </a:t>
            </a:r>
            <a:br>
              <a:rPr lang="de-AT" sz="15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AT" sz="15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PHDL und </a:t>
            </a:r>
            <a:r>
              <a:rPr lang="de-AT" sz="1575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PHeLS</a:t>
            </a:r>
            <a:endParaRPr lang="de-AT" sz="157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de-AT" sz="15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sowie IMST-Projekt</a:t>
            </a:r>
          </a:p>
          <a:p>
            <a:endParaRPr lang="de-AT" sz="1575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28CC1B3-AF6B-4B84-BDA2-EAD0BF4995E0}"/>
              </a:ext>
            </a:extLst>
          </p:cNvPr>
          <p:cNvSpPr/>
          <p:nvPr/>
        </p:nvSpPr>
        <p:spPr>
          <a:xfrm>
            <a:off x="1565716" y="587727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hlinkClick r:id="rId4"/>
              </a:rPr>
              <a:t>https://www.bmb.gv.at/schulen/schule40/dgb/dlpl.html</a:t>
            </a:r>
            <a:endParaRPr lang="de-AT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7E3825A-2BAC-45BE-B4D6-7B510D50E25A}"/>
              </a:ext>
            </a:extLst>
          </p:cNvPr>
          <p:cNvSpPr txBox="1"/>
          <p:nvPr/>
        </p:nvSpPr>
        <p:spPr>
          <a:xfrm rot="1056312">
            <a:off x="5989377" y="1727296"/>
            <a:ext cx="2322615" cy="523220"/>
          </a:xfrm>
          <a:prstGeom prst="rect">
            <a:avLst/>
          </a:prstGeom>
          <a:solidFill>
            <a:srgbClr val="7DA61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>
                <a:solidFill>
                  <a:schemeClr val="bg1"/>
                </a:solidFill>
              </a:rPr>
              <a:t>Primarstufe</a:t>
            </a:r>
          </a:p>
        </p:txBody>
      </p:sp>
    </p:spTree>
    <p:extLst>
      <p:ext uri="{BB962C8B-B14F-4D97-AF65-F5344CB8AC3E}">
        <p14:creationId xmlns:p14="http://schemas.microsoft.com/office/powerpoint/2010/main" val="221026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9AA54F57-A637-4478-AA57-C52CE15BF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287684"/>
            <a:ext cx="8178799" cy="316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2"/>
          <p:cNvSpPr txBox="1">
            <a:spLocks/>
          </p:cNvSpPr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Pilotierung</a:t>
            </a:r>
            <a:r>
              <a:rPr lang="en-US" sz="2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„</a:t>
            </a:r>
            <a:r>
              <a:rPr lang="en-US" sz="2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Digitale</a:t>
            </a:r>
            <a:r>
              <a:rPr lang="en-US" sz="2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Grundbildung</a:t>
            </a:r>
            <a:r>
              <a:rPr lang="en-US" sz="2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“ 2017/18</a:t>
            </a:r>
            <a:endParaRPr lang="en-US" sz="2600" b="1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790A6C6-7BBC-40BB-AF9F-FAE83D48374F}"/>
              </a:ext>
            </a:extLst>
          </p:cNvPr>
          <p:cNvSpPr txBox="1"/>
          <p:nvPr/>
        </p:nvSpPr>
        <p:spPr>
          <a:xfrm rot="1056312">
            <a:off x="5989377" y="1727296"/>
            <a:ext cx="2322615" cy="523220"/>
          </a:xfrm>
          <a:prstGeom prst="rect">
            <a:avLst/>
          </a:prstGeom>
          <a:solidFill>
            <a:srgbClr val="7DA61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>
                <a:solidFill>
                  <a:schemeClr val="bg1"/>
                </a:solidFill>
              </a:rPr>
              <a:t>Sek I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CF2FAE6-8E0D-49EF-ABF4-1C451A704BE6}"/>
              </a:ext>
            </a:extLst>
          </p:cNvPr>
          <p:cNvSpPr/>
          <p:nvPr/>
        </p:nvSpPr>
        <p:spPr>
          <a:xfrm>
            <a:off x="1912826" y="594928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hlinkClick r:id="rId4"/>
              </a:rPr>
              <a:t>https://www.bmb.gv.at/schulen/schule40/dgb/index.html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02404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 txBox="1">
            <a:spLocks/>
          </p:cNvSpPr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600" kern="12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Lehrinhalte</a:t>
            </a:r>
            <a:r>
              <a:rPr lang="en-US" sz="2600" kern="1200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„</a:t>
            </a:r>
            <a:r>
              <a:rPr lang="en-US" sz="2600" kern="12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Digitale</a:t>
            </a:r>
            <a:r>
              <a:rPr lang="en-US" sz="2600" kern="1200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Grundbildung</a:t>
            </a:r>
            <a:r>
              <a:rPr lang="en-US" sz="2600" kern="1200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+mj-cs"/>
              </a:rPr>
              <a:t>“</a:t>
            </a:r>
            <a:endParaRPr lang="en-US" sz="2600" b="1" kern="1200" dirty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FEC6F872-B1D6-4A39-93A2-68AE38C41540}"/>
              </a:ext>
            </a:extLst>
          </p:cNvPr>
          <p:cNvSpPr txBox="1">
            <a:spLocks/>
          </p:cNvSpPr>
          <p:nvPr/>
        </p:nvSpPr>
        <p:spPr>
          <a:xfrm>
            <a:off x="472666" y="2040556"/>
            <a:ext cx="8352926" cy="39087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157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Digitale Kompetenz, Informatische Kompetenz, </a:t>
            </a:r>
            <a:br>
              <a:rPr lang="de-AT" sz="157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AT" sz="1575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Medienkompetenz und politische Kompetenz</a:t>
            </a:r>
            <a:endParaRPr lang="de-DE" sz="1575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2100" dirty="0"/>
              <a:t>Gesellschaftliche Aspekte von Medienwandel und Digitalisierung</a:t>
            </a:r>
            <a:endParaRPr lang="de-AT" sz="2100" dirty="0"/>
          </a:p>
          <a:p>
            <a:r>
              <a:rPr lang="de-DE" sz="2100" dirty="0"/>
              <a:t>Informations-, Daten- und Medienkompetenz</a:t>
            </a:r>
            <a:endParaRPr lang="de-AT" sz="2100" dirty="0"/>
          </a:p>
          <a:p>
            <a:r>
              <a:rPr lang="de-DE" sz="2100" dirty="0"/>
              <a:t>Office-Anwendungen</a:t>
            </a:r>
            <a:endParaRPr lang="de-AT" sz="2100" dirty="0"/>
          </a:p>
          <a:p>
            <a:r>
              <a:rPr lang="de-DE" sz="2100" dirty="0"/>
              <a:t>Mediengestaltung</a:t>
            </a:r>
            <a:endParaRPr lang="de-AT" sz="2100" dirty="0"/>
          </a:p>
          <a:p>
            <a:r>
              <a:rPr lang="de-DE" sz="2100" dirty="0"/>
              <a:t>Digitale Kommunikation und </a:t>
            </a:r>
            <a:r>
              <a:rPr lang="de-DE" sz="2100" dirty="0" err="1"/>
              <a:t>Social</a:t>
            </a:r>
            <a:r>
              <a:rPr lang="de-DE" sz="2100" dirty="0"/>
              <a:t> Media</a:t>
            </a:r>
            <a:endParaRPr lang="de-AT" sz="2100" dirty="0"/>
          </a:p>
          <a:p>
            <a:r>
              <a:rPr lang="de-DE" sz="2100" dirty="0"/>
              <a:t>Sicherheit</a:t>
            </a:r>
            <a:endParaRPr lang="de-AT" sz="2100" dirty="0"/>
          </a:p>
          <a:p>
            <a:r>
              <a:rPr lang="de-DE" sz="2100" dirty="0"/>
              <a:t>Technische Problemlösung</a:t>
            </a:r>
            <a:endParaRPr lang="de-AT" sz="2100" dirty="0"/>
          </a:p>
          <a:p>
            <a:r>
              <a:rPr lang="de-DE" sz="2100" dirty="0" err="1"/>
              <a:t>Computational</a:t>
            </a:r>
            <a:r>
              <a:rPr lang="de-DE" sz="2100" dirty="0"/>
              <a:t> </a:t>
            </a:r>
            <a:r>
              <a:rPr lang="de-DE" sz="2100" dirty="0" err="1"/>
              <a:t>Thinking</a:t>
            </a:r>
            <a:endParaRPr lang="de-AT" sz="21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2C3064A-61A4-4325-86F1-B510AF2832F8}"/>
              </a:ext>
            </a:extLst>
          </p:cNvPr>
          <p:cNvSpPr/>
          <p:nvPr/>
        </p:nvSpPr>
        <p:spPr>
          <a:xfrm>
            <a:off x="1912826" y="594928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hlinkClick r:id="rId3"/>
              </a:rPr>
              <a:t>https://www.bmb.gv.at/schulen/schule40/dgb/index.html</a:t>
            </a:r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CD6045D-7795-4575-9143-D1D0FD003B3F}"/>
              </a:ext>
            </a:extLst>
          </p:cNvPr>
          <p:cNvSpPr txBox="1"/>
          <p:nvPr/>
        </p:nvSpPr>
        <p:spPr>
          <a:xfrm rot="1056312">
            <a:off x="5989377" y="1727296"/>
            <a:ext cx="2322615" cy="523220"/>
          </a:xfrm>
          <a:prstGeom prst="rect">
            <a:avLst/>
          </a:prstGeom>
          <a:solidFill>
            <a:srgbClr val="7DA61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>
                <a:solidFill>
                  <a:schemeClr val="bg1"/>
                </a:solidFill>
              </a:rPr>
              <a:t>Sek I</a:t>
            </a:r>
          </a:p>
        </p:txBody>
      </p:sp>
    </p:spTree>
    <p:extLst>
      <p:ext uri="{BB962C8B-B14F-4D97-AF65-F5344CB8AC3E}">
        <p14:creationId xmlns:p14="http://schemas.microsoft.com/office/powerpoint/2010/main" val="1423441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 txBox="1">
            <a:spLocks/>
          </p:cNvSpPr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„</a:t>
            </a:r>
            <a:r>
              <a:rPr lang="en-US" sz="2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Digitale</a:t>
            </a:r>
            <a:r>
              <a:rPr lang="en-US" sz="2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Grundbildung</a:t>
            </a:r>
            <a:r>
              <a:rPr lang="en-US" sz="2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“</a:t>
            </a:r>
            <a:endParaRPr lang="en-US" sz="2600" b="1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790A6C6-7BBC-40BB-AF9F-FAE83D48374F}"/>
              </a:ext>
            </a:extLst>
          </p:cNvPr>
          <p:cNvSpPr txBox="1"/>
          <p:nvPr/>
        </p:nvSpPr>
        <p:spPr>
          <a:xfrm rot="1056312">
            <a:off x="5989377" y="1727296"/>
            <a:ext cx="2322615" cy="523220"/>
          </a:xfrm>
          <a:prstGeom prst="rect">
            <a:avLst/>
          </a:prstGeom>
          <a:solidFill>
            <a:srgbClr val="7DA61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>
                <a:solidFill>
                  <a:schemeClr val="bg1"/>
                </a:solidFill>
              </a:rPr>
              <a:t>Sek I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786865AD-1C7F-4DA5-9712-C5F8B9DD75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280701"/>
              </p:ext>
            </p:extLst>
          </p:nvPr>
        </p:nvGraphicFramePr>
        <p:xfrm>
          <a:off x="-796355" y="1460493"/>
          <a:ext cx="6927842" cy="5397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0A4D8888-0CD9-4CE0-A24E-58AA433A558D}"/>
              </a:ext>
            </a:extLst>
          </p:cNvPr>
          <p:cNvSpPr txBox="1"/>
          <p:nvPr/>
        </p:nvSpPr>
        <p:spPr>
          <a:xfrm>
            <a:off x="5215218" y="3005084"/>
            <a:ext cx="36829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/>
              <a:t>177 Schulen 2017/18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/>
              <a:t>Lehrplan-</a:t>
            </a:r>
            <a:br>
              <a:rPr lang="de-AT" sz="2400" dirty="0"/>
            </a:br>
            <a:r>
              <a:rPr lang="de-AT" sz="2400" dirty="0" err="1"/>
              <a:t>begutachtung</a:t>
            </a:r>
            <a:r>
              <a:rPr lang="de-AT" sz="2400" dirty="0"/>
              <a:t> Okt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/>
              <a:t>Lehrplan-</a:t>
            </a:r>
            <a:br>
              <a:rPr lang="de-AT" sz="2400" dirty="0"/>
            </a:br>
            <a:r>
              <a:rPr lang="de-AT" sz="2400" dirty="0" err="1"/>
              <a:t>verordnung</a:t>
            </a:r>
            <a:r>
              <a:rPr lang="de-AT" sz="2400" dirty="0"/>
              <a:t> 01.09.2018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/>
              <a:t>Start für Sek I stufenweise ab 5. JG</a:t>
            </a:r>
          </a:p>
        </p:txBody>
      </p:sp>
    </p:spTree>
    <p:extLst>
      <p:ext uri="{BB962C8B-B14F-4D97-AF65-F5344CB8AC3E}">
        <p14:creationId xmlns:p14="http://schemas.microsoft.com/office/powerpoint/2010/main" val="1966744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 txBox="1">
            <a:spLocks/>
          </p:cNvSpPr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Digitale</a:t>
            </a:r>
            <a:r>
              <a:rPr lang="en-US" sz="2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Kompetenzen</a:t>
            </a:r>
            <a:r>
              <a:rPr lang="en-US" sz="2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überprüfen</a:t>
            </a:r>
            <a:endParaRPr lang="en-US" sz="2600" b="1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EDD528F-B31A-4155-A98F-0F99A2F13B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" t="31446" r="1004"/>
          <a:stretch/>
        </p:blipFill>
        <p:spPr>
          <a:xfrm>
            <a:off x="487158" y="1806686"/>
            <a:ext cx="7827160" cy="410445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F5A59B4-2FDC-42C5-9988-4F38B4F2AA44}"/>
              </a:ext>
            </a:extLst>
          </p:cNvPr>
          <p:cNvSpPr/>
          <p:nvPr/>
        </p:nvSpPr>
        <p:spPr>
          <a:xfrm>
            <a:off x="1351254" y="619917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hlinkClick r:id="rId4"/>
              </a:rPr>
              <a:t>https://www.bmb.gv.at/schulen/schule40/digicheck/digicheck.html</a:t>
            </a:r>
            <a:r>
              <a:rPr lang="de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9000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 txBox="1">
            <a:spLocks/>
          </p:cNvSpPr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Computerführerschein</a:t>
            </a:r>
            <a:r>
              <a:rPr lang="en-US" sz="2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ECDL-</a:t>
            </a:r>
            <a:r>
              <a:rPr lang="en-US" sz="2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Zertifikate</a:t>
            </a:r>
            <a:endParaRPr lang="en-US" sz="2600" b="1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F0F68E7-798E-44A6-B60A-FF2C811A6090}"/>
              </a:ext>
            </a:extLst>
          </p:cNvPr>
          <p:cNvSpPr/>
          <p:nvPr/>
        </p:nvSpPr>
        <p:spPr>
          <a:xfrm>
            <a:off x="2127525" y="6100387"/>
            <a:ext cx="6001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hlinkClick r:id="rId3"/>
              </a:rPr>
              <a:t>https://www.bmb.gv.at/schulen/it/it_angebote/ecdl.html</a:t>
            </a:r>
            <a:r>
              <a:rPr lang="de-AT" dirty="0"/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645BE7-1C31-436F-8C0D-AA4C889FF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82" y="1910982"/>
            <a:ext cx="5204331" cy="378376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434239B-B11A-4E58-8699-3FA12BF35D5F}"/>
              </a:ext>
            </a:extLst>
          </p:cNvPr>
          <p:cNvSpPr txBox="1"/>
          <p:nvPr/>
        </p:nvSpPr>
        <p:spPr>
          <a:xfrm>
            <a:off x="6093188" y="2299492"/>
            <a:ext cx="1800449" cy="523220"/>
          </a:xfrm>
          <a:prstGeom prst="rect">
            <a:avLst/>
          </a:prstGeom>
          <a:solidFill>
            <a:srgbClr val="7DA61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>
                <a:solidFill>
                  <a:schemeClr val="bg1"/>
                </a:solidFill>
              </a:rPr>
              <a:t>-9 EUR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05A4367-5BE3-45E7-8D94-98AE59E03C80}"/>
              </a:ext>
            </a:extLst>
          </p:cNvPr>
          <p:cNvSpPr txBox="1"/>
          <p:nvPr/>
        </p:nvSpPr>
        <p:spPr>
          <a:xfrm>
            <a:off x="552547" y="2299492"/>
            <a:ext cx="201735" cy="523220"/>
          </a:xfrm>
          <a:prstGeom prst="rect">
            <a:avLst/>
          </a:prstGeom>
          <a:solidFill>
            <a:srgbClr val="7DA615"/>
          </a:solidFill>
        </p:spPr>
        <p:txBody>
          <a:bodyPr wrap="square" rtlCol="0">
            <a:spAutoFit/>
          </a:bodyPr>
          <a:lstStyle/>
          <a:p>
            <a:pPr algn="ctr"/>
            <a:endParaRPr lang="de-AT" sz="2800" b="1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3B8ECC5-A3C1-444D-839B-E5D85AFD494C}"/>
              </a:ext>
            </a:extLst>
          </p:cNvPr>
          <p:cNvSpPr txBox="1"/>
          <p:nvPr/>
        </p:nvSpPr>
        <p:spPr>
          <a:xfrm>
            <a:off x="552546" y="5154660"/>
            <a:ext cx="201735" cy="523220"/>
          </a:xfrm>
          <a:prstGeom prst="rect">
            <a:avLst/>
          </a:prstGeom>
          <a:solidFill>
            <a:srgbClr val="7DA615"/>
          </a:solidFill>
        </p:spPr>
        <p:txBody>
          <a:bodyPr wrap="square" rtlCol="0">
            <a:spAutoFit/>
          </a:bodyPr>
          <a:lstStyle/>
          <a:p>
            <a:pPr algn="ctr"/>
            <a:endParaRPr lang="de-AT" sz="2800" b="1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38AB8F2-667E-4B7C-890F-03BE26712DF8}"/>
              </a:ext>
            </a:extLst>
          </p:cNvPr>
          <p:cNvSpPr txBox="1"/>
          <p:nvPr/>
        </p:nvSpPr>
        <p:spPr>
          <a:xfrm>
            <a:off x="6093188" y="5154660"/>
            <a:ext cx="1800449" cy="523220"/>
          </a:xfrm>
          <a:prstGeom prst="rect">
            <a:avLst/>
          </a:prstGeom>
          <a:solidFill>
            <a:srgbClr val="7DA61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>
                <a:solidFill>
                  <a:schemeClr val="bg1"/>
                </a:solidFill>
              </a:rPr>
              <a:t>NEU!</a:t>
            </a:r>
          </a:p>
        </p:txBody>
      </p:sp>
    </p:spTree>
    <p:extLst>
      <p:ext uri="{BB962C8B-B14F-4D97-AF65-F5344CB8AC3E}">
        <p14:creationId xmlns:p14="http://schemas.microsoft.com/office/powerpoint/2010/main" val="1658289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 txBox="1">
            <a:spLocks/>
          </p:cNvSpPr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Microsoft-</a:t>
            </a:r>
            <a:r>
              <a:rPr lang="en-US" sz="2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Zertifikate</a:t>
            </a:r>
            <a:r>
              <a:rPr lang="en-US" sz="2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: MOS und MTA</a:t>
            </a:r>
            <a:endParaRPr lang="en-US" sz="2600" b="1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F0F68E7-798E-44A6-B60A-FF2C811A6090}"/>
              </a:ext>
            </a:extLst>
          </p:cNvPr>
          <p:cNvSpPr/>
          <p:nvPr/>
        </p:nvSpPr>
        <p:spPr>
          <a:xfrm>
            <a:off x="2127525" y="6100387"/>
            <a:ext cx="6001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hlinkClick r:id="rId3"/>
              </a:rPr>
              <a:t>https://www.bmb.gv.at/schulen/it/it_angebote/it_zert.html</a:t>
            </a:r>
            <a:r>
              <a:rPr lang="de-AT" dirty="0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89ACCF4-D981-4406-BD64-07F788A3A0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4995"/>
          <a:stretch/>
        </p:blipFill>
        <p:spPr>
          <a:xfrm>
            <a:off x="417399" y="1990522"/>
            <a:ext cx="2752725" cy="168047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E26E5A6-097C-4C09-91E8-BF1D5C1E8E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411" b="30910"/>
          <a:stretch/>
        </p:blipFill>
        <p:spPr>
          <a:xfrm>
            <a:off x="3322524" y="2038649"/>
            <a:ext cx="2752725" cy="15207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9EB4E8-DA30-4CEA-B1BF-DA126CDF50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697"/>
          <a:stretch/>
        </p:blipFill>
        <p:spPr>
          <a:xfrm>
            <a:off x="6218265" y="2019397"/>
            <a:ext cx="2752725" cy="135870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413186D-15B1-4398-9188-73BD8673E1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0697"/>
          <a:stretch/>
        </p:blipFill>
        <p:spPr>
          <a:xfrm>
            <a:off x="417399" y="4225741"/>
            <a:ext cx="2743200" cy="113875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19F00FF-0663-4D36-B1D7-1FB1FAF304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255" b="35305"/>
          <a:stretch/>
        </p:blipFill>
        <p:spPr>
          <a:xfrm>
            <a:off x="3332049" y="4298126"/>
            <a:ext cx="2743200" cy="106637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96CBE19-223A-4F95-B685-F0F4D446C3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8710"/>
          <a:stretch/>
        </p:blipFill>
        <p:spPr>
          <a:xfrm>
            <a:off x="6218507" y="4282158"/>
            <a:ext cx="2743200" cy="121601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21D6E53-9BEE-46C1-8599-8EA57F189641}"/>
              </a:ext>
            </a:extLst>
          </p:cNvPr>
          <p:cNvSpPr txBox="1"/>
          <p:nvPr/>
        </p:nvSpPr>
        <p:spPr>
          <a:xfrm rot="21100020">
            <a:off x="6930587" y="3358271"/>
            <a:ext cx="1800449" cy="523220"/>
          </a:xfrm>
          <a:prstGeom prst="rect">
            <a:avLst/>
          </a:prstGeom>
          <a:solidFill>
            <a:srgbClr val="7DA61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>
                <a:solidFill>
                  <a:schemeClr val="bg1"/>
                </a:solidFill>
              </a:rPr>
              <a:t>19 EUR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63C1FF4-4DC9-4973-BC2F-0B43DCC0216E}"/>
              </a:ext>
            </a:extLst>
          </p:cNvPr>
          <p:cNvSpPr txBox="1"/>
          <p:nvPr/>
        </p:nvSpPr>
        <p:spPr>
          <a:xfrm rot="21100020">
            <a:off x="7082987" y="5452550"/>
            <a:ext cx="1800449" cy="523220"/>
          </a:xfrm>
          <a:prstGeom prst="rect">
            <a:avLst/>
          </a:prstGeom>
          <a:solidFill>
            <a:srgbClr val="7DA61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>
                <a:solidFill>
                  <a:schemeClr val="bg1"/>
                </a:solidFill>
              </a:rPr>
              <a:t>25 EUR</a:t>
            </a:r>
          </a:p>
        </p:txBody>
      </p:sp>
    </p:spTree>
    <p:extLst>
      <p:ext uri="{BB962C8B-B14F-4D97-AF65-F5344CB8AC3E}">
        <p14:creationId xmlns:p14="http://schemas.microsoft.com/office/powerpoint/2010/main" val="3558848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 txBox="1">
            <a:spLocks/>
          </p:cNvSpPr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Digitale</a:t>
            </a:r>
            <a:r>
              <a:rPr lang="en-US" sz="2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Kompetenzen</a:t>
            </a:r>
            <a:r>
              <a:rPr lang="en-US" sz="2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für</a:t>
            </a:r>
            <a:r>
              <a:rPr lang="en-US" sz="2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Lehrer/</a:t>
            </a:r>
            <a:r>
              <a:rPr lang="en-US" sz="26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innen</a:t>
            </a:r>
            <a:endParaRPr lang="en-US" sz="2600" b="1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78157DF6-472A-4BE6-9C8A-2ABA9402A048}"/>
              </a:ext>
            </a:extLst>
          </p:cNvPr>
          <p:cNvSpPr txBox="1">
            <a:spLocks/>
          </p:cNvSpPr>
          <p:nvPr/>
        </p:nvSpPr>
        <p:spPr>
          <a:xfrm>
            <a:off x="417398" y="1700808"/>
            <a:ext cx="7538975" cy="44644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400" dirty="0">
                <a:solidFill>
                  <a:srgbClr val="4B4B4B"/>
                </a:solidFill>
                <a:ea typeface="Verdana" charset="0"/>
                <a:cs typeface="Verdana" charset="0"/>
              </a:rPr>
              <a:t>Berufseinsteiger: Ab Herbst 2017 erwerben alle neu einsteigenden Lehrpersonen standardisierte digitale Kompetenzen (</a:t>
            </a:r>
            <a:r>
              <a:rPr lang="de-DE" sz="2400" dirty="0" err="1">
                <a:solidFill>
                  <a:srgbClr val="4B4B4B"/>
                </a:solidFill>
                <a:ea typeface="Verdana" charset="0"/>
                <a:cs typeface="Verdana" charset="0"/>
              </a:rPr>
              <a:t>digi.kompP</a:t>
            </a:r>
            <a:r>
              <a:rPr lang="de-DE" sz="2400" dirty="0">
                <a:solidFill>
                  <a:srgbClr val="4B4B4B"/>
                </a:solidFill>
                <a:ea typeface="Verdana" charset="0"/>
                <a:cs typeface="Verdana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AT" sz="2400" dirty="0">
              <a:solidFill>
                <a:srgbClr val="4B4B4B"/>
              </a:solidFill>
              <a:ea typeface="Verdana" charset="0"/>
              <a:cs typeface="Verdana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AT" sz="2400" dirty="0">
                <a:solidFill>
                  <a:srgbClr val="4B4B4B"/>
                </a:solidFill>
                <a:ea typeface="Verdana" charset="0"/>
                <a:cs typeface="Verdana" charset="0"/>
              </a:rPr>
              <a:t>Nachweis digitaler Kompetenzen bis zum Ende der Berufseinstiegsphase im Rahmen eines Pflichtportfolios: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de-AT" sz="1800" dirty="0">
                <a:solidFill>
                  <a:srgbClr val="4B4B4B"/>
                </a:solidFill>
                <a:ea typeface="Verdana" charset="0"/>
                <a:cs typeface="Verdana" charset="0"/>
              </a:rPr>
              <a:t>Digitaler Kompetenzcheck (</a:t>
            </a:r>
            <a:r>
              <a:rPr lang="de-AT" sz="1800" dirty="0" err="1">
                <a:solidFill>
                  <a:srgbClr val="4B4B4B"/>
                </a:solidFill>
                <a:ea typeface="Verdana" charset="0"/>
                <a:cs typeface="Verdana" charset="0"/>
              </a:rPr>
              <a:t>digi.check</a:t>
            </a:r>
            <a:r>
              <a:rPr lang="de-AT" sz="1800" dirty="0">
                <a:solidFill>
                  <a:srgbClr val="4B4B4B"/>
                </a:solidFill>
                <a:ea typeface="Verdana" charset="0"/>
                <a:cs typeface="Verdana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de-AT" sz="1800" dirty="0">
                <a:solidFill>
                  <a:srgbClr val="4B4B4B"/>
                </a:solidFill>
                <a:ea typeface="Verdana" charset="0"/>
                <a:cs typeface="Verdana" charset="0"/>
              </a:rPr>
              <a:t>Absolvierung „Digitale Fachdidaktik“ (Umfang 6 ECTS)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de-AT" sz="1800" dirty="0">
                <a:solidFill>
                  <a:srgbClr val="4B4B4B"/>
                </a:solidFill>
                <a:ea typeface="Verdana" charset="0"/>
                <a:cs typeface="Verdana" charset="0"/>
              </a:rPr>
              <a:t>Digitales Portfolio zur Reflexion der eigenen Lehrtätigkeit (</a:t>
            </a:r>
            <a:r>
              <a:rPr lang="de-AT" sz="1800" dirty="0" err="1">
                <a:solidFill>
                  <a:srgbClr val="4B4B4B"/>
                </a:solidFill>
                <a:ea typeface="Verdana" charset="0"/>
                <a:cs typeface="Verdana" charset="0"/>
              </a:rPr>
              <a:t>digi.folio</a:t>
            </a:r>
            <a:r>
              <a:rPr lang="de-AT" sz="1800" dirty="0">
                <a:solidFill>
                  <a:srgbClr val="4B4B4B"/>
                </a:solidFill>
                <a:ea typeface="Verdana" charset="0"/>
                <a:cs typeface="Verdana" charset="0"/>
              </a:rPr>
              <a:t>)</a:t>
            </a:r>
          </a:p>
          <a:p>
            <a:r>
              <a:rPr lang="de-DE" sz="2400" dirty="0">
                <a:solidFill>
                  <a:srgbClr val="4B4B4B"/>
                </a:solidFill>
                <a:ea typeface="Verdana" charset="0"/>
                <a:cs typeface="Verdana" charset="0"/>
              </a:rPr>
              <a:t>Ausbau der Angebote der Virtuellen Pädagogischen Hochschule</a:t>
            </a:r>
          </a:p>
          <a:p>
            <a:r>
              <a:rPr lang="de-DE" sz="2400" dirty="0">
                <a:solidFill>
                  <a:srgbClr val="4B4B4B"/>
                </a:solidFill>
                <a:ea typeface="Verdana" charset="0"/>
                <a:cs typeface="Verdana" charset="0"/>
              </a:rPr>
              <a:t>Fortbildung, Peer-Learning über </a:t>
            </a:r>
            <a:r>
              <a:rPr lang="de-DE" sz="2400" dirty="0" err="1">
                <a:solidFill>
                  <a:srgbClr val="4B4B4B"/>
                </a:solidFill>
                <a:ea typeface="Verdana" charset="0"/>
                <a:cs typeface="Verdana" charset="0"/>
              </a:rPr>
              <a:t>eEducation</a:t>
            </a:r>
            <a:r>
              <a:rPr lang="de-DE" sz="2400" dirty="0">
                <a:solidFill>
                  <a:srgbClr val="4B4B4B"/>
                </a:solidFill>
                <a:ea typeface="Verdana" charset="0"/>
                <a:cs typeface="Verdana" charset="0"/>
              </a:rPr>
              <a:t> und Mobile Learning</a:t>
            </a:r>
            <a:endParaRPr lang="de-AT" sz="2400" dirty="0">
              <a:solidFill>
                <a:srgbClr val="4B4B4B"/>
              </a:solidFill>
              <a:ea typeface="Verdana" charset="0"/>
              <a:cs typeface="Verdana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2E0C7DF-49B7-4C0F-A543-CB240A593359}"/>
              </a:ext>
            </a:extLst>
          </p:cNvPr>
          <p:cNvSpPr/>
          <p:nvPr/>
        </p:nvSpPr>
        <p:spPr>
          <a:xfrm>
            <a:off x="1648646" y="6241391"/>
            <a:ext cx="6097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hlinkClick r:id="rId3"/>
              </a:rPr>
              <a:t>https://www.bmb.gv.at/schulen/schule40/digi_komp.html</a:t>
            </a:r>
            <a:r>
              <a:rPr lang="de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284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488</Words>
  <Application>Microsoft Office PowerPoint</Application>
  <PresentationFormat>Bildschirmpräsentation (4:3)</PresentationFormat>
  <Paragraphs>112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Wingdings</vt:lpstr>
      <vt:lpstr>Office-Design</vt:lpstr>
      <vt:lpstr>Wir sind Schule 4.0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Digitale Bildungsmedien</vt:lpstr>
      <vt:lpstr>Digitale Bildungsmedien</vt:lpstr>
      <vt:lpstr>Cybermobbing – bleibfair.at</vt:lpstr>
      <vt:lpstr>Digitale Bildungsmedien</vt:lpstr>
      <vt:lpstr>Danke,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phkgast</cp:lastModifiedBy>
  <cp:revision>155</cp:revision>
  <cp:lastPrinted>2017-05-16T12:31:01Z</cp:lastPrinted>
  <dcterms:created xsi:type="dcterms:W3CDTF">2016-11-21T18:17:29Z</dcterms:created>
  <dcterms:modified xsi:type="dcterms:W3CDTF">2017-09-27T14:24:24Z</dcterms:modified>
</cp:coreProperties>
</file>