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843134-E163-4327-8B1F-C5DA7EA3B1AA}">
  <a:tblStyle styleId="{60843134-E163-4327-8B1F-C5DA7EA3B1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86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407aa13f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407aa13f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407aa13f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407aa13f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407aa13f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407aa13f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407aa13f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407aa13f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407aa13f3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407aa13f3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407aa13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407aa13f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407aa13f3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407aa13f3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407aa13f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407aa13f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407aa13f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8407aa13f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407aa13f3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407aa13f3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8407aa13f3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28407aa13f3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407aa13f3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8407aa13f3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407aa13f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8407aa13f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8407aa13f3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8407aa13f3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407aa13f3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407aa13f3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8407aa13f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8407aa13f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b3edc5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b3edc5d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407aa13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8407aa13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407aa13f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407aa13f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407aa13f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407aa13f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407aa13f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407aa13f3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407aa13f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407aa13f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1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0" y="4884625"/>
            <a:ext cx="81183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i="1">
                <a:latin typeface="Trebuchet MS"/>
                <a:ea typeface="Trebuchet MS"/>
                <a:cs typeface="Trebuchet MS"/>
                <a:sym typeface="Trebuchet MS"/>
              </a:rPr>
              <a:t>Informatikunterricht in Baden-Württemberg – Alexander Mittag - ZSL BW Stuttgart</a:t>
            </a:r>
            <a:endParaRPr sz="10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90250" y="1376900"/>
            <a:ext cx="8022600" cy="31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 b="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7494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None/>
              <a:defRPr sz="2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Trebuchet MS"/>
              <a:buChar char="■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cxnSp>
        <p:nvCxnSpPr>
          <p:cNvPr id="10" name="Google Shape;10;p1"/>
          <p:cNvCxnSpPr/>
          <p:nvPr/>
        </p:nvCxnSpPr>
        <p:spPr>
          <a:xfrm>
            <a:off x="0" y="4884625"/>
            <a:ext cx="91374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mittag@zsl.kv.bwl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hrerfortbildung-bw.de/u_matnatech/informatik/gym/bp2016/fb1/1_daten_code/2_kopier/8_grafi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mittag@zsl.kv.bwl.de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www.bildungsplaene-bw.de" TargetMode="External"/><Relationship Id="rId4" Type="http://schemas.openxmlformats.org/officeDocument/2006/relationships/hyperlink" Target="http://www.zsl-bw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311700" y="1296875"/>
            <a:ext cx="85206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100"/>
              <a:t>Informatikunterricht in Baden-Württemberg</a:t>
            </a:r>
            <a:endParaRPr sz="3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/>
              <a:t>Erfahrungen, steile Thesen und haltlose Behauptungen</a:t>
            </a:r>
            <a:endParaRPr sz="2400"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311700" y="3279000"/>
            <a:ext cx="8520600" cy="1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StD Alexander Mittag, ZSL BW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u="sng">
                <a:solidFill>
                  <a:schemeClr val="hlink"/>
                </a:solidFill>
                <a:hlinkClick r:id="rId3"/>
              </a:rPr>
              <a:t>alexander.mittag@zsl.kv.bwl.de</a:t>
            </a:r>
            <a:r>
              <a:rPr lang="de" sz="1600"/>
              <a:t> </a:t>
            </a:r>
            <a:endParaRPr sz="1600"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Informatikunterricht in BW aktuell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10</a:t>
            </a:fld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987876" y="1936750"/>
            <a:ext cx="3584100" cy="1355400"/>
          </a:xfrm>
          <a:prstGeom prst="roundRect">
            <a:avLst>
              <a:gd name="adj" fmla="val 9433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Profilfach IMP</a:t>
            </a:r>
            <a:endParaRPr sz="1600" b="1"/>
          </a:p>
        </p:txBody>
      </p:sp>
      <p:sp>
        <p:nvSpPr>
          <p:cNvPr id="114" name="Google Shape;114;p16"/>
          <p:cNvSpPr/>
          <p:nvPr/>
        </p:nvSpPr>
        <p:spPr>
          <a:xfrm rot="-5400000">
            <a:off x="6845075" y="2494363"/>
            <a:ext cx="3764100" cy="6453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2857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900"/>
              <a:t>„Leitperspektive Medienbildung“</a:t>
            </a:r>
            <a:endParaRPr sz="1900"/>
          </a:p>
        </p:txBody>
      </p:sp>
      <p:sp>
        <p:nvSpPr>
          <p:cNvPr id="115" name="Google Shape;115;p16"/>
          <p:cNvSpPr/>
          <p:nvPr/>
        </p:nvSpPr>
        <p:spPr>
          <a:xfrm>
            <a:off x="2255376" y="2422375"/>
            <a:ext cx="1049100" cy="7893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Math</a:t>
            </a:r>
            <a:endParaRPr sz="1600" b="1"/>
          </a:p>
        </p:txBody>
      </p:sp>
      <p:sp>
        <p:nvSpPr>
          <p:cNvPr id="116" name="Google Shape;116;p16"/>
          <p:cNvSpPr/>
          <p:nvPr/>
        </p:nvSpPr>
        <p:spPr>
          <a:xfrm>
            <a:off x="987875" y="3365425"/>
            <a:ext cx="7311300" cy="381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Aufbaukurs Informatik (</a:t>
            </a:r>
            <a:r>
              <a:rPr lang="de" sz="1600" b="1" u="sng"/>
              <a:t>Pflichtfach</a:t>
            </a:r>
            <a:r>
              <a:rPr lang="de" sz="1600" b="1"/>
              <a:t> 1 Stunde)</a:t>
            </a:r>
            <a:endParaRPr sz="1600" b="1"/>
          </a:p>
        </p:txBody>
      </p:sp>
      <p:sp>
        <p:nvSpPr>
          <p:cNvPr id="117" name="Google Shape;117;p16"/>
          <p:cNvSpPr/>
          <p:nvPr/>
        </p:nvSpPr>
        <p:spPr>
          <a:xfrm>
            <a:off x="116575" y="4317775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5</a:t>
            </a:r>
            <a:endParaRPr b="1"/>
          </a:p>
        </p:txBody>
      </p:sp>
      <p:sp>
        <p:nvSpPr>
          <p:cNvPr id="118" name="Google Shape;118;p16"/>
          <p:cNvSpPr/>
          <p:nvPr/>
        </p:nvSpPr>
        <p:spPr>
          <a:xfrm>
            <a:off x="987875" y="3820000"/>
            <a:ext cx="7311300" cy="871800"/>
          </a:xfrm>
          <a:prstGeom prst="roundRect">
            <a:avLst>
              <a:gd name="adj" fmla="val 18918"/>
            </a:avLst>
          </a:prstGeom>
          <a:solidFill>
            <a:srgbClr val="EAD1DC"/>
          </a:solidFill>
          <a:ln w="2857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„Basiskurs Medienbildung“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(Bildungsplan ohne Stundenausstattung -&gt; fächerintegrativ)</a:t>
            </a:r>
            <a:endParaRPr sz="1600" b="1"/>
          </a:p>
        </p:txBody>
      </p:sp>
      <p:sp>
        <p:nvSpPr>
          <p:cNvPr id="119" name="Google Shape;119;p16"/>
          <p:cNvSpPr/>
          <p:nvPr/>
        </p:nvSpPr>
        <p:spPr>
          <a:xfrm>
            <a:off x="4470063" y="-1746551"/>
            <a:ext cx="1874400" cy="8718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E69138"/>
              </a:highlight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4675975" y="1936900"/>
            <a:ext cx="1668600" cy="381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Brückenkurs Inf</a:t>
            </a:r>
            <a:endParaRPr b="1"/>
          </a:p>
        </p:txBody>
      </p:sp>
      <p:sp>
        <p:nvSpPr>
          <p:cNvPr id="121" name="Google Shape;121;p16"/>
          <p:cNvSpPr/>
          <p:nvPr/>
        </p:nvSpPr>
        <p:spPr>
          <a:xfrm>
            <a:off x="3381553" y="2422400"/>
            <a:ext cx="1049100" cy="789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Physik</a:t>
            </a:r>
            <a:endParaRPr sz="1600" b="1"/>
          </a:p>
        </p:txBody>
      </p:sp>
      <p:sp>
        <p:nvSpPr>
          <p:cNvPr id="122" name="Google Shape;122;p16"/>
          <p:cNvSpPr/>
          <p:nvPr/>
        </p:nvSpPr>
        <p:spPr>
          <a:xfrm>
            <a:off x="2498063" y="-1746551"/>
            <a:ext cx="1874400" cy="8718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E69138"/>
              </a:highlight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6442075" y="-1746551"/>
            <a:ext cx="1874400" cy="871800"/>
          </a:xfrm>
          <a:prstGeom prst="roundRect">
            <a:avLst>
              <a:gd name="adj" fmla="val 16667"/>
            </a:avLst>
          </a:prstGeom>
          <a:solidFill>
            <a:srgbClr val="A64D7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E69138"/>
              </a:highlight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070325" y="2422375"/>
            <a:ext cx="1049100" cy="7893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Inf</a:t>
            </a:r>
            <a:endParaRPr sz="1600" b="1"/>
          </a:p>
        </p:txBody>
      </p:sp>
      <p:sp>
        <p:nvSpPr>
          <p:cNvPr id="125" name="Google Shape;125;p16"/>
          <p:cNvSpPr/>
          <p:nvPr/>
        </p:nvSpPr>
        <p:spPr>
          <a:xfrm>
            <a:off x="504175" y="-1746551"/>
            <a:ext cx="1874400" cy="871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E69138"/>
              </a:highlight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116575" y="3841600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6</a:t>
            </a:r>
            <a:endParaRPr b="1"/>
          </a:p>
        </p:txBody>
      </p:sp>
      <p:sp>
        <p:nvSpPr>
          <p:cNvPr id="127" name="Google Shape;127;p16"/>
          <p:cNvSpPr/>
          <p:nvPr/>
        </p:nvSpPr>
        <p:spPr>
          <a:xfrm>
            <a:off x="116575" y="3365425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7</a:t>
            </a:r>
            <a:endParaRPr b="1"/>
          </a:p>
        </p:txBody>
      </p:sp>
      <p:sp>
        <p:nvSpPr>
          <p:cNvPr id="128" name="Google Shape;128;p16"/>
          <p:cNvSpPr/>
          <p:nvPr/>
        </p:nvSpPr>
        <p:spPr>
          <a:xfrm>
            <a:off x="116575" y="2889250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8</a:t>
            </a:r>
            <a:endParaRPr b="1"/>
          </a:p>
        </p:txBody>
      </p:sp>
      <p:sp>
        <p:nvSpPr>
          <p:cNvPr id="129" name="Google Shape;129;p16"/>
          <p:cNvSpPr/>
          <p:nvPr/>
        </p:nvSpPr>
        <p:spPr>
          <a:xfrm>
            <a:off x="116575" y="2413075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9</a:t>
            </a:r>
            <a:endParaRPr b="1"/>
          </a:p>
        </p:txBody>
      </p:sp>
      <p:sp>
        <p:nvSpPr>
          <p:cNvPr id="130" name="Google Shape;130;p16"/>
          <p:cNvSpPr/>
          <p:nvPr/>
        </p:nvSpPr>
        <p:spPr>
          <a:xfrm>
            <a:off x="116575" y="1936900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10</a:t>
            </a:r>
            <a:endParaRPr b="1"/>
          </a:p>
        </p:txBody>
      </p:sp>
      <p:sp>
        <p:nvSpPr>
          <p:cNvPr id="131" name="Google Shape;131;p16"/>
          <p:cNvSpPr/>
          <p:nvPr/>
        </p:nvSpPr>
        <p:spPr>
          <a:xfrm>
            <a:off x="116575" y="1460725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J1</a:t>
            </a:r>
            <a:endParaRPr b="1"/>
          </a:p>
        </p:txBody>
      </p:sp>
      <p:sp>
        <p:nvSpPr>
          <p:cNvPr id="132" name="Google Shape;132;p16"/>
          <p:cNvSpPr/>
          <p:nvPr/>
        </p:nvSpPr>
        <p:spPr>
          <a:xfrm>
            <a:off x="116575" y="984550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J2</a:t>
            </a:r>
            <a:endParaRPr b="1"/>
          </a:p>
        </p:txBody>
      </p:sp>
      <p:sp>
        <p:nvSpPr>
          <p:cNvPr id="133" name="Google Shape;133;p16"/>
          <p:cNvSpPr/>
          <p:nvPr/>
        </p:nvSpPr>
        <p:spPr>
          <a:xfrm>
            <a:off x="987875" y="1027600"/>
            <a:ext cx="2316600" cy="789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Leistungsfach Informatik</a:t>
            </a:r>
            <a:endParaRPr b="1"/>
          </a:p>
        </p:txBody>
      </p:sp>
      <p:sp>
        <p:nvSpPr>
          <p:cNvPr id="134" name="Google Shape;134;p16"/>
          <p:cNvSpPr/>
          <p:nvPr/>
        </p:nvSpPr>
        <p:spPr>
          <a:xfrm>
            <a:off x="3403575" y="1027575"/>
            <a:ext cx="2940900" cy="789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Basisfach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Informatik</a:t>
            </a:r>
            <a:endParaRPr b="1"/>
          </a:p>
        </p:txBody>
      </p:sp>
      <p:sp>
        <p:nvSpPr>
          <p:cNvPr id="135" name="Google Shape;135;p16"/>
          <p:cNvSpPr/>
          <p:nvPr/>
        </p:nvSpPr>
        <p:spPr>
          <a:xfrm>
            <a:off x="6979150" y="1027575"/>
            <a:ext cx="1256700" cy="789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Wahlfach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Informatik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Lehrkräftequalifizierung und -fortbildung</a:t>
            </a:r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Primäre Ausbildung (Studium, Referendariat)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Kontaktstudium IMP (Uni Konstanz)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Dauer 1 Jahr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Blended Learning mit Präsenzmodulen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Abschluss mit "IMP-Zertifikat"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Zweijahreskurs Informatik (ZSL BW)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Dauer 2 Jahre, momentan Start 4. Tranche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12 Präsenztermine pro Jahr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ca. 20 Teilnehmer an 6 Standorten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Berechtigt zum Unterricht Inf Mittelstufe und Basisfach Kursstufe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Fortbildungsmodule zum "neuen Bildungsplan" und andere Themen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Für qualifizierte Lehrkräfte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Vollständige Unterrichtsgänge für alle Jahrgangsstufen</a:t>
            </a: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lehrerfortbildung-bw.de</a:t>
            </a: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12</a:t>
            </a:fld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142350" y="4763850"/>
            <a:ext cx="885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https://lehrerfortbildung-bw.de/u_matnatech/informatik/gym/bp2016/fb1/1_daten_code/2_kopier/8_grafik/</a:t>
            </a:r>
            <a:r>
              <a:rPr lang="de"/>
              <a:t> </a:t>
            </a:r>
            <a:endParaRPr/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04225">
            <a:off x="702614" y="1034445"/>
            <a:ext cx="2163199" cy="34443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5975" y="825600"/>
            <a:ext cx="6005668" cy="3862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08857">
            <a:off x="1710611" y="1185718"/>
            <a:ext cx="2329004" cy="32735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490250" y="1376900"/>
            <a:ext cx="8022600" cy="31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„Haltlose Behauptungen“*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700"/>
              <a:t>*nicht evidenzbasiert</a:t>
            </a:r>
            <a:endParaRPr sz="2700"/>
          </a:p>
        </p:txBody>
      </p:sp>
      <p:sp>
        <p:nvSpPr>
          <p:cNvPr id="158" name="Google Shape;158;p19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Haltlose Behauptung Nr. 1</a:t>
            </a:r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14</a:t>
            </a:fld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Viele ITG-Themen wären (aus Inf-Didaktischer Sicht) theoretisch geeignet gewesen, um aus einem Anwendungskontext heraus informatische Konzepte herauszuarbeiten.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Für Nichtinformatiker ist/war dies weder erkennbar noch leistbar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➡️</a:t>
            </a:r>
            <a:r>
              <a:rPr lang="de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b="1"/>
              <a:t>Führt zu Ausweichen auf explorative und exhaustive Anwendung offensichtlicher und oberflächlicher Funktionen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/>
          </a:p>
        </p:txBody>
      </p:sp>
      <p:sp>
        <p:nvSpPr>
          <p:cNvPr id="166" name="Google Shape;166;p20"/>
          <p:cNvSpPr/>
          <p:nvPr/>
        </p:nvSpPr>
        <p:spPr>
          <a:xfrm>
            <a:off x="382250" y="3765300"/>
            <a:ext cx="3711000" cy="693000"/>
          </a:xfrm>
          <a:prstGeom prst="wedgeRoundRectCallout">
            <a:avLst>
              <a:gd name="adj1" fmla="val -13931"/>
              <a:gd name="adj2" fmla="val -119116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Diashow "Schullandheim" in Powerpoint mit</a:t>
            </a:r>
            <a:br>
              <a:rPr lang="de"/>
            </a:br>
            <a:r>
              <a:rPr lang="de"/>
              <a:t>50 Folien und eigenen Texten</a:t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6364525" y="3277950"/>
            <a:ext cx="2532000" cy="693000"/>
          </a:xfrm>
          <a:prstGeom prst="wedgeRoundRectCallout">
            <a:avLst>
              <a:gd name="adj1" fmla="val -72139"/>
              <a:gd name="adj2" fmla="val -84495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"Mein Stundenplan" in Excel</a:t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4377025" y="3938650"/>
            <a:ext cx="1987500" cy="693000"/>
          </a:xfrm>
          <a:prstGeom prst="wedgeRoundRectCallout">
            <a:avLst>
              <a:gd name="adj1" fmla="val -60419"/>
              <a:gd name="adj2" fmla="val -121977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englische Lückentexte ausfüllen in Word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/>
          <p:nvPr/>
        </p:nvSpPr>
        <p:spPr>
          <a:xfrm rot="260685">
            <a:off x="5786401" y="1906177"/>
            <a:ext cx="2003758" cy="2850396"/>
          </a:xfrm>
          <a:prstGeom prst="rect">
            <a:avLst/>
          </a:prstGeom>
          <a:solidFill>
            <a:srgbClr val="A4C2F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i="1"/>
              <a:t>Didaktik aus der Hölle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Guter Unterricht –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und wie man ihn unauffällig vermeidet.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Haltlose Behauptung Nr. 2</a:t>
            </a: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14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 sz="2000"/>
              <a:t>Auch explizit informatische Themen können (aus der Not heraus) sehr kreativ ins nichtinformatische „umgedeutet“ werden.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➡️</a:t>
            </a:r>
            <a:r>
              <a:rPr lang="de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2000" b="1"/>
              <a:t>Flucht in Inhaltsvermeidungsstrategien</a:t>
            </a:r>
            <a:endParaRPr sz="2000" b="1"/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15</a:t>
            </a:fld>
            <a:endParaRPr/>
          </a:p>
        </p:txBody>
      </p:sp>
      <p:sp>
        <p:nvSpPr>
          <p:cNvPr id="177" name="Google Shape;177;p21"/>
          <p:cNvSpPr/>
          <p:nvPr/>
        </p:nvSpPr>
        <p:spPr>
          <a:xfrm>
            <a:off x="7895275" y="2056863"/>
            <a:ext cx="1071600" cy="818700"/>
          </a:xfrm>
          <a:prstGeom prst="wedgeEllipseCallout">
            <a:avLst>
              <a:gd name="adj1" fmla="val -68633"/>
              <a:gd name="adj2" fmla="val 46282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300" b="1">
                <a:latin typeface="Courier New"/>
                <a:ea typeface="Courier New"/>
                <a:cs typeface="Courier New"/>
                <a:sym typeface="Courier New"/>
              </a:rPr>
              <a:t>ANP</a:t>
            </a:r>
            <a:endParaRPr sz="23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4367400" y="3206275"/>
            <a:ext cx="1232700" cy="712800"/>
          </a:xfrm>
          <a:prstGeom prst="wedgeEllipseCallout">
            <a:avLst>
              <a:gd name="adj1" fmla="val 71976"/>
              <a:gd name="adj2" fmla="val 38584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300" b="1">
                <a:latin typeface="Courier New"/>
                <a:ea typeface="Courier New"/>
                <a:cs typeface="Courier New"/>
                <a:sym typeface="Courier New"/>
              </a:rPr>
              <a:t>RPP</a:t>
            </a:r>
            <a:endParaRPr sz="23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7277400" y="3836675"/>
            <a:ext cx="1554900" cy="712800"/>
          </a:xfrm>
          <a:prstGeom prst="wedgeEllipseCallout">
            <a:avLst>
              <a:gd name="adj1" fmla="val -54235"/>
              <a:gd name="adj2" fmla="val -57481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300" b="1">
                <a:latin typeface="Courier New"/>
                <a:ea typeface="Courier New"/>
                <a:cs typeface="Courier New"/>
                <a:sym typeface="Courier New"/>
              </a:rPr>
              <a:t>HOIL</a:t>
            </a:r>
            <a:endParaRPr sz="23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Haltlose Behauptung Nr. 2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14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Inhaltsvermeidungsstrategien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ANP: Alles nach Pfingsten 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RPP: Recherche – Plakat – Präsentation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HOIL: Handlungsorientiert aber inhaltsleer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e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➡️</a:t>
            </a:r>
            <a:r>
              <a:rPr lang="de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b="1"/>
              <a:t>Sieht dann aus wie Informatik, ist aber Quatsch!</a:t>
            </a:r>
            <a:endParaRPr b="1"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16</a:t>
            </a:fld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3845850" y="3640250"/>
            <a:ext cx="5086500" cy="1095300"/>
          </a:xfrm>
          <a:prstGeom prst="wedgeRoundRectCallout">
            <a:avLst>
              <a:gd name="adj1" fmla="val -34147"/>
              <a:gd name="adj2" fmla="val -86657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"Smart Home" (SuS kleben Puppenhaus mit Einrichtung aus Karton. Beleuchtung ein/aus mit Calliope und von LK vorgegebenem Programm)</a:t>
            </a:r>
            <a:endParaRPr sz="1200"/>
          </a:p>
        </p:txBody>
      </p:sp>
      <p:sp>
        <p:nvSpPr>
          <p:cNvPr id="188" name="Google Shape;188;p22"/>
          <p:cNvSpPr/>
          <p:nvPr/>
        </p:nvSpPr>
        <p:spPr>
          <a:xfrm>
            <a:off x="5699875" y="956025"/>
            <a:ext cx="1581900" cy="699000"/>
          </a:xfrm>
          <a:prstGeom prst="wedgeRoundRectCallout">
            <a:avLst>
              <a:gd name="adj1" fmla="val -71296"/>
              <a:gd name="adj2" fmla="val 97089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Wir sticken QR-Codes.</a:t>
            </a:r>
            <a:endParaRPr sz="1200"/>
          </a:p>
        </p:txBody>
      </p:sp>
      <p:sp>
        <p:nvSpPr>
          <p:cNvPr id="189" name="Google Shape;189;p22"/>
          <p:cNvSpPr/>
          <p:nvPr/>
        </p:nvSpPr>
        <p:spPr>
          <a:xfrm>
            <a:off x="6609050" y="1784900"/>
            <a:ext cx="2122200" cy="906900"/>
          </a:xfrm>
          <a:prstGeom prst="wedgeRoundRectCallout">
            <a:avLst>
              <a:gd name="adj1" fmla="val -113437"/>
              <a:gd name="adj2" fmla="val -5196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Wir knüpfen Armbänder mit Barcodes</a:t>
            </a:r>
            <a:endParaRPr sz="1200"/>
          </a:p>
        </p:txBody>
      </p:sp>
      <p:sp>
        <p:nvSpPr>
          <p:cNvPr id="190" name="Google Shape;190;p22"/>
          <p:cNvSpPr/>
          <p:nvPr/>
        </p:nvSpPr>
        <p:spPr>
          <a:xfrm>
            <a:off x="449250" y="4183800"/>
            <a:ext cx="3072300" cy="605400"/>
          </a:xfrm>
          <a:prstGeom prst="wedgeRoundRectCallout">
            <a:avLst>
              <a:gd name="adj1" fmla="val -27853"/>
              <a:gd name="adj2" fmla="val -258850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Wir basteln ein Binärsystem- Memory aus Holz.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Haltlose Behauptung Nr. 3</a:t>
            </a:r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17</a:t>
            </a:fld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" sz="2100"/>
              <a:t>Informatik und Medienbildung haben von der Grundausrichtung her weit weniger fachliche &amp; methodische Schnittmengen, als oft gerne behauptet wird.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" sz="2100"/>
              <a:t>Beide Disziplinen erfordern jeweils eine unterschiedliche aber fundierte Ausbildung der Lehrkräfte.</a:t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(Nicht ganz) haltlose Behauptung Nr. 4</a:t>
            </a:r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de"/>
              <a:t>Der Henne-Ei-Zyklus (Fach, Lehrkräfte) kann durch </a:t>
            </a:r>
            <a:r>
              <a:rPr lang="de" u="sng"/>
              <a:t>Einführung eines Faches</a:t>
            </a:r>
            <a:r>
              <a:rPr lang="de"/>
              <a:t> und gleichzeitiger </a:t>
            </a:r>
            <a:r>
              <a:rPr lang="de" u="sng"/>
              <a:t>intensiver Nachqualifizierung</a:t>
            </a:r>
            <a:r>
              <a:rPr lang="de"/>
              <a:t> angestoßen werden. Evidenz BW+BY</a:t>
            </a:r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18</a:t>
            </a:fld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075" y="2008975"/>
            <a:ext cx="3857925" cy="273144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/>
          <p:nvPr/>
        </p:nvSpPr>
        <p:spPr>
          <a:xfrm>
            <a:off x="5420500" y="1922375"/>
            <a:ext cx="3265800" cy="2040900"/>
          </a:xfrm>
          <a:prstGeom prst="wedgeRoundRectCallout">
            <a:avLst>
              <a:gd name="adj1" fmla="val -78030"/>
              <a:gd name="adj2" fmla="val 66369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„Ja, auf die Henne folgt das Ei!“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Prof. Dr. Tilmann Michaeli, TU München, INFOS2023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Haltlose Behauptung Nr. 5</a:t>
            </a:r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Es ist auch in Ländern mit Pflichtfach (BY) kein ausreihender Anstieg an primär ausgebildeten Inf-Lehrkräften in Sicht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Das Schulsystem im BW wird noch lange den Großteil der Informatiklehrkräfte über Nachqualifizierung gewinnen müssen.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Möglicherweise gilt dies auch für andere (Bundes-)Länder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Wer spricht denn da?</a:t>
            </a:r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</a:t>
            </a:fld>
            <a:endParaRPr/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775" y="1103000"/>
            <a:ext cx="1571226" cy="230335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258675" y="1103000"/>
            <a:ext cx="868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Alexander Mittag, Jahrgang 1973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Gym-Lehramt Mathematik, Physik, Informatik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Seit 2015 am Landesinstitut, ZSL BW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Bildungsplanentwicklung &amp; Publikation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Leiter Bildungsplankommissionen Informatik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Fachberater Informatik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Fortbildung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Nachqualifizierung (Zweijahreskurs)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„Hobbies“: Vernetzung und übergreifende Projekte</a:t>
            </a:r>
            <a:br>
              <a:rPr lang="de"/>
            </a:br>
            <a:r>
              <a:rPr lang="de"/>
              <a:t>(Dagstuhl, Königstein, INFOS, GeRRI, GI-Bildungsstandards Sek1, TrainDL, …)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Haltlose Behauptung Nr. 6</a:t>
            </a:r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20</a:t>
            </a:fld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" sz="2100"/>
              <a:t>Strukturelle Veränderungen kommen manchmal erst, wenn sie nicht mehr länger aufzuhalten sind. Dann aber schnell.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" sz="2100"/>
              <a:t>Öffentliche Wahrnehmung, Studien, Wirtschaft, Verbände, Stiftungen usw. können einen entscheidenden Impact haben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" sz="2100"/>
              <a:t>Das entscheidende an einer Wahrheit ist, wer sie ausspricht.</a:t>
            </a:r>
            <a:endParaRPr sz="21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e" sz="2200" b="1"/>
              <a:t>Irgendwann wird der Zeitpunkt kommen,</a:t>
            </a:r>
            <a:br>
              <a:rPr lang="de" sz="2200" b="1"/>
            </a:br>
            <a:r>
              <a:rPr lang="de" sz="2200" b="1"/>
              <a:t>an dem alle schon immer dafür waren!</a:t>
            </a:r>
            <a:endParaRPr sz="22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Haltlose und ironische Behauptung Nr. 7</a:t>
            </a:r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/>
              <a:t>SuS sollen im Informatikunterricht nicht selbst programmieren!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e" sz="2200"/>
              <a:t>Genausowenig sollen sie in Kunst selbst malen, in Deutsch selbst Aufsätze schreiben und in Sport selbst schwimmen.</a:t>
            </a:r>
            <a:br>
              <a:rPr lang="de" sz="2200"/>
            </a:br>
            <a:r>
              <a:rPr lang="de" sz="2200"/>
              <a:t>Es genügt, wenn wir über die Chancen und Risiken von Farbe, Geschichten und Wasser diskutieren.</a:t>
            </a:r>
            <a:endParaRPr sz="2200"/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21</a:t>
            </a:fld>
            <a:endParaRPr/>
          </a:p>
        </p:txBody>
      </p:sp>
      <p:pic>
        <p:nvPicPr>
          <p:cNvPr id="228" name="Google Shape;228;p27" descr="😅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475" y="3111175"/>
            <a:ext cx="982875" cy="9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22</a:t>
            </a:fld>
            <a:endParaRPr/>
          </a:p>
        </p:txBody>
      </p:sp>
      <p:pic>
        <p:nvPicPr>
          <p:cNvPr id="234" name="Google Shape;234;p28" descr="😀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917" y="1161114"/>
            <a:ext cx="767410" cy="7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 descr="😂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22" y="2027499"/>
            <a:ext cx="767410" cy="7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 descr="🤔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2342" y="3683299"/>
            <a:ext cx="767410" cy="7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 descr="🤐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7327" y="1062552"/>
            <a:ext cx="767410" cy="7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 descr="😴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2520" y="2422873"/>
            <a:ext cx="767410" cy="7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 descr="🤮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5060" y="2328956"/>
            <a:ext cx="767410" cy="7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 descr="😱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9352" y="870173"/>
            <a:ext cx="767410" cy="7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 descr="🤡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04724" y="3782249"/>
            <a:ext cx="767410" cy="7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8" descr="🤬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76811" y="3957687"/>
            <a:ext cx="767410" cy="7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 descr="😻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25330" y="1928721"/>
            <a:ext cx="767410" cy="76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 descr="🙈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71369" y="1928525"/>
            <a:ext cx="767400" cy="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 descr="🙊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71375" y="3463350"/>
            <a:ext cx="665100" cy="6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 descr="💩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19700" y="2752438"/>
            <a:ext cx="852325" cy="8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Likes, Reposts &amp; Comments section</a:t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8036475" y="1022942"/>
            <a:ext cx="767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4300">
                <a:solidFill>
                  <a:schemeClr val="dk1"/>
                </a:solidFill>
              </a:rPr>
              <a:t>👏</a:t>
            </a:r>
            <a:endParaRPr sz="4600"/>
          </a:p>
        </p:txBody>
      </p:sp>
      <p:pic>
        <p:nvPicPr>
          <p:cNvPr id="249" name="Google Shape;249;p28" descr="😢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4250" y="3463343"/>
            <a:ext cx="665100" cy="6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/>
        </p:nvSpPr>
        <p:spPr>
          <a:xfrm>
            <a:off x="4899725" y="1006575"/>
            <a:ext cx="934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4400">
                <a:solidFill>
                  <a:schemeClr val="dk1"/>
                </a:solidFill>
              </a:rPr>
              <a:t>🔁</a:t>
            </a:r>
            <a:endParaRPr sz="4700"/>
          </a:p>
        </p:txBody>
      </p:sp>
      <p:sp>
        <p:nvSpPr>
          <p:cNvPr id="251" name="Google Shape;251;p28"/>
          <p:cNvSpPr txBox="1"/>
          <p:nvPr/>
        </p:nvSpPr>
        <p:spPr>
          <a:xfrm>
            <a:off x="1666750" y="2135450"/>
            <a:ext cx="10986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300">
                <a:solidFill>
                  <a:schemeClr val="dk1"/>
                </a:solidFill>
              </a:rPr>
              <a:t>👍</a:t>
            </a:r>
            <a:endParaRPr sz="6600"/>
          </a:p>
        </p:txBody>
      </p:sp>
      <p:pic>
        <p:nvPicPr>
          <p:cNvPr id="252" name="Google Shape;252;p28" descr="💬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51300" y="3190267"/>
            <a:ext cx="767400" cy="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/>
        </p:nvSpPr>
        <p:spPr>
          <a:xfrm>
            <a:off x="2243725" y="930550"/>
            <a:ext cx="1098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5500">
                <a:solidFill>
                  <a:schemeClr val="dk1"/>
                </a:solidFill>
              </a:rPr>
              <a:t>❓</a:t>
            </a:r>
            <a:endParaRPr sz="5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Kontakt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23</a:t>
            </a:fld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 rot="-325018">
            <a:off x="1659882" y="1152537"/>
            <a:ext cx="5999195" cy="3404584"/>
            <a:chOff x="1041475" y="1103000"/>
            <a:chExt cx="5999400" cy="3404700"/>
          </a:xfrm>
        </p:grpSpPr>
        <p:sp>
          <p:nvSpPr>
            <p:cNvPr id="261" name="Google Shape;261;p29"/>
            <p:cNvSpPr/>
            <p:nvPr/>
          </p:nvSpPr>
          <p:spPr>
            <a:xfrm>
              <a:off x="1041475" y="1103000"/>
              <a:ext cx="5999400" cy="34047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2300" b="1"/>
                <a:t>Alexander Mittag</a:t>
              </a:r>
              <a:endParaRPr sz="2300"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/>
                <a:t>Studiendirektor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/>
                <a:t>Fachberater Informatik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/>
                <a:t>Referat 22 Bildungsplanentwicklung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/>
                <a:t>Zentrum für Schulqualität und Lehrerbildung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/>
                <a:t>Heilbronner Straße 314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/>
                <a:t>70469 Stuttgart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/>
                <a:t>Fon: +49 711 21859 354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/>
                <a:t>Mobil: +49 176 70869232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 u="sng">
                  <a:solidFill>
                    <a:schemeClr val="hlink"/>
                  </a:solidFill>
                  <a:hlinkClick r:id="rId3"/>
                </a:rPr>
                <a:t>alexander.mittag@zsl.kv.bwl.de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 u="sng">
                  <a:solidFill>
                    <a:schemeClr val="hlink"/>
                  </a:solidFill>
                  <a:hlinkClick r:id="rId4"/>
                </a:rPr>
                <a:t>www.zsl-bw.de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600" u="sng">
                  <a:solidFill>
                    <a:schemeClr val="hlink"/>
                  </a:solidFill>
                  <a:hlinkClick r:id="rId5"/>
                </a:rPr>
                <a:t>www.bildungsplaene-bw.de</a:t>
              </a:r>
              <a:r>
                <a:rPr lang="de" sz="1600"/>
                <a:t> </a:t>
              </a:r>
              <a:endParaRPr sz="16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2" name="Google Shape;262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12500" y="1221025"/>
              <a:ext cx="121920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454350" y="2359400"/>
              <a:ext cx="1377350" cy="2019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90250" y="1376900"/>
            <a:ext cx="8022600" cy="31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Wo wir heute stehen.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 Situation vor 2016: ITG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Informationstechnische Grundbildung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Umgang mit Computer, Netz und Peripherie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Multimedia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Office-Pakete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auch: Programmieren, Algorithmen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…aber oft war's eben so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5</a:t>
            </a:fld>
            <a:endParaRPr/>
          </a:p>
        </p:txBody>
      </p:sp>
      <p:graphicFrame>
        <p:nvGraphicFramePr>
          <p:cNvPr id="65" name="Google Shape;65;p11"/>
          <p:cNvGraphicFramePr/>
          <p:nvPr/>
        </p:nvGraphicFramePr>
        <p:xfrm>
          <a:off x="164713" y="749388"/>
          <a:ext cx="8814575" cy="4114650"/>
        </p:xfrm>
        <a:graphic>
          <a:graphicData uri="http://schemas.openxmlformats.org/drawingml/2006/table">
            <a:tbl>
              <a:tblPr>
                <a:noFill/>
                <a:tableStyleId>{60843134-E163-4327-8B1F-C5DA7EA3B1AA}</a:tableStyleId>
              </a:tblPr>
              <a:tblGrid>
                <a:gridCol w="153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 b="1"/>
                        <a:t>Das wurde gemacht</a:t>
                      </a:r>
                      <a:endParaRPr sz="15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 b="1"/>
                        <a:t>das hätte man machen können</a:t>
                      </a:r>
                      <a:endParaRPr sz="15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Text-</a:t>
                      </a: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verarbeitung</a:t>
                      </a:r>
                      <a:endParaRPr sz="1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Gedichte, optische Formatierungen (Schriftarten, Farbe usw), Lesetagebuch, Bilder, Grafiken, </a:t>
                      </a:r>
                      <a:endParaRPr sz="1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Struktur von Dokumenten, Verankerung von Grafiken, </a:t>
                      </a:r>
                      <a:r>
                        <a:rPr lang="de" sz="1500" b="1"/>
                        <a:t>Konzept der Trennung von Daten und Darstellung (-&gt;Formatvorlagen)</a:t>
                      </a:r>
                      <a:r>
                        <a:rPr lang="de" sz="1500"/>
                        <a:t>, Whitespaces, bedingte Trennung, Typographie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Tabellen-</a:t>
                      </a: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kalkulation</a:t>
                      </a:r>
                      <a:endParaRPr sz="1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"Mein Stundenplan", optische Formatierungen, Tabellenränder, Zellen verbinden, Diagramme</a:t>
                      </a:r>
                      <a:endParaRPr sz="1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Datenflüsse, Formeln mit Bezügen, Datentypen, </a:t>
                      </a:r>
                      <a:r>
                        <a:rPr lang="de" sz="1500" b="1"/>
                        <a:t>Konzept der Trennung von Daten und Darstellung (-&gt; Zahlformate, Datum)</a:t>
                      </a:r>
                      <a:endParaRPr sz="15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Präsentation</a:t>
                      </a:r>
                      <a:endParaRPr sz="1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Farben, Formen, Seitenlayouts, Animationen, Effekte, Diashows</a:t>
                      </a:r>
                      <a:endParaRPr sz="1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Layout/Folienmaster </a:t>
                      </a:r>
                      <a:r>
                        <a:rPr lang="de" sz="1500" b="1"/>
                        <a:t>(Konzept der Trennung von Daten und Darstellung)</a:t>
                      </a:r>
                      <a:r>
                        <a:rPr lang="de" sz="1500"/>
                        <a:t>, </a:t>
                      </a: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Daten, Algorithmen</a:t>
                      </a:r>
                      <a:endParaRPr sz="1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500"/>
                        <a:t>ANP-Methode</a:t>
                      </a:r>
                      <a:br>
                        <a:rPr lang="de" sz="1500"/>
                      </a:br>
                      <a:r>
                        <a:rPr lang="de" sz="1500"/>
                        <a:t>(alles nach Pfingsten …)</a:t>
                      </a:r>
                      <a:endParaRPr sz="1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490250" y="1376900"/>
            <a:ext cx="8022600" cy="31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Bildungsplanreform 2016 (Take 1)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„Leitperspektive Medienbildung“</a:t>
            </a:r>
            <a:endParaRPr sz="2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</a:t>
            </a:r>
            <a:endParaRPr sz="2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„Basiskurs Medienbildung“</a:t>
            </a:r>
            <a:endParaRPr sz="650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Bildungsplanreform 2016 (Take 1)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7</a:t>
            </a:fld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76600" y="1152475"/>
            <a:ext cx="621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6 Leitperspektiven (BNE, BO, BTV, MB, PG, VB)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stehen „über allem“ und wirken somit automatisch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Alle SuS werden an 5 Wochentagen in allen Fächern mit Informatik-Computer-Mediengedöns konfrontiert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Fachplan „Basiskurs Medienbildung“ in Klassen 5-6 mit insgesamt 1 Jahreswochenstunde. Aber ohne Stundenausstattung (-&gt; integrativ)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e"/>
              <a:t>Erste Folgerung:</a:t>
            </a:r>
            <a:br>
              <a:rPr lang="de"/>
            </a:br>
            <a:r>
              <a:rPr lang="de"/>
              <a:t>Ein eigenständiges Fach Informatik</a:t>
            </a:r>
            <a:br>
              <a:rPr lang="de"/>
            </a:br>
            <a:r>
              <a:rPr lang="de"/>
              <a:t>ist somit überflüssig!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5073">
            <a:off x="6358438" y="771511"/>
            <a:ext cx="2245105" cy="31588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0" name="Google Shape;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800" y="3436825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0628">
            <a:off x="6614238" y="1101536"/>
            <a:ext cx="2245105" cy="31588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Informatikunterricht in BW geplant ab 2016</a:t>
            </a:r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8</a:t>
            </a:fld>
            <a:endParaRPr/>
          </a:p>
        </p:txBody>
      </p:sp>
      <p:sp>
        <p:nvSpPr>
          <p:cNvPr id="88" name="Google Shape;88;p14"/>
          <p:cNvSpPr/>
          <p:nvPr/>
        </p:nvSpPr>
        <p:spPr>
          <a:xfrm rot="-5400000">
            <a:off x="6845075" y="2494363"/>
            <a:ext cx="3764100" cy="6453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2857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900"/>
              <a:t>„Leitperspektive Medienbildung“</a:t>
            </a:r>
            <a:endParaRPr sz="1900"/>
          </a:p>
        </p:txBody>
      </p:sp>
      <p:sp>
        <p:nvSpPr>
          <p:cNvPr id="89" name="Google Shape;89;p14"/>
          <p:cNvSpPr/>
          <p:nvPr/>
        </p:nvSpPr>
        <p:spPr>
          <a:xfrm>
            <a:off x="116575" y="4317775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5</a:t>
            </a:r>
            <a:endParaRPr b="1"/>
          </a:p>
        </p:txBody>
      </p:sp>
      <p:sp>
        <p:nvSpPr>
          <p:cNvPr id="90" name="Google Shape;90;p14"/>
          <p:cNvSpPr/>
          <p:nvPr/>
        </p:nvSpPr>
        <p:spPr>
          <a:xfrm>
            <a:off x="987875" y="3820000"/>
            <a:ext cx="7311300" cy="871800"/>
          </a:xfrm>
          <a:prstGeom prst="roundRect">
            <a:avLst>
              <a:gd name="adj" fmla="val 18918"/>
            </a:avLst>
          </a:prstGeom>
          <a:solidFill>
            <a:srgbClr val="EAD1DC"/>
          </a:solidFill>
          <a:ln w="2857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„Basiskurs Medienbildung“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b="1"/>
              <a:t>(Bildungsplan ohne Stundenausstattung -&gt; fächerintegrativ)</a:t>
            </a:r>
            <a:endParaRPr sz="1600" b="1"/>
          </a:p>
        </p:txBody>
      </p:sp>
      <p:sp>
        <p:nvSpPr>
          <p:cNvPr id="91" name="Google Shape;91;p14"/>
          <p:cNvSpPr/>
          <p:nvPr/>
        </p:nvSpPr>
        <p:spPr>
          <a:xfrm>
            <a:off x="116575" y="3841600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6</a:t>
            </a:r>
            <a:endParaRPr b="1"/>
          </a:p>
        </p:txBody>
      </p:sp>
      <p:sp>
        <p:nvSpPr>
          <p:cNvPr id="92" name="Google Shape;92;p14"/>
          <p:cNvSpPr/>
          <p:nvPr/>
        </p:nvSpPr>
        <p:spPr>
          <a:xfrm>
            <a:off x="116575" y="3365425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7</a:t>
            </a:r>
            <a:endParaRPr b="1"/>
          </a:p>
        </p:txBody>
      </p:sp>
      <p:sp>
        <p:nvSpPr>
          <p:cNvPr id="93" name="Google Shape;93;p14"/>
          <p:cNvSpPr/>
          <p:nvPr/>
        </p:nvSpPr>
        <p:spPr>
          <a:xfrm>
            <a:off x="116575" y="2889250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8</a:t>
            </a:r>
            <a:endParaRPr b="1"/>
          </a:p>
        </p:txBody>
      </p:sp>
      <p:sp>
        <p:nvSpPr>
          <p:cNvPr id="94" name="Google Shape;94;p14"/>
          <p:cNvSpPr/>
          <p:nvPr/>
        </p:nvSpPr>
        <p:spPr>
          <a:xfrm>
            <a:off x="116575" y="2413075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9</a:t>
            </a:r>
            <a:endParaRPr b="1"/>
          </a:p>
        </p:txBody>
      </p:sp>
      <p:sp>
        <p:nvSpPr>
          <p:cNvPr id="95" name="Google Shape;95;p14"/>
          <p:cNvSpPr/>
          <p:nvPr/>
        </p:nvSpPr>
        <p:spPr>
          <a:xfrm>
            <a:off x="116575" y="1936900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10</a:t>
            </a:r>
            <a:endParaRPr b="1"/>
          </a:p>
        </p:txBody>
      </p:sp>
      <p:sp>
        <p:nvSpPr>
          <p:cNvPr id="96" name="Google Shape;96;p14"/>
          <p:cNvSpPr/>
          <p:nvPr/>
        </p:nvSpPr>
        <p:spPr>
          <a:xfrm>
            <a:off x="116575" y="1460725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J1</a:t>
            </a:r>
            <a:endParaRPr b="1"/>
          </a:p>
        </p:txBody>
      </p:sp>
      <p:sp>
        <p:nvSpPr>
          <p:cNvPr id="97" name="Google Shape;97;p14"/>
          <p:cNvSpPr/>
          <p:nvPr/>
        </p:nvSpPr>
        <p:spPr>
          <a:xfrm>
            <a:off x="116575" y="984550"/>
            <a:ext cx="479700" cy="381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J2</a:t>
            </a:r>
            <a:endParaRPr b="1"/>
          </a:p>
        </p:txBody>
      </p:sp>
      <p:sp>
        <p:nvSpPr>
          <p:cNvPr id="98" name="Google Shape;98;p14"/>
          <p:cNvSpPr/>
          <p:nvPr/>
        </p:nvSpPr>
        <p:spPr>
          <a:xfrm>
            <a:off x="987875" y="1027575"/>
            <a:ext cx="3482100" cy="789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Wahlangebote gymnasiale Kursstufe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/>
              <a:t>3-stündig oder 5-stündig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Bildungsplanreform 2 (Take 2)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8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Digitalisierung rückt 2015/2016 ins öffentliche Bewusstsein: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2015: MP Kretschmann reist mit Wirtschaftsdelegation ins Silicon Valley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Februar 2016: Dagstuhl-Dreieck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März 2016: Landtagswahl Baden-Württemberg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September 2016: Start neue Bildungspläne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Dezember 2016: KMK-Strategie „Bildung in der Digitalen Welt“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e"/>
              <a:t>Und BW schafft Informatik als Fach ab</a:t>
            </a:r>
            <a:br>
              <a:rPr lang="de"/>
            </a:br>
            <a:r>
              <a:rPr lang="de"/>
              <a:t>und setzt ganz auf Medienbildung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72450" y="4884625"/>
            <a:ext cx="665100" cy="2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9</a:t>
            </a:fld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470" y="3356045"/>
            <a:ext cx="1212825" cy="12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Microsoft Office PowerPoint</Application>
  <PresentationFormat>Bildschirmpräsentation (16:9)</PresentationFormat>
  <Paragraphs>206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Courier New</vt:lpstr>
      <vt:lpstr>Trebuchet MS</vt:lpstr>
      <vt:lpstr>Simple Light</vt:lpstr>
      <vt:lpstr>Informatikunterricht in Baden-Württemberg  Erfahrungen, steile Thesen und haltlose Behauptungen</vt:lpstr>
      <vt:lpstr>Wer spricht denn da?</vt:lpstr>
      <vt:lpstr>Wo wir heute stehen.</vt:lpstr>
      <vt:lpstr> Situation vor 2016: ITG</vt:lpstr>
      <vt:lpstr>…aber oft war's eben so</vt:lpstr>
      <vt:lpstr>Bildungsplanreform 2016 (Take 1)  „Leitperspektive Medienbildung“ und „Basiskurs Medienbildung“</vt:lpstr>
      <vt:lpstr>Bildungsplanreform 2016 (Take 1)</vt:lpstr>
      <vt:lpstr>Informatikunterricht in BW geplant ab 2016</vt:lpstr>
      <vt:lpstr>Bildungsplanreform 2 (Take 2)</vt:lpstr>
      <vt:lpstr>Informatikunterricht in BW aktuell</vt:lpstr>
      <vt:lpstr>Lehrkräftequalifizierung und -fortbildung</vt:lpstr>
      <vt:lpstr>lehrerfortbildung-bw.de</vt:lpstr>
      <vt:lpstr>„Haltlose Behauptungen“*  *nicht evidenzbasiert</vt:lpstr>
      <vt:lpstr>Haltlose Behauptung Nr. 1</vt:lpstr>
      <vt:lpstr>Haltlose Behauptung Nr. 2</vt:lpstr>
      <vt:lpstr>Haltlose Behauptung Nr. 2</vt:lpstr>
      <vt:lpstr>Haltlose Behauptung Nr. 3</vt:lpstr>
      <vt:lpstr>(Nicht ganz) haltlose Behauptung Nr. 4</vt:lpstr>
      <vt:lpstr>Haltlose Behauptung Nr. 5</vt:lpstr>
      <vt:lpstr>Haltlose Behauptung Nr. 6</vt:lpstr>
      <vt:lpstr>Haltlose und ironische Behauptung Nr. 7</vt:lpstr>
      <vt:lpstr>Likes, Reposts &amp; Comments section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Informatikunterricht in Baden-Württemberg  Erfahrungen, steile Thesen und haltlose Behauptungen</dc:title>
  <cp:lastModifiedBy>Peter Micheuz</cp:lastModifiedBy>
  <cp:revision>1</cp:revision>
  <dcterms:modified xsi:type="dcterms:W3CDTF">2024-04-01T00:17:16Z</dcterms:modified>
</cp:coreProperties>
</file>