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7"/>
  </p:notesMasterIdLst>
  <p:sldIdLst>
    <p:sldId id="256" r:id="rId2"/>
    <p:sldId id="257" r:id="rId3"/>
    <p:sldId id="304" r:id="rId4"/>
    <p:sldId id="308" r:id="rId5"/>
    <p:sldId id="310" r:id="rId6"/>
    <p:sldId id="313" r:id="rId7"/>
    <p:sldId id="309" r:id="rId8"/>
    <p:sldId id="314" r:id="rId9"/>
    <p:sldId id="312" r:id="rId10"/>
    <p:sldId id="316" r:id="rId11"/>
    <p:sldId id="306" r:id="rId12"/>
    <p:sldId id="263" r:id="rId13"/>
    <p:sldId id="311" r:id="rId14"/>
    <p:sldId id="258" r:id="rId15"/>
    <p:sldId id="315" r:id="rId16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5260" autoAdjust="0"/>
  </p:normalViewPr>
  <p:slideViewPr>
    <p:cSldViewPr snapToGrid="0">
      <p:cViewPr varScale="1">
        <p:scale>
          <a:sx n="83" d="100"/>
          <a:sy n="83" d="100"/>
        </p:scale>
        <p:origin x="165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0625" y="1243013"/>
            <a:ext cx="4476750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Schnellstarter hat eine Gliederung erstellt, um Ihnen mit dem Anfang Ihrer Präsentation zu helfen. Einige Folien enthalten hier in den Notizen Informationen, um zusätzliche Themen für Ihre Recherche bereitzustellen.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7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/>
              <a:t>Ihr hobts den gleichen Fehler gemacht – hobts gschwindelt?  Na, den selben Lehrer …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5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2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91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695" y="462455"/>
            <a:ext cx="7886700" cy="822263"/>
          </a:xfrm>
        </p:spPr>
        <p:txBody>
          <a:bodyPr>
            <a:normAutofit/>
          </a:bodyPr>
          <a:lstStyle>
            <a:lvl1pPr>
              <a:defRPr sz="2700">
                <a:solidFill>
                  <a:srgbClr val="D24726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5936"/>
            <a:ext cx="7886700" cy="4351338"/>
          </a:xfrm>
        </p:spPr>
        <p:txBody>
          <a:bodyPr/>
          <a:lstStyle>
            <a:lvl1pPr>
              <a:defRPr sz="105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900" baseline="0">
                <a:solidFill>
                  <a:srgbClr val="59595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14375" y="1284718"/>
            <a:ext cx="77724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04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17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2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5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9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6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2CD92-9D15-43B4-8516-073FCDAC90D4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E1560-7126-406C-A531-3A398E8D0E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tinyurl.com/edudays2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2BB7D6AB-FD4A-662F-556F-CC0BE81BC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948"/>
            <a:ext cx="9144000" cy="552905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6B1B944-F83C-D236-8449-D8C35AF2B3D8}"/>
              </a:ext>
            </a:extLst>
          </p:cNvPr>
          <p:cNvSpPr txBox="1"/>
          <p:nvPr/>
        </p:nvSpPr>
        <p:spPr>
          <a:xfrm>
            <a:off x="0" y="5509"/>
            <a:ext cx="9144000" cy="132343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WIRKSAMER</a:t>
            </a:r>
            <a:r>
              <a:rPr lang="de-A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 </a:t>
            </a:r>
            <a:br>
              <a:rPr lang="de-A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</a:br>
            <a:r>
              <a:rPr lang="de-A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[DBG/INFORMATIK]</a:t>
            </a:r>
            <a:r>
              <a:rPr lang="de-AT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UNTERRICHT?!</a:t>
            </a:r>
            <a:endParaRPr lang="de-DE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8CFB2AE-9F02-9438-7C6D-DB855BE5300A}"/>
              </a:ext>
            </a:extLst>
          </p:cNvPr>
          <p:cNvSpPr txBox="1">
            <a:spLocks/>
          </p:cNvSpPr>
          <p:nvPr/>
        </p:nvSpPr>
        <p:spPr>
          <a:xfrm>
            <a:off x="5056742" y="4461832"/>
            <a:ext cx="4087258" cy="68304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rgbClr val="595959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 baseline="0">
                <a:solidFill>
                  <a:srgbClr val="595959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 baseline="0">
                <a:solidFill>
                  <a:srgbClr val="595959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 baseline="0">
                <a:solidFill>
                  <a:srgbClr val="595959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900" kern="1200" baseline="0">
                <a:solidFill>
                  <a:srgbClr val="595959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>
                <a:solidFill>
                  <a:schemeClr val="bg1"/>
                </a:solidFill>
              </a:rPr>
              <a:t>Peter Micheuz 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experienced and (re)tired teacher(educator)</a:t>
            </a:r>
            <a:br>
              <a:rPr lang="en-US" sz="1600" b="1">
                <a:solidFill>
                  <a:schemeClr val="bg1"/>
                </a:solidFill>
              </a:rPr>
            </a:br>
            <a:r>
              <a:rPr lang="en-US" sz="1600" b="1">
                <a:solidFill>
                  <a:schemeClr val="bg1"/>
                </a:solidFill>
              </a:rPr>
              <a:t>meanwhile independent educator</a:t>
            </a:r>
          </a:p>
        </p:txBody>
      </p:sp>
    </p:spTree>
    <p:extLst>
      <p:ext uri="{BB962C8B-B14F-4D97-AF65-F5344CB8AC3E}">
        <p14:creationId xmlns:p14="http://schemas.microsoft.com/office/powerpoint/2010/main" val="2730235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E2B26893-3EDB-F1B1-E1FD-373407F3B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6D5C834-9273-A6E0-F09E-D7B76E34AD89}"/>
              </a:ext>
            </a:extLst>
          </p:cNvPr>
          <p:cNvSpPr txBox="1"/>
          <p:nvPr/>
        </p:nvSpPr>
        <p:spPr>
          <a:xfrm>
            <a:off x="-1" y="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„FRONTAL“-UNTERRICHT DOCH NICHT SO SCHLECHT ;-)</a:t>
            </a:r>
            <a:endParaRPr lang="de-DE" sz="2800" b="1"/>
          </a:p>
        </p:txBody>
      </p:sp>
    </p:spTree>
    <p:extLst>
      <p:ext uri="{BB962C8B-B14F-4D97-AF65-F5344CB8AC3E}">
        <p14:creationId xmlns:p14="http://schemas.microsoft.com/office/powerpoint/2010/main" val="109028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EC2ECA92-6CCB-0226-627D-9A80E471A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64863">
            <a:off x="3191742" y="1251688"/>
            <a:ext cx="5255045" cy="3941284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43F46CE-2933-A65D-3662-252DF4C0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030" y="1556994"/>
            <a:ext cx="4426335" cy="391649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EE6306F-5E22-24A7-F706-7F2909F19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61717">
            <a:off x="737751" y="694334"/>
            <a:ext cx="4777176" cy="281609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F23DBA3-A46C-FC74-C9A3-ACBFA7F8B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009498">
            <a:off x="4001705" y="2067162"/>
            <a:ext cx="4291212" cy="380645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F141F08-4207-AC5C-BAF0-7174EA55B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6599">
            <a:off x="5065216" y="440343"/>
            <a:ext cx="3214274" cy="49051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E20B3D-148B-E8E2-4E0D-667315C08B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827004">
            <a:off x="626172" y="883943"/>
            <a:ext cx="4874926" cy="524198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B1C660-1B5D-96E8-964F-09B6750425E3}"/>
              </a:ext>
            </a:extLst>
          </p:cNvPr>
          <p:cNvSpPr txBox="1"/>
          <p:nvPr/>
        </p:nvSpPr>
        <p:spPr>
          <a:xfrm rot="1646340">
            <a:off x="719119" y="2322984"/>
            <a:ext cx="7809767" cy="1569660"/>
          </a:xfrm>
          <a:prstGeom prst="rect">
            <a:avLst/>
          </a:prstGeom>
          <a:solidFill>
            <a:srgbClr val="FF0000">
              <a:alpha val="67000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FFFF00"/>
                </a:solidFill>
              </a:defRPr>
            </a:lvl1pPr>
          </a:lstStyle>
          <a:p>
            <a:pPr algn="ctr"/>
            <a:r>
              <a:rPr lang="de-AT" sz="3600" b="1"/>
              <a:t>BEI </a:t>
            </a:r>
            <a:r>
              <a:rPr lang="de-AT" sz="4800" b="1"/>
              <a:t>CHATGPT</a:t>
            </a:r>
            <a:r>
              <a:rPr lang="de-AT" sz="3600" b="1"/>
              <a:t> </a:t>
            </a:r>
            <a:r>
              <a:rPr lang="de-AT" sz="4400" b="1"/>
              <a:t>NACHPROMPTEN? </a:t>
            </a:r>
            <a:br>
              <a:rPr lang="de-AT" sz="3600" b="1"/>
            </a:br>
            <a:r>
              <a:rPr lang="de-AT" sz="3600" b="1"/>
              <a:t>NETTE </a:t>
            </a:r>
            <a:r>
              <a:rPr lang="de-AT" sz="4800" b="1"/>
              <a:t>SCHWURBLEREI</a:t>
            </a:r>
            <a:r>
              <a:rPr lang="de-AT" sz="3600" b="1"/>
              <a:t> …</a:t>
            </a:r>
            <a:endParaRPr lang="de-DE" sz="19900" b="1"/>
          </a:p>
        </p:txBody>
      </p:sp>
    </p:spTree>
    <p:extLst>
      <p:ext uri="{BB962C8B-B14F-4D97-AF65-F5344CB8AC3E}">
        <p14:creationId xmlns:p14="http://schemas.microsoft.com/office/powerpoint/2010/main" val="6516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US" sz="2100">
                <a:solidFill>
                  <a:srgbClr val="FFFFFF"/>
                </a:solidFill>
              </a:rPr>
              <a:t>Literaturverzeichnis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E65003-08B5-59BD-8413-82CB517B9CC6}"/>
              </a:ext>
            </a:extLst>
          </p:cNvPr>
          <p:cNvSpPr txBox="1"/>
          <p:nvPr/>
        </p:nvSpPr>
        <p:spPr>
          <a:xfrm>
            <a:off x="0" y="1779687"/>
            <a:ext cx="9144000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000" b="1">
                <a:latin typeface="OCRB" panose="020B0609020202020204" pitchFamily="49" charset="0"/>
              </a:rPr>
              <a:t>WAS </a:t>
            </a:r>
            <a:r>
              <a:rPr lang="de-AT" sz="2800" b="1">
                <a:latin typeface="OCRB" panose="020B0609020202020204" pitchFamily="49" charset="0"/>
              </a:rPr>
              <a:t>WIRKSAMER UNTERRICHT</a:t>
            </a:r>
            <a:r>
              <a:rPr lang="de-AT" sz="2000" b="1">
                <a:latin typeface="OCRB" panose="020B0609020202020204" pitchFamily="49" charset="0"/>
              </a:rPr>
              <a:t> IST, </a:t>
            </a:r>
            <a:br>
              <a:rPr lang="de-AT" sz="2000" b="1">
                <a:latin typeface="OCRB" panose="020B0609020202020204" pitchFamily="49" charset="0"/>
              </a:rPr>
            </a:br>
            <a:r>
              <a:rPr lang="de-AT" sz="2000" b="1">
                <a:latin typeface="OCRB" panose="020B0609020202020204" pitchFamily="49" charset="0"/>
              </a:rPr>
              <a:t>BLEIBT </a:t>
            </a:r>
            <a:r>
              <a:rPr lang="de-AT" sz="2800" b="1">
                <a:latin typeface="OCRB" panose="020B0609020202020204" pitchFamily="49" charset="0"/>
              </a:rPr>
              <a:t>DISKUSSIONSWÜRDIG</a:t>
            </a:r>
            <a:r>
              <a:rPr lang="de-AT" sz="2000" b="1">
                <a:latin typeface="OCRB" panose="020B0609020202020204" pitchFamily="49" charset="0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b="1">
                <a:latin typeface="OCRB" panose="020B0609020202020204" pitchFamily="49" charset="0"/>
              </a:rPr>
              <a:t>REFLEXION UND ETWAS </a:t>
            </a:r>
            <a:r>
              <a:rPr lang="de-AT" sz="3200" b="1">
                <a:solidFill>
                  <a:schemeClr val="bg1">
                    <a:lumMod val="50000"/>
                  </a:schemeClr>
                </a:solidFill>
                <a:latin typeface="OCRB" panose="020B0609020202020204" pitchFamily="49" charset="0"/>
              </a:rPr>
              <a:t>THEORIE</a:t>
            </a:r>
            <a:r>
              <a:rPr lang="de-AT" sz="2200" b="1">
                <a:solidFill>
                  <a:schemeClr val="bg1">
                    <a:lumMod val="50000"/>
                  </a:schemeClr>
                </a:solidFill>
                <a:latin typeface="OCRB" panose="020B0609020202020204" pitchFamily="49" charset="0"/>
              </a:rPr>
              <a:t> </a:t>
            </a:r>
            <a:r>
              <a:rPr lang="de-AT" sz="2200" b="1">
                <a:latin typeface="OCRB" panose="020B0609020202020204" pitchFamily="49" charset="0"/>
              </a:rPr>
              <a:t>SCHADEN NICHT!  </a:t>
            </a:r>
            <a:br>
              <a:rPr lang="de-AT" sz="2200" b="1">
                <a:latin typeface="OCRB" panose="020B0609020202020204" pitchFamily="49" charset="0"/>
              </a:rPr>
            </a:br>
            <a:r>
              <a:rPr lang="de-AT" sz="2200" b="1">
                <a:latin typeface="OCRB" panose="020B0609020202020204" pitchFamily="49" charset="0"/>
              </a:rPr>
              <a:t>DENN NICHTS IST </a:t>
            </a:r>
            <a:r>
              <a:rPr lang="de-AT" sz="2800" b="1">
                <a:solidFill>
                  <a:srgbClr val="00B050"/>
                </a:solidFill>
                <a:latin typeface="OCRB" panose="020B0609020202020204" pitchFamily="49" charset="0"/>
              </a:rPr>
              <a:t>PRAKTISCHER</a:t>
            </a:r>
            <a:r>
              <a:rPr lang="de-AT" sz="2200" b="1">
                <a:solidFill>
                  <a:srgbClr val="00B050"/>
                </a:solidFill>
                <a:latin typeface="OCRB" panose="020B0609020202020204" pitchFamily="49" charset="0"/>
              </a:rPr>
              <a:t> </a:t>
            </a:r>
            <a:r>
              <a:rPr lang="de-AT" sz="2200" b="1">
                <a:latin typeface="OCRB" panose="020B0609020202020204" pitchFamily="49" charset="0"/>
              </a:rPr>
              <a:t>ALS GUTE THEORIEN!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b="1">
                <a:latin typeface="OCRB" panose="020B0609020202020204" pitchFamily="49" charset="0"/>
              </a:rPr>
              <a:t>WENIGER IST </a:t>
            </a:r>
            <a:r>
              <a:rPr lang="de-AT" sz="2800" b="1">
                <a:latin typeface="OCRB" panose="020B0609020202020204" pitchFamily="49" charset="0"/>
              </a:rPr>
              <a:t>MEHR</a:t>
            </a:r>
            <a:r>
              <a:rPr lang="de-AT" sz="2200" b="1">
                <a:latin typeface="OCRB" panose="020B0609020202020204" pitchFamily="49" charset="0"/>
              </a:rPr>
              <a:t>, DAS </a:t>
            </a:r>
            <a:r>
              <a:rPr lang="de-AT" sz="2800" b="1">
                <a:latin typeface="OCRB" panose="020B0609020202020204" pitchFamily="49" charset="0"/>
              </a:rPr>
              <a:t>MAß</a:t>
            </a:r>
            <a:r>
              <a:rPr lang="de-AT" sz="2200" b="1">
                <a:latin typeface="OCRB" panose="020B0609020202020204" pitchFamily="49" charset="0"/>
              </a:rPr>
              <a:t> IST DAS </a:t>
            </a:r>
            <a:r>
              <a:rPr lang="de-AT" sz="3200" b="1">
                <a:latin typeface="OCRB" panose="020B0609020202020204" pitchFamily="49" charset="0"/>
              </a:rPr>
              <a:t>ZIEL</a:t>
            </a:r>
            <a:r>
              <a:rPr lang="de-AT" sz="2200" b="1">
                <a:latin typeface="OCRB" panose="020B0609020202020204" pitchFamily="49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200" b="1">
                <a:latin typeface="OCRB" panose="020B0609020202020204" pitchFamily="49" charset="0"/>
              </a:rPr>
              <a:t>SOVIEL </a:t>
            </a:r>
            <a:r>
              <a:rPr lang="de-AT" sz="2800" b="1">
                <a:latin typeface="OCRB" panose="020B0609020202020204" pitchFamily="49" charset="0"/>
              </a:rPr>
              <a:t>ANALOG</a:t>
            </a:r>
            <a:r>
              <a:rPr lang="de-AT" sz="2200" b="1">
                <a:latin typeface="OCRB" panose="020B0609020202020204" pitchFamily="49" charset="0"/>
              </a:rPr>
              <a:t> WIE MÖGLICH, SOVIEL </a:t>
            </a:r>
            <a:r>
              <a:rPr lang="de-AT" sz="2800" b="1">
                <a:latin typeface="OCRB" panose="020B0609020202020204" pitchFamily="49" charset="0"/>
              </a:rPr>
              <a:t>DIGITAL</a:t>
            </a:r>
            <a:r>
              <a:rPr lang="de-AT" sz="2200" b="1">
                <a:latin typeface="OCRB" panose="020B0609020202020204" pitchFamily="49" charset="0"/>
              </a:rPr>
              <a:t> WIE </a:t>
            </a:r>
            <a:r>
              <a:rPr lang="de-AT" sz="2800" b="1">
                <a:latin typeface="OCRB" panose="020B0609020202020204" pitchFamily="49" charset="0"/>
              </a:rPr>
              <a:t>NOTWENDIG</a:t>
            </a:r>
            <a:r>
              <a:rPr lang="de-AT" sz="2200" b="1">
                <a:latin typeface="OCRB" panose="020B0609020202020204" pitchFamily="49" charset="0"/>
              </a:rPr>
              <a:t> UND </a:t>
            </a:r>
            <a:r>
              <a:rPr lang="de-AT" sz="2800" b="1">
                <a:latin typeface="OCRB" panose="020B0609020202020204" pitchFamily="49" charset="0"/>
              </a:rPr>
              <a:t>SINNVOLL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AT" sz="2400" b="1">
                <a:latin typeface="OCRB" panose="020B0609020202020204" pitchFamily="49" charset="0"/>
              </a:rPr>
              <a:t>SCHÜLER:INNEN SIND KEINE </a:t>
            </a:r>
            <a:r>
              <a:rPr lang="de-AT" sz="3200" b="1">
                <a:latin typeface="OCRB" panose="020B0609020202020204" pitchFamily="49" charset="0"/>
              </a:rPr>
              <a:t>PROGRAMMIERBAREN MASCHINEN</a:t>
            </a:r>
            <a:r>
              <a:rPr lang="de-AT" sz="2400" b="1">
                <a:latin typeface="OCRB" panose="020B0609020202020204" pitchFamily="49" charset="0"/>
              </a:rPr>
              <a:t>, SONDERN </a:t>
            </a:r>
            <a:r>
              <a:rPr lang="de-AT" sz="3200" b="1">
                <a:latin typeface="OCRB" panose="020B0609020202020204" pitchFamily="49" charset="0"/>
              </a:rPr>
              <a:t>MENSCHEN</a:t>
            </a:r>
            <a:r>
              <a:rPr lang="de-AT" sz="2400" b="1">
                <a:latin typeface="OCRB" panose="020B0609020202020204" pitchFamily="49" charset="0"/>
              </a:rPr>
              <a:t>.</a:t>
            </a:r>
          </a:p>
          <a:p>
            <a:pPr algn="ctr"/>
            <a:r>
              <a:rPr lang="de-AT" sz="2400" b="1">
                <a:latin typeface="OCRB" panose="020B0609020202020204" pitchFamily="49" charset="0"/>
              </a:rPr>
              <a:t>        </a:t>
            </a:r>
            <a:br>
              <a:rPr lang="de-AT" sz="2400" b="1">
                <a:latin typeface="OCRB" panose="020B0609020202020204" pitchFamily="49" charset="0"/>
              </a:rPr>
            </a:br>
            <a:r>
              <a:rPr lang="de-AT" sz="2400" b="1">
                <a:latin typeface="OCRB" panose="020B0609020202020204" pitchFamily="49" charset="0"/>
              </a:rPr>
              <a:t> Das trifft umso mehr auf </a:t>
            </a:r>
            <a:r>
              <a:rPr lang="de-AT" sz="3200" b="1">
                <a:latin typeface="OCRB" panose="020B0609020202020204" pitchFamily="49" charset="0"/>
              </a:rPr>
              <a:t>Lehrkräfte </a:t>
            </a:r>
            <a:r>
              <a:rPr lang="de-AT" sz="2400" b="1">
                <a:latin typeface="OCRB" panose="020B0609020202020204" pitchFamily="49" charset="0"/>
              </a:rPr>
              <a:t>zu!</a:t>
            </a:r>
            <a:endParaRPr lang="de-DE" sz="2400" b="1">
              <a:latin typeface="OCRB" panose="020B0609020202020204" pitchFamily="49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73E982-6585-8EC4-E8A2-413BAECED32C}"/>
              </a:ext>
            </a:extLst>
          </p:cNvPr>
          <p:cNvSpPr txBox="1"/>
          <p:nvPr/>
        </p:nvSpPr>
        <p:spPr>
          <a:xfrm>
            <a:off x="1285640" y="292259"/>
            <a:ext cx="5943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2400" b="1"/>
              <a:t>Also lautet mein Beschluss, </a:t>
            </a:r>
            <a:br>
              <a:rPr lang="de-AT" sz="2400" b="1"/>
            </a:br>
            <a:r>
              <a:rPr lang="de-AT" sz="2400" b="1"/>
              <a:t>dass Herr Micheuz zum Ende kommen muss!</a:t>
            </a:r>
            <a:endParaRPr lang="de-DE" sz="240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E4100B-A003-8D0F-AF72-930F769D1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37218" y="99389"/>
            <a:ext cx="1148421" cy="162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95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6017370-4D33-AC06-3CD5-36E018F35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00176"/>
            <a:ext cx="9144000" cy="184990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196A8B9-00A2-23E6-B80A-19AB53938262}"/>
              </a:ext>
            </a:extLst>
          </p:cNvPr>
          <p:cNvSpPr txBox="1"/>
          <p:nvPr/>
        </p:nvSpPr>
        <p:spPr>
          <a:xfrm>
            <a:off x="0" y="4153339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/>
              <a:t>Quelle: DALL-E 2 „an angry teacher in front of a tech class“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4F04B0-8906-ACB3-3D87-39B0261E129E}"/>
              </a:ext>
            </a:extLst>
          </p:cNvPr>
          <p:cNvSpPr txBox="1"/>
          <p:nvPr/>
        </p:nvSpPr>
        <p:spPr>
          <a:xfrm>
            <a:off x="0" y="20701"/>
            <a:ext cx="9144000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>
                <a:solidFill>
                  <a:srgbClr val="FFFF00"/>
                </a:solidFill>
              </a:rPr>
              <a:t>Und diese „Spezies“ kann </a:t>
            </a:r>
            <a:r>
              <a:rPr lang="de-AT" sz="3600" b="1">
                <a:solidFill>
                  <a:srgbClr val="FFFF00"/>
                </a:solidFill>
              </a:rPr>
              <a:t>sehr böse </a:t>
            </a:r>
            <a:r>
              <a:rPr lang="de-AT" sz="2800">
                <a:solidFill>
                  <a:srgbClr val="FFFF00"/>
                </a:solidFill>
              </a:rPr>
              <a:t>werden, </a:t>
            </a:r>
            <a:br>
              <a:rPr lang="de-AT" sz="2800">
                <a:solidFill>
                  <a:srgbClr val="FFFF00"/>
                </a:solidFill>
              </a:rPr>
            </a:br>
            <a:r>
              <a:rPr lang="de-AT" sz="2800">
                <a:solidFill>
                  <a:srgbClr val="FFFF00"/>
                </a:solidFill>
              </a:rPr>
              <a:t>wenn ihre </a:t>
            </a:r>
            <a:r>
              <a:rPr lang="de-AT" sz="3600" i="1">
                <a:solidFill>
                  <a:srgbClr val="FFFF00"/>
                </a:solidFill>
              </a:rPr>
              <a:t>Schutzbefohlenen</a:t>
            </a:r>
            <a:r>
              <a:rPr lang="de-AT" sz="2800">
                <a:solidFill>
                  <a:srgbClr val="FFFF00"/>
                </a:solidFill>
              </a:rPr>
              <a:t> </a:t>
            </a:r>
            <a:r>
              <a:rPr lang="de-AT" sz="3600" b="1">
                <a:solidFill>
                  <a:srgbClr val="FFFF00"/>
                </a:solidFill>
              </a:rPr>
              <a:t>nicht lernen </a:t>
            </a:r>
            <a:r>
              <a:rPr lang="de-AT" sz="2800">
                <a:solidFill>
                  <a:srgbClr val="FFFF00"/>
                </a:solidFill>
              </a:rPr>
              <a:t>oder wenn die </a:t>
            </a:r>
            <a:r>
              <a:rPr lang="de-AT" sz="3600" b="1">
                <a:solidFill>
                  <a:srgbClr val="FFFF00"/>
                </a:solidFill>
              </a:rPr>
              <a:t>Technik</a:t>
            </a:r>
            <a:r>
              <a:rPr lang="de-AT" sz="2800">
                <a:solidFill>
                  <a:srgbClr val="FFFF00"/>
                </a:solidFill>
              </a:rPr>
              <a:t> wieder einmal </a:t>
            </a:r>
            <a:r>
              <a:rPr lang="de-AT" sz="3600" b="1">
                <a:solidFill>
                  <a:srgbClr val="FFFF00"/>
                </a:solidFill>
              </a:rPr>
              <a:t>spinnt</a:t>
            </a:r>
            <a:r>
              <a:rPr lang="de-AT" sz="2800">
                <a:solidFill>
                  <a:srgbClr val="FFFF00"/>
                </a:solidFill>
              </a:rPr>
              <a:t> … etc. </a:t>
            </a:r>
            <a:br>
              <a:rPr lang="de-AT" sz="2800">
                <a:solidFill>
                  <a:srgbClr val="FFFF00"/>
                </a:solidFill>
              </a:rPr>
            </a:br>
            <a:r>
              <a:rPr lang="de-AT" sz="2800">
                <a:solidFill>
                  <a:srgbClr val="FFFF00"/>
                </a:solidFill>
              </a:rPr>
              <a:t>oder sie wieder einmal „</a:t>
            </a:r>
            <a:r>
              <a:rPr lang="de-AT" sz="3600" b="1">
                <a:solidFill>
                  <a:srgbClr val="FFFF00"/>
                </a:solidFill>
              </a:rPr>
              <a:t>schwindeln</a:t>
            </a:r>
            <a:r>
              <a:rPr lang="de-AT" sz="2800">
                <a:solidFill>
                  <a:srgbClr val="FFFF00"/>
                </a:solidFill>
              </a:rPr>
              <a:t>“ …</a:t>
            </a:r>
            <a:endParaRPr lang="de-DE" sz="2800">
              <a:solidFill>
                <a:srgbClr val="FFFF0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D1E19AD-4B35-E6C8-5A7E-2A10C4429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81112"/>
            <a:ext cx="9144000" cy="167593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A1D2A41-FE70-E258-7917-213F0D50A496}"/>
              </a:ext>
            </a:extLst>
          </p:cNvPr>
          <p:cNvSpPr txBox="1"/>
          <p:nvPr/>
        </p:nvSpPr>
        <p:spPr>
          <a:xfrm>
            <a:off x="501268" y="6429722"/>
            <a:ext cx="77655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/>
              <a:t>Quelle: Gestern in Kremser Schulen fotografiert !!!</a:t>
            </a:r>
          </a:p>
        </p:txBody>
      </p:sp>
    </p:spTree>
    <p:extLst>
      <p:ext uri="{BB962C8B-B14F-4D97-AF65-F5344CB8AC3E}">
        <p14:creationId xmlns:p14="http://schemas.microsoft.com/office/powerpoint/2010/main" val="1293531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126" y="1722430"/>
            <a:ext cx="2400300" cy="33458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Inhalt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2" y="1300759"/>
            <a:ext cx="5179868" cy="4189214"/>
          </a:xfrm>
        </p:spPr>
        <p:txBody>
          <a:bodyPr anchor="ctr">
            <a:normAutofit/>
          </a:bodyPr>
          <a:lstStyle/>
          <a:p>
            <a:r>
              <a:rPr lang="en-US" dirty="0"/>
              <a:t>Allgemeines</a:t>
            </a:r>
          </a:p>
          <a:p>
            <a:r>
              <a:rPr lang="en-US" dirty="0"/>
              <a:t>Folgerungen in der Praxis</a:t>
            </a:r>
          </a:p>
          <a:p>
            <a:r>
              <a:rPr lang="en-US" dirty="0"/>
              <a:t>Formen</a:t>
            </a:r>
          </a:p>
          <a:p>
            <a:r>
              <a:rPr lang="en-US" dirty="0"/>
              <a:t>Nachweise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77520A-A2FA-B8B0-9CE6-46E1E17AC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E086EA2-B72B-08C3-484A-9B9F88C6ACEB}"/>
              </a:ext>
            </a:extLst>
          </p:cNvPr>
          <p:cNvSpPr txBox="1"/>
          <p:nvPr/>
        </p:nvSpPr>
        <p:spPr>
          <a:xfrm>
            <a:off x="3173728" y="5556335"/>
            <a:ext cx="34913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Schneider Verlag, BRD</a:t>
            </a:r>
            <a:br>
              <a:rPr lang="de-A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A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www.paedagogik.de</a:t>
            </a:r>
            <a:endParaRPr lang="de-DE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88C38E1-C93C-FF37-88EB-3560E8F6D724}"/>
              </a:ext>
            </a:extLst>
          </p:cNvPr>
          <p:cNvSpPr txBox="1"/>
          <p:nvPr/>
        </p:nvSpPr>
        <p:spPr>
          <a:xfrm rot="251911">
            <a:off x="6747570" y="388769"/>
            <a:ext cx="1488549" cy="2308324"/>
          </a:xfrm>
          <a:prstGeom prst="rect">
            <a:avLst/>
          </a:prstGeom>
          <a:solidFill>
            <a:srgbClr val="FFFF00"/>
          </a:solidFill>
          <a:effectLst>
            <a:outerShdw blurRad="177800" dist="254000" dir="2700000" sx="96000" sy="96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de-AT"/>
              <a:t>Erscheint in:</a:t>
            </a:r>
          </a:p>
          <a:p>
            <a:endParaRPr lang="de-AT"/>
          </a:p>
          <a:p>
            <a:pPr algn="ctr"/>
            <a:r>
              <a:rPr lang="de-AT" b="1"/>
              <a:t>WIRKSAMER</a:t>
            </a:r>
            <a:br>
              <a:rPr lang="de-AT" b="1"/>
            </a:br>
            <a:r>
              <a:rPr lang="de-AT" b="1"/>
              <a:t>INFORMATIK-</a:t>
            </a:r>
            <a:br>
              <a:rPr lang="de-AT" b="1"/>
            </a:br>
            <a:r>
              <a:rPr lang="de-AT" b="1"/>
              <a:t>UNTERRICHT</a:t>
            </a:r>
            <a:br>
              <a:rPr lang="de-AT"/>
            </a:br>
            <a:br>
              <a:rPr lang="de-AT"/>
            </a:br>
            <a:r>
              <a:rPr lang="de-AT"/>
              <a:t>Dennis Komm</a:t>
            </a:r>
            <a:br>
              <a:rPr lang="de-AT"/>
            </a:br>
            <a:r>
              <a:rPr lang="de-AT"/>
              <a:t>(Hrsg.)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69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8B1CC5A-6B89-D5D0-5542-ADAAD4064EF9}"/>
              </a:ext>
            </a:extLst>
          </p:cNvPr>
          <p:cNvSpPr txBox="1"/>
          <p:nvPr/>
        </p:nvSpPr>
        <p:spPr>
          <a:xfrm>
            <a:off x="-1" y="-6148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FOLIEN UND UND WEITERE VERWEISE UNTER </a:t>
            </a:r>
            <a:endParaRPr lang="de-DE" sz="3600" b="1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E05C48E-B64E-3D3D-7458-07378344470B}"/>
              </a:ext>
            </a:extLst>
          </p:cNvPr>
          <p:cNvSpPr txBox="1"/>
          <p:nvPr/>
        </p:nvSpPr>
        <p:spPr>
          <a:xfrm>
            <a:off x="-1" y="640183"/>
            <a:ext cx="9143999" cy="31700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000">
                <a:solidFill>
                  <a:srgbClr val="FFFF00"/>
                </a:solidFill>
              </a:rPr>
              <a:t>www.alleswassieschonimmerueberwirksamenunterrichtwissenwolltenoderwiedervergessenhabensichaberbishernichtzufragenwagtenodereinfachzuwenigzeithattenselberzurecherchieren.at</a:t>
            </a:r>
            <a:endParaRPr lang="de-DE" sz="4000">
              <a:solidFill>
                <a:srgbClr val="FFFF00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E6D3DF-D9C5-50AE-2F66-64CAE9A9F5F0}"/>
              </a:ext>
            </a:extLst>
          </p:cNvPr>
          <p:cNvSpPr txBox="1"/>
          <p:nvPr/>
        </p:nvSpPr>
        <p:spPr>
          <a:xfrm>
            <a:off x="358814" y="4699851"/>
            <a:ext cx="53648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800" b="1"/>
              <a:t>Wer etwas weniger tippen will: </a:t>
            </a:r>
            <a:r>
              <a:rPr lang="de-DE" sz="2800" b="1">
                <a:hlinkClick r:id="rId2"/>
              </a:rPr>
              <a:t>https://tinyurl.com/edudays23</a:t>
            </a:r>
            <a:endParaRPr lang="de-DE" sz="2800" b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96B1DDD-7A7F-CF33-FA45-5197103272D9}"/>
              </a:ext>
            </a:extLst>
          </p:cNvPr>
          <p:cNvSpPr txBox="1"/>
          <p:nvPr/>
        </p:nvSpPr>
        <p:spPr>
          <a:xfrm>
            <a:off x="6076709" y="3871837"/>
            <a:ext cx="2789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800" b="1"/>
              <a:t>Für Mimimalisten</a:t>
            </a:r>
            <a:endParaRPr lang="de-DE" sz="2800" b="1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05C26FC-518B-7419-6E4E-E24541B95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856" y="4395057"/>
            <a:ext cx="2085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8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0DE10C48-C011-208B-C334-841DC2CCB0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4" r="44578" b="1"/>
          <a:stretch/>
        </p:blipFill>
        <p:spPr>
          <a:xfrm>
            <a:off x="0" y="4682169"/>
            <a:ext cx="9221118" cy="21758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70B536A-B20F-0C62-5362-74747C762C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36" t="3870" b="-1"/>
          <a:stretch/>
        </p:blipFill>
        <p:spPr>
          <a:xfrm>
            <a:off x="1" y="0"/>
            <a:ext cx="9143999" cy="246326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57A8E4B-FDA2-4900-1B89-FF5BE55E7546}"/>
              </a:ext>
            </a:extLst>
          </p:cNvPr>
          <p:cNvSpPr txBox="1"/>
          <p:nvPr/>
        </p:nvSpPr>
        <p:spPr>
          <a:xfrm>
            <a:off x="-7362" y="2540936"/>
            <a:ext cx="9158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800" b="1"/>
              <a:t>Schwierige und schlimme Schüler:innen?</a:t>
            </a:r>
            <a:br>
              <a:rPr lang="de-AT" sz="2800" b="1"/>
            </a:br>
            <a:r>
              <a:rPr lang="de-AT" sz="2800" b="1"/>
              <a:t>Es gibt nur unfähige Lehrer:innen, die keine Bücher lesen ;-)</a:t>
            </a:r>
            <a:endParaRPr lang="de-DE" sz="2800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52BFB7-CC25-966C-8022-CF0851401DBA}"/>
              </a:ext>
            </a:extLst>
          </p:cNvPr>
          <p:cNvSpPr txBox="1"/>
          <p:nvPr/>
        </p:nvSpPr>
        <p:spPr>
          <a:xfrm>
            <a:off x="736863" y="3572716"/>
            <a:ext cx="797276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de-AT" b="1"/>
              <a:t>Zwei Dinge sind unendlich:  Das Universum und die Verhaltenskreativität </a:t>
            </a:r>
            <a:br>
              <a:rPr lang="de-AT" b="1"/>
            </a:br>
            <a:r>
              <a:rPr lang="de-AT" b="1"/>
              <a:t>beim Störpotenzial der Schüler:innen. Beim Universum bin ich mir nicht so sicher!</a:t>
            </a:r>
            <a:br>
              <a:rPr lang="de-AT" b="1"/>
            </a:br>
            <a:r>
              <a:rPr lang="de-AT"/>
              <a:t>Original:  Einstein   Transfer:  Micheuz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21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Zeitung, Gedenktafel enthält.&#10;&#10;Automatisch generierte Beschreibung">
            <a:extLst>
              <a:ext uri="{FF2B5EF4-FFF2-40B4-BE49-F238E27FC236}">
                <a16:creationId xmlns:a16="http://schemas.microsoft.com/office/drawing/2014/main" id="{C8CFDEC4-9B38-3E35-5145-48312E4FE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74" y="0"/>
            <a:ext cx="9199174" cy="6858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65791E4-A9E7-EBE4-A351-51F94971C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87137">
            <a:off x="5390721" y="1414681"/>
            <a:ext cx="3006464" cy="4028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E7D3FA9-E4D7-2457-E84B-123D9F523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41965">
            <a:off x="5913477" y="3007405"/>
            <a:ext cx="1531116" cy="20255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A2D9910-5BF4-B23C-FB60-E5E81D0DE890}"/>
              </a:ext>
            </a:extLst>
          </p:cNvPr>
          <p:cNvSpPr txBox="1"/>
          <p:nvPr/>
        </p:nvSpPr>
        <p:spPr>
          <a:xfrm>
            <a:off x="2445745" y="604069"/>
            <a:ext cx="2126253" cy="3624549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square" rtlCol="0">
            <a:spAutoFit/>
          </a:bodyPr>
          <a:lstStyle/>
          <a:p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EBA710-0887-3224-5F6A-C2E8F58708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5745" y="1587141"/>
            <a:ext cx="1947289" cy="1944248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5411CDA-439C-44F7-FD6D-D823F73013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5174" y="3852672"/>
            <a:ext cx="4448208" cy="3005328"/>
          </a:xfrm>
          <a:prstGeom prst="rect">
            <a:avLst/>
          </a:prstGeom>
        </p:spPr>
      </p:pic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8E02E455-97BF-4346-AF5D-1D8FFBA01214}"/>
              </a:ext>
            </a:extLst>
          </p:cNvPr>
          <p:cNvSpPr/>
          <p:nvPr/>
        </p:nvSpPr>
        <p:spPr>
          <a:xfrm>
            <a:off x="2168930" y="5011837"/>
            <a:ext cx="3699435" cy="1142697"/>
          </a:xfrm>
          <a:prstGeom prst="wedgeEllipseCallout">
            <a:avLst>
              <a:gd name="adj1" fmla="val -60881"/>
              <a:gd name="adj2" fmla="val -3509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>
                <a:solidFill>
                  <a:schemeClr val="tx1"/>
                </a:solidFill>
              </a:rPr>
              <a:t>„Eine Schule ohne Schulzucht ist wie  eine Mühle ohne Wasser.“</a:t>
            </a:r>
            <a:endParaRPr lang="de-DE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75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750FCCF-B376-A46C-7B1F-00DE72DF9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83007" cy="48298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0BA0C88-8090-602D-4FC8-0FD4D4478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006" y="132202"/>
            <a:ext cx="3260993" cy="190591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4DDC3BF-7D06-5B78-A431-B2A5920344F0}"/>
              </a:ext>
            </a:extLst>
          </p:cNvPr>
          <p:cNvSpPr txBox="1"/>
          <p:nvPr/>
        </p:nvSpPr>
        <p:spPr>
          <a:xfrm>
            <a:off x="-1" y="4819881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de-AT" sz="2800" b="1"/>
              <a:t>Guter Unterricht</a:t>
            </a:r>
          </a:p>
          <a:p>
            <a:pPr algn="ctr"/>
            <a:br>
              <a:rPr lang="de-AT" sz="2800" b="1"/>
            </a:br>
            <a:r>
              <a:rPr lang="de-AT" sz="2800" b="1"/>
              <a:t>Hohe Stimmigkeit zwischen den sechs Grunddimensionen </a:t>
            </a:r>
            <a:endParaRPr lang="de-DE" sz="2800" b="1"/>
          </a:p>
        </p:txBody>
      </p:sp>
      <p:sp>
        <p:nvSpPr>
          <p:cNvPr id="12" name="Pfeil: nach oben und unten 11">
            <a:extLst>
              <a:ext uri="{FF2B5EF4-FFF2-40B4-BE49-F238E27FC236}">
                <a16:creationId xmlns:a16="http://schemas.microsoft.com/office/drawing/2014/main" id="{5BCCA38B-E449-F5C9-5A32-ED69453D876B}"/>
              </a:ext>
            </a:extLst>
          </p:cNvPr>
          <p:cNvSpPr/>
          <p:nvPr/>
        </p:nvSpPr>
        <p:spPr>
          <a:xfrm>
            <a:off x="3767767" y="5313538"/>
            <a:ext cx="1608463" cy="40762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0CF48E-BD08-D27C-2D14-9BFC03EC0D2B}"/>
              </a:ext>
            </a:extLst>
          </p:cNvPr>
          <p:cNvSpPr txBox="1"/>
          <p:nvPr/>
        </p:nvSpPr>
        <p:spPr>
          <a:xfrm>
            <a:off x="5883007" y="2439164"/>
            <a:ext cx="1961002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400" b="1"/>
              <a:t>Zehn</a:t>
            </a:r>
            <a:br>
              <a:rPr lang="de-AT" sz="2400" b="1"/>
            </a:br>
            <a:r>
              <a:rPr lang="de-AT" sz="2400" b="1"/>
              <a:t>„Gebote“ </a:t>
            </a:r>
            <a:br>
              <a:rPr lang="de-AT" sz="2400" b="1"/>
            </a:br>
            <a:r>
              <a:rPr lang="de-AT" sz="2400" b="1"/>
              <a:t>guten Unterrichts</a:t>
            </a:r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3F68FE12-AAFC-EE2F-B717-FFD148EE4C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812" y="2228162"/>
            <a:ext cx="1381188" cy="202097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79DFDFA-03EC-DC3F-FA44-808C5B33C0C7}"/>
              </a:ext>
            </a:extLst>
          </p:cNvPr>
          <p:cNvSpPr txBox="1"/>
          <p:nvPr/>
        </p:nvSpPr>
        <p:spPr>
          <a:xfrm>
            <a:off x="2210765" y="6273225"/>
            <a:ext cx="5060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3200" b="1"/>
              <a:t>WO BLEIBEN DIE MEDIEN???</a:t>
            </a:r>
            <a:endParaRPr lang="de-DE" sz="3200" b="1"/>
          </a:p>
        </p:txBody>
      </p:sp>
    </p:spTree>
    <p:extLst>
      <p:ext uri="{BB962C8B-B14F-4D97-AF65-F5344CB8AC3E}">
        <p14:creationId xmlns:p14="http://schemas.microsoft.com/office/powerpoint/2010/main" val="207196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C6050BF-D178-857E-D9AC-B7D903FBF202}"/>
              </a:ext>
            </a:extLst>
          </p:cNvPr>
          <p:cNvGrpSpPr/>
          <p:nvPr/>
        </p:nvGrpSpPr>
        <p:grpSpPr>
          <a:xfrm>
            <a:off x="92036" y="0"/>
            <a:ext cx="9042898" cy="6764357"/>
            <a:chOff x="638978" y="259011"/>
            <a:chExt cx="8174516" cy="621890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76D00A6-2C61-0297-57E7-687D7D16D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39000"/>
            </a:blip>
            <a:stretch>
              <a:fillRect/>
            </a:stretch>
          </p:blipFill>
          <p:spPr>
            <a:xfrm>
              <a:off x="638978" y="259011"/>
              <a:ext cx="8174516" cy="3090117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C784B325-70DF-A601-1939-E9982ABB7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3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6503"/>
                      </a14:imgEffect>
                      <a14:imgEffect>
                        <a14:saturation sat="9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8978" y="3349128"/>
              <a:ext cx="8174516" cy="312879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95B6062-6C94-41A2-248C-700618E1B3A6}"/>
              </a:ext>
            </a:extLst>
          </p:cNvPr>
          <p:cNvSpPr txBox="1"/>
          <p:nvPr/>
        </p:nvSpPr>
        <p:spPr>
          <a:xfrm>
            <a:off x="-9066" y="265900"/>
            <a:ext cx="9144000" cy="523220"/>
          </a:xfrm>
          <a:prstGeom prst="rect">
            <a:avLst/>
          </a:prstGeom>
          <a:solidFill>
            <a:srgbClr val="FFFF0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/>
              <a:t>AUS 120 INDIKATOREN (!)  -&gt;  3 QUALITÄTSDIMENSIONEN</a:t>
            </a:r>
            <a:endParaRPr lang="de-DE" sz="2800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AE2A675-3D05-1A3D-7808-FA83DCAFACDD}"/>
              </a:ext>
            </a:extLst>
          </p:cNvPr>
          <p:cNvSpPr txBox="1"/>
          <p:nvPr/>
        </p:nvSpPr>
        <p:spPr>
          <a:xfrm>
            <a:off x="0" y="2451366"/>
            <a:ext cx="9134934" cy="2862322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/>
              <a:t>CLASSROOM MANAGEMENT </a:t>
            </a:r>
            <a:r>
              <a:rPr lang="de-AT" sz="2400" b="1"/>
              <a:t>(„WIRKSAME“ KLASSENFÜHRUNG)</a:t>
            </a:r>
            <a:br>
              <a:rPr lang="de-AT" sz="2400" b="1"/>
            </a:br>
            <a:r>
              <a:rPr lang="de-AT" b="1"/>
              <a:t>        AUFMERKSAMKEIT, LERNZEIT, …</a:t>
            </a:r>
            <a:br>
              <a:rPr lang="de-AT" b="1"/>
            </a:br>
            <a:endParaRPr lang="de-A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/>
              <a:t>KOGNITIVE AKTIVIERUNG </a:t>
            </a:r>
            <a:r>
              <a:rPr lang="de-AT" sz="2400" b="1"/>
              <a:t>(„DEEP LEARNING“ -&gt; VERSTEHEN)</a:t>
            </a:r>
            <a:br>
              <a:rPr lang="de-AT" sz="2400" b="1"/>
            </a:br>
            <a:r>
              <a:rPr lang="de-AT" b="1"/>
              <a:t>         AKTIVE AUSEINANDERSETZUNG, FEHLERKULTUR, …</a:t>
            </a:r>
            <a:br>
              <a:rPr lang="de-AT" b="1"/>
            </a:br>
            <a:endParaRPr lang="de-AT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800" b="1"/>
              <a:t>KONSTRUKTIVE UNTERSTÜTZUNG</a:t>
            </a:r>
            <a:br>
              <a:rPr lang="de-AT" b="1"/>
            </a:br>
            <a:r>
              <a:rPr lang="de-AT" b="1"/>
              <a:t>          LERNGERÜSTE (</a:t>
            </a:r>
            <a:r>
              <a:rPr lang="de-AT" sz="2400" b="1"/>
              <a:t>AUCH TECHNIK!</a:t>
            </a:r>
            <a:r>
              <a:rPr lang="de-AT" b="1"/>
              <a:t>), HILFESTELLUNGEN, …</a:t>
            </a:r>
            <a:endParaRPr lang="de-DE" b="1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C47099C-2183-1513-79BA-FEA522500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624" y="973006"/>
            <a:ext cx="1032187" cy="11821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E6E0926-54D0-8578-2749-13134AD6B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7189" y="1000698"/>
            <a:ext cx="1032188" cy="118202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38CE28A-623D-3605-5592-F3FAFC2FA5FF}"/>
              </a:ext>
            </a:extLst>
          </p:cNvPr>
          <p:cNvSpPr txBox="1"/>
          <p:nvPr/>
        </p:nvSpPr>
        <p:spPr>
          <a:xfrm>
            <a:off x="638967" y="5539728"/>
            <a:ext cx="79490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AT" sz="2000"/>
              <a:t>Unterscheidung in Beobachtbares </a:t>
            </a:r>
            <a:r>
              <a:rPr lang="de-AT" sz="2800" b="1"/>
              <a:t>OBERFLÄCHENSTRUKTUREN</a:t>
            </a:r>
            <a:br>
              <a:rPr lang="de-AT" sz="2400"/>
            </a:br>
            <a:r>
              <a:rPr lang="de-AT" sz="2000"/>
              <a:t>und nicht direkt Beobachtbares </a:t>
            </a:r>
            <a:r>
              <a:rPr lang="de-AT" sz="2800" b="1"/>
              <a:t>TIEFENSTRUKTUREN </a:t>
            </a:r>
            <a:endParaRPr lang="de-DE" sz="2000" b="1"/>
          </a:p>
        </p:txBody>
      </p:sp>
    </p:spTree>
    <p:extLst>
      <p:ext uri="{BB962C8B-B14F-4D97-AF65-F5344CB8AC3E}">
        <p14:creationId xmlns:p14="http://schemas.microsoft.com/office/powerpoint/2010/main" val="189759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2327496-25C0-AC50-94E1-843B1D7F1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023" y="972273"/>
            <a:ext cx="3998262" cy="5885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266F380-1162-BB7A-C84A-9AC7EEDF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16957"/>
            <a:ext cx="4250977" cy="55674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EA47736-2743-78CA-0FAA-420F19F97273}"/>
              </a:ext>
            </a:extLst>
          </p:cNvPr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 MUST READ!</a:t>
            </a:r>
            <a:endParaRPr lang="de-DE" sz="4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723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CF37DA7-3FEC-4E5C-9CB2-45847AC39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644" y="446038"/>
            <a:ext cx="4303580" cy="28956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3BB3072D-9837-C9F0-3C38-17346B82F7B8}"/>
              </a:ext>
            </a:extLst>
          </p:cNvPr>
          <p:cNvSpPr txBox="1"/>
          <p:nvPr/>
        </p:nvSpPr>
        <p:spPr>
          <a:xfrm>
            <a:off x="666520" y="4900325"/>
            <a:ext cx="78109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„die bei Individuen verfügbaren oder durch sie erlernbaren </a:t>
            </a:r>
            <a:r>
              <a:rPr lang="de-AT" b="1" i="0">
                <a:solidFill>
                  <a:srgbClr val="FFFF00"/>
                </a:solidFill>
                <a:effectLst/>
                <a:highlight>
                  <a:srgbClr val="0000FF"/>
                </a:highlight>
                <a:latin typeface="Montserrat" panose="00000500000000000000" pitchFamily="2" charset="0"/>
              </a:rPr>
              <a:t>kognitiven Fähigkeiten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 und </a:t>
            </a:r>
            <a:r>
              <a:rPr lang="de-AT" b="1">
                <a:solidFill>
                  <a:srgbClr val="FFFF00"/>
                </a:solidFill>
                <a:highlight>
                  <a:srgbClr val="0000FF"/>
                </a:highlight>
                <a:latin typeface="Montserrat" panose="00000500000000000000" pitchFamily="2" charset="0"/>
              </a:rPr>
              <a:t>Fertigkeiten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, um bestimmte </a:t>
            </a:r>
            <a:r>
              <a:rPr lang="de-AT" b="1">
                <a:solidFill>
                  <a:srgbClr val="FFFF00"/>
                </a:solidFill>
                <a:highlight>
                  <a:srgbClr val="0000FF"/>
                </a:highlight>
                <a:latin typeface="Montserrat" panose="00000500000000000000" pitchFamily="2" charset="0"/>
              </a:rPr>
              <a:t>Probleme zu lösen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 sowie die damit verbundenen motivationalen, volitionalen und sozialen Bereitschaften und </a:t>
            </a:r>
            <a:r>
              <a:rPr lang="de-AT" b="1">
                <a:solidFill>
                  <a:srgbClr val="FFFF00"/>
                </a:solidFill>
                <a:highlight>
                  <a:srgbClr val="0000FF"/>
                </a:highlight>
                <a:latin typeface="Montserrat" panose="00000500000000000000" pitchFamily="2" charset="0"/>
              </a:rPr>
              <a:t>Fähigkeiten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, um die </a:t>
            </a:r>
            <a:r>
              <a:rPr lang="de-AT" b="1">
                <a:solidFill>
                  <a:srgbClr val="FFFF00"/>
                </a:solidFill>
                <a:highlight>
                  <a:srgbClr val="0000FF"/>
                </a:highlight>
                <a:latin typeface="Montserrat" panose="00000500000000000000" pitchFamily="2" charset="0"/>
              </a:rPr>
              <a:t>Problemlösungen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 in variablen Situationen erfolgreich und </a:t>
            </a:r>
            <a:r>
              <a:rPr lang="de-AT" b="1">
                <a:solidFill>
                  <a:srgbClr val="FFFF00"/>
                </a:solidFill>
                <a:highlight>
                  <a:srgbClr val="0000FF"/>
                </a:highlight>
                <a:latin typeface="Montserrat" panose="00000500000000000000" pitchFamily="2" charset="0"/>
              </a:rPr>
              <a:t>verantwortungsvoll nutzen </a:t>
            </a:r>
            <a:r>
              <a:rPr lang="de-AT" b="1" i="0">
                <a:solidFill>
                  <a:srgbClr val="3A3A3A"/>
                </a:solidFill>
                <a:effectLst/>
                <a:latin typeface="Montserrat" panose="00000500000000000000" pitchFamily="2" charset="0"/>
              </a:rPr>
              <a:t>zu können“ </a:t>
            </a:r>
            <a:endParaRPr lang="de-DE" b="1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CEB5F837-2D0A-A977-C96F-C86AAB49D736}"/>
              </a:ext>
            </a:extLst>
          </p:cNvPr>
          <p:cNvGrpSpPr/>
          <p:nvPr/>
        </p:nvGrpSpPr>
        <p:grpSpPr>
          <a:xfrm>
            <a:off x="506776" y="445876"/>
            <a:ext cx="3527443" cy="2816270"/>
            <a:chOff x="625513" y="179338"/>
            <a:chExt cx="3527443" cy="2816270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C8A0F397-6A18-500A-908E-9684F1DCD53F}"/>
                </a:ext>
              </a:extLst>
            </p:cNvPr>
            <p:cNvSpPr txBox="1"/>
            <p:nvPr/>
          </p:nvSpPr>
          <p:spPr>
            <a:xfrm>
              <a:off x="625513" y="687284"/>
              <a:ext cx="3196003" cy="23083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de-AT" b="1"/>
                <a:t>SECHSERKATALOG von …</a:t>
              </a:r>
              <a:br>
                <a:rPr lang="de-AT"/>
              </a:br>
              <a:endParaRPr lang="de-AT"/>
            </a:p>
            <a:p>
              <a:r>
                <a:rPr lang="de-AT" b="1"/>
                <a:t>Klassenführung</a:t>
              </a:r>
              <a:br>
                <a:rPr lang="de-AT" b="1"/>
              </a:br>
              <a:r>
                <a:rPr lang="de-AT" b="1"/>
                <a:t>Strukturiertheit</a:t>
              </a:r>
              <a:br>
                <a:rPr lang="de-AT" b="1"/>
              </a:br>
              <a:r>
                <a:rPr lang="de-AT" b="1"/>
                <a:t>Aktive fachliche Unterstützung</a:t>
              </a:r>
              <a:br>
                <a:rPr lang="de-AT" b="1"/>
              </a:br>
              <a:r>
                <a:rPr lang="de-AT" b="1"/>
                <a:t>Variabilität der Unterrichtsform</a:t>
              </a:r>
              <a:br>
                <a:rPr lang="de-AT" b="1"/>
              </a:br>
              <a:r>
                <a:rPr lang="de-AT" b="1"/>
                <a:t>Klarheit</a:t>
              </a:r>
              <a:br>
                <a:rPr lang="de-AT" b="1"/>
              </a:br>
              <a:r>
                <a:rPr lang="de-AT" b="1"/>
                <a:t>Motivierungsqualität</a:t>
              </a:r>
              <a:endParaRPr lang="de-DE" b="1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ADDE4922-547E-7CAA-E118-53EEE1D35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6106" y="179338"/>
              <a:ext cx="1466850" cy="1714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A89107AE-32B1-7998-B483-A3AE897E55B5}"/>
              </a:ext>
            </a:extLst>
          </p:cNvPr>
          <p:cNvSpPr/>
          <p:nvPr/>
        </p:nvSpPr>
        <p:spPr>
          <a:xfrm>
            <a:off x="4035255" y="2412243"/>
            <a:ext cx="4442224" cy="521877"/>
          </a:xfrm>
          <a:prstGeom prst="ellipse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>
                <a:solidFill>
                  <a:schemeClr val="tx1"/>
                </a:solidFill>
              </a:rPr>
              <a:t>KOMPETENZORIENTIERUNG</a:t>
            </a:r>
            <a:endParaRPr lang="de-DE" sz="2000" b="1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4FF6F98-7BEB-56B7-C89E-86C3B8F86657}"/>
              </a:ext>
            </a:extLst>
          </p:cNvPr>
          <p:cNvSpPr txBox="1"/>
          <p:nvPr/>
        </p:nvSpPr>
        <p:spPr>
          <a:xfrm>
            <a:off x="506775" y="3360528"/>
            <a:ext cx="6742323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„Die professionelle </a:t>
            </a:r>
            <a:r>
              <a:rPr lang="de-DE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Aus- und Weiterbildung von Lehrern </a:t>
            </a:r>
            <a:r>
              <a:rPr lang="de-DE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der </a:t>
            </a:r>
            <a:r>
              <a:rPr lang="de-DE" sz="18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kurz- und langfristige Schlüssel zur Qualitätsverbesserung </a:t>
            </a:r>
            <a:r>
              <a:rPr lang="de-DE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von Schule und zur Erreichung einer neuen Lernkultur.“</a:t>
            </a:r>
            <a:endParaRPr lang="de-DE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87186C1-EE43-341A-9D14-5C9AEBCC92EB}"/>
              </a:ext>
            </a:extLst>
          </p:cNvPr>
          <p:cNvSpPr txBox="1"/>
          <p:nvPr/>
        </p:nvSpPr>
        <p:spPr>
          <a:xfrm rot="20196068">
            <a:off x="3535304" y="5151826"/>
            <a:ext cx="5174112" cy="707886"/>
          </a:xfrm>
          <a:prstGeom prst="rect">
            <a:avLst/>
          </a:prstGeom>
          <a:solidFill>
            <a:srgbClr val="C00000">
              <a:alpha val="67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FFFF00"/>
                </a:solidFill>
              </a:defRPr>
            </a:lvl1pPr>
          </a:lstStyle>
          <a:p>
            <a:r>
              <a:rPr lang="de-AT" sz="4000" b="1"/>
              <a:t>SATTSAM BEKANNT …</a:t>
            </a:r>
            <a:endParaRPr lang="de-DE" sz="4000" b="1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CA049FA-4186-51AF-946B-783990EEBB08}"/>
              </a:ext>
            </a:extLst>
          </p:cNvPr>
          <p:cNvSpPr/>
          <p:nvPr/>
        </p:nvSpPr>
        <p:spPr>
          <a:xfrm>
            <a:off x="506775" y="4346221"/>
            <a:ext cx="4690258" cy="521877"/>
          </a:xfrm>
          <a:prstGeom prst="ellipse">
            <a:avLst/>
          </a:prstGeom>
          <a:solidFill>
            <a:srgbClr val="FFFF0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b="1">
                <a:solidFill>
                  <a:schemeClr val="tx1"/>
                </a:solidFill>
              </a:rPr>
              <a:t>KOMPETENZ</a:t>
            </a:r>
            <a:r>
              <a:rPr lang="de-AT" b="1">
                <a:solidFill>
                  <a:schemeClr val="tx1"/>
                </a:solidFill>
              </a:rPr>
              <a:t>DEFINIT</a:t>
            </a:r>
            <a:r>
              <a:rPr lang="de-AT" sz="3600" b="1">
                <a:solidFill>
                  <a:schemeClr val="tx1"/>
                </a:solidFill>
              </a:rPr>
              <a:t>ION</a:t>
            </a:r>
            <a:endParaRPr lang="de-DE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7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827AB35E-D243-BCAD-94D3-58DEB5417C72}"/>
              </a:ext>
            </a:extLst>
          </p:cNvPr>
          <p:cNvSpPr txBox="1"/>
          <p:nvPr/>
        </p:nvSpPr>
        <p:spPr>
          <a:xfrm>
            <a:off x="0" y="0"/>
            <a:ext cx="9143999" cy="61247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de-DE" sz="2800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KOMPETENZORIENTER UNTERRICHT</a:t>
            </a:r>
            <a:r>
              <a:rPr lang="de-DE" sz="2400" b="1" kern="100">
                <a:latin typeface="Liberation Serif"/>
                <a:ea typeface="Noto Serif CJK SC"/>
                <a:cs typeface="Liberation Serif"/>
              </a:rPr>
              <a:t> ist, wenn …</a:t>
            </a:r>
          </a:p>
          <a:p>
            <a:r>
              <a:rPr lang="de-DE" sz="2400" b="1" kern="100">
                <a:latin typeface="Liberation Serif"/>
                <a:ea typeface="Noto Serif CJK SC"/>
                <a:cs typeface="Liberation Serif"/>
              </a:rPr>
              <a:t> </a:t>
            </a:r>
            <a:endParaRPr lang="de-DE" sz="1600" b="1" kern="100">
              <a:effectLst/>
              <a:latin typeface="Liberation Serif"/>
              <a:ea typeface="Noto Serif CJK SC"/>
              <a:cs typeface="Liberation Serif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b="1" kern="100">
                <a:solidFill>
                  <a:schemeClr val="bg1"/>
                </a:solidFill>
                <a:effectLst/>
                <a:highlight>
                  <a:srgbClr val="000000"/>
                </a:highlight>
                <a:latin typeface="Liberation Serif"/>
                <a:ea typeface="Noto Serif CJK SC"/>
                <a:cs typeface="Symbol" panose="05050102010706020507" pitchFamily="18" charset="2"/>
              </a:rPr>
              <a:t>Klar</a:t>
            </a:r>
            <a:r>
              <a:rPr lang="de-DE" sz="1600" b="1" kern="100">
                <a:solidFill>
                  <a:schemeClr val="bg1"/>
                </a:solidFill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und deutlich erkennbar ist, was gelernt werden soll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>
              <a:lnSpc>
                <a:spcPts val="1700"/>
              </a:lnSpc>
              <a:tabLst>
                <a:tab pos="457200" algn="l"/>
              </a:tabLst>
            </a:pP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Aufgabenstellungen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im Lernprozess eingesetzt werden, die den Erfahrungen und der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Lebenswelt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der Schülerinnen und Schüler entsprechen</a:t>
            </a:r>
          </a:p>
          <a:p>
            <a:pPr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die aktive Auseinandersetzung der Schülerinnen und Schüler mit dem Thema angestrebt wird (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kognitive Aktivierung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) 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handlungs- und anwendungsorientiert 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gelehrt wird, indem erworbenes Wissen zur Lösung von Problemen und zur Bewältigung von Anforderungssituationen genutzt wird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die Lernangebote zu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grundlegenden Einsichten 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bei den Schülerinnen und Schülern führen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sich der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Wissenszuwachs systematisch 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aufbaut,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nachhhaltig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und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anschlussfähig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ist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überfachliche Kompetenzen wie beispielsweise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Methoden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- und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Sozialkompetenz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implizit entwickelt werden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es eine Kultur der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Selbstreflexion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gibt, die die Lernmotivation weiter fördern kann und sollte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Schülerinnen und Schüler Lernerfahrungen machen, die über den Unterricht hinausgehend für sie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sinnstiftend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 sind</a:t>
            </a: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endParaRPr lang="de-DE" sz="1600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  <a:p>
            <a:pPr lvl="0">
              <a:lnSpc>
                <a:spcPts val="1700"/>
              </a:lnSpc>
              <a:tabLst>
                <a:tab pos="457200" algn="l"/>
              </a:tabLst>
            </a:pP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Schülerinnen und Schüler zu </a:t>
            </a:r>
            <a:r>
              <a:rPr lang="de-DE" b="1" kern="100">
                <a:solidFill>
                  <a:schemeClr val="bg1"/>
                </a:solidFill>
                <a:highlight>
                  <a:srgbClr val="000000"/>
                </a:highlight>
                <a:latin typeface="Liberation Serif"/>
              </a:rPr>
              <a:t>kritischem Denken </a:t>
            </a:r>
            <a:r>
              <a:rPr lang="de-DE" sz="1600" b="1" kern="100">
                <a:effectLst/>
                <a:latin typeface="Liberation Serif"/>
                <a:ea typeface="Noto Serif CJK SC"/>
                <a:cs typeface="Symbol" panose="05050102010706020507" pitchFamily="18" charset="2"/>
              </a:rPr>
              <a:t>angeregt werden?</a:t>
            </a:r>
            <a:endParaRPr lang="de-DE" b="1" kern="100">
              <a:effectLst/>
              <a:latin typeface="Liberation Serif"/>
              <a:ea typeface="Noto Serif CJK SC"/>
              <a:cs typeface="Symbol" panose="05050102010706020507" pitchFamily="18" charset="2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70B11F-002C-21BC-36A1-E83EECF46BB0}"/>
              </a:ext>
            </a:extLst>
          </p:cNvPr>
          <p:cNvSpPr txBox="1"/>
          <p:nvPr/>
        </p:nvSpPr>
        <p:spPr>
          <a:xfrm>
            <a:off x="-1" y="6096725"/>
            <a:ext cx="914399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2800" b="1">
                <a:solidFill>
                  <a:srgbClr val="FFFF00"/>
                </a:solidFill>
              </a:rPr>
              <a:t>Und das alles steht im neuen Lehrplan die Sekundarstufe 1</a:t>
            </a:r>
            <a:endParaRPr lang="de-DE" sz="2800" b="1">
              <a:solidFill>
                <a:srgbClr val="FFFF00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33124C-F5E0-0A77-4388-75EC1F4A1E09}"/>
              </a:ext>
            </a:extLst>
          </p:cNvPr>
          <p:cNvSpPr txBox="1"/>
          <p:nvPr/>
        </p:nvSpPr>
        <p:spPr>
          <a:xfrm rot="19734780">
            <a:off x="1601839" y="2071172"/>
            <a:ext cx="6264857" cy="2215991"/>
          </a:xfrm>
          <a:prstGeom prst="rect">
            <a:avLst/>
          </a:prstGeom>
          <a:solidFill>
            <a:srgbClr val="C00000">
              <a:alpha val="67000"/>
            </a:srgbClr>
          </a:solidFill>
        </p:spPr>
        <p:txBody>
          <a:bodyPr wrap="none" rtlCol="0">
            <a:spAutoFit/>
          </a:bodyPr>
          <a:lstStyle/>
          <a:p>
            <a:r>
              <a:rPr lang="de-AT" sz="13800">
                <a:solidFill>
                  <a:srgbClr val="FFFF00"/>
                </a:solidFill>
              </a:rPr>
              <a:t>TL;DR ;-)</a:t>
            </a:r>
            <a:endParaRPr lang="de-DE" sz="13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8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177C841-6306-8828-5155-EEECB8DC841F}"/>
              </a:ext>
            </a:extLst>
          </p:cNvPr>
          <p:cNvGrpSpPr/>
          <p:nvPr/>
        </p:nvGrpSpPr>
        <p:grpSpPr>
          <a:xfrm>
            <a:off x="1047687" y="858799"/>
            <a:ext cx="7048626" cy="2570201"/>
            <a:chOff x="1047687" y="3287674"/>
            <a:chExt cx="7048626" cy="2570201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13D496DD-117F-A2EE-F611-32403AC6C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7687" y="3287674"/>
              <a:ext cx="3467100" cy="2570201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8982837E-5627-1EAD-6BDA-39D89AD44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1613" y="3287674"/>
              <a:ext cx="3314700" cy="2486025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2D83DC6B-E903-6A59-2EA6-E08A8AFF2B43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3600" b="1"/>
              <a:t>HATTI(E) - WARI (A WIRKSAME LEHRPERSON)?</a:t>
            </a:r>
            <a:endParaRPr lang="de-DE" sz="3600" b="1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06E394-76F8-9982-37EB-C8A472A99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338" y="3641468"/>
            <a:ext cx="5162550" cy="3048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5E4AB211-CEFC-571D-5561-2B1DCB4E0F07}"/>
              </a:ext>
            </a:extLst>
          </p:cNvPr>
          <p:cNvSpPr txBox="1"/>
          <p:nvPr/>
        </p:nvSpPr>
        <p:spPr>
          <a:xfrm rot="20340223">
            <a:off x="227862" y="2601510"/>
            <a:ext cx="8688276" cy="523220"/>
          </a:xfrm>
          <a:prstGeom prst="rect">
            <a:avLst/>
          </a:prstGeom>
          <a:solidFill>
            <a:srgbClr val="C00000">
              <a:alpha val="33000"/>
            </a:srgb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3800">
                <a:solidFill>
                  <a:srgbClr val="FFFF00"/>
                </a:solidFill>
              </a:defRPr>
            </a:lvl1pPr>
          </a:lstStyle>
          <a:p>
            <a:r>
              <a:rPr lang="de-AT" sz="2800" b="1">
                <a:solidFill>
                  <a:schemeClr val="tx1"/>
                </a:solidFill>
              </a:rPr>
              <a:t>NO, NA!!! VOR ALLEM AUF DEN LEHRER KOMMT ES AN …</a:t>
            </a:r>
            <a:endParaRPr lang="de-DE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76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722</Words>
  <Application>Microsoft Office PowerPoint</Application>
  <PresentationFormat>Bildschirmpräsentation (4:3)</PresentationFormat>
  <Paragraphs>77</Paragraphs>
  <Slides>15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Liberation Serif</vt:lpstr>
      <vt:lpstr>Montserrat</vt:lpstr>
      <vt:lpstr>OCRB</vt:lpstr>
      <vt:lpstr>Segoe UI Light</vt:lpstr>
      <vt:lpstr>Segoe UI Semilight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Literaturverzeichnis</vt:lpstr>
      <vt:lpstr>PowerPoint-Präsentation</vt:lpstr>
      <vt:lpstr>Inhalt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ist Ihre Gliederung für den Anfang</dc:title>
  <dc:creator>Peter Micheuz</dc:creator>
  <cp:lastModifiedBy>Peter Micheuz</cp:lastModifiedBy>
  <cp:revision>73</cp:revision>
  <cp:lastPrinted>2023-04-11T21:51:33Z</cp:lastPrinted>
  <dcterms:created xsi:type="dcterms:W3CDTF">2023-04-07T15:22:06Z</dcterms:created>
  <dcterms:modified xsi:type="dcterms:W3CDTF">2023-04-12T20:40:47Z</dcterms:modified>
</cp:coreProperties>
</file>