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14" r:id="rId2"/>
    <p:sldId id="313" r:id="rId3"/>
    <p:sldId id="293" r:id="rId4"/>
    <p:sldId id="258" r:id="rId5"/>
    <p:sldId id="277" r:id="rId6"/>
    <p:sldId id="281" r:id="rId7"/>
    <p:sldId id="282" r:id="rId8"/>
    <p:sldId id="322" r:id="rId9"/>
    <p:sldId id="316" r:id="rId10"/>
    <p:sldId id="289" r:id="rId11"/>
    <p:sldId id="318" r:id="rId12"/>
    <p:sldId id="295" r:id="rId13"/>
    <p:sldId id="320" r:id="rId14"/>
    <p:sldId id="321" r:id="rId15"/>
    <p:sldId id="319" r:id="rId16"/>
    <p:sldId id="290" r:id="rId17"/>
    <p:sldId id="279" r:id="rId18"/>
    <p:sldId id="302" r:id="rId19"/>
    <p:sldId id="309" r:id="rId20"/>
    <p:sldId id="303" r:id="rId21"/>
    <p:sldId id="308" r:id="rId22"/>
    <p:sldId id="324" r:id="rId23"/>
    <p:sldId id="278" r:id="rId24"/>
    <p:sldId id="325" r:id="rId25"/>
    <p:sldId id="305" r:id="rId26"/>
    <p:sldId id="274" r:id="rId27"/>
    <p:sldId id="323" r:id="rId28"/>
    <p:sldId id="326" r:id="rId29"/>
    <p:sldId id="327" r:id="rId30"/>
    <p:sldId id="310" r:id="rId31"/>
    <p:sldId id="330" r:id="rId32"/>
    <p:sldId id="331" r:id="rId33"/>
    <p:sldId id="332" r:id="rId34"/>
    <p:sldId id="333" r:id="rId35"/>
    <p:sldId id="292" r:id="rId36"/>
    <p:sldId id="286" r:id="rId37"/>
    <p:sldId id="291" r:id="rId38"/>
    <p:sldId id="329" r:id="rId39"/>
    <p:sldId id="312" r:id="rId40"/>
    <p:sldId id="306" r:id="rId41"/>
    <p:sldId id="307" r:id="rId42"/>
    <p:sldId id="300" r:id="rId43"/>
    <p:sldId id="328" r:id="rId44"/>
    <p:sldId id="298" r:id="rId45"/>
    <p:sldId id="311" r:id="rId46"/>
    <p:sldId id="335" r:id="rId47"/>
    <p:sldId id="334" r:id="rId48"/>
    <p:sldId id="317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42" autoAdjust="0"/>
    <p:restoredTop sz="94660"/>
  </p:normalViewPr>
  <p:slideViewPr>
    <p:cSldViewPr snapToGrid="0">
      <p:cViewPr varScale="1">
        <p:scale>
          <a:sx n="87" d="100"/>
          <a:sy n="87" d="100"/>
        </p:scale>
        <p:origin x="6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11.04.2023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90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11.04.2023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10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11.04.2023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87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11.04.2023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820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11.04.2023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99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11.04.2023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812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11.04.2023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689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11.04.2023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939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11.04.2023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645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11.04.2023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974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11.04.2023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47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FC22D-D34F-4FD0-A0E9-53F914E015C6}" type="datetimeFigureOut">
              <a:rPr lang="de-DE" smtClean="0"/>
              <a:t>11.04.2023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63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hs-informatik.com/digitale-grundbildung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hs-informatik.com/digitale-grundbildung/achtung-satire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FF340AD-C5B4-5183-C650-1B76223B1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0159"/>
            <a:ext cx="9144000" cy="544784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D7266DD-8679-2A90-0159-C42001183505}"/>
              </a:ext>
            </a:extLst>
          </p:cNvPr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4400" b="1">
                <a:latin typeface="PIDvl" panose="02000500000000000000" pitchFamily="2" charset="0"/>
              </a:rPr>
              <a:t>IS(S)T DIGITALE GRUNDBILDUNG INFORMATIK?</a:t>
            </a:r>
            <a:endParaRPr lang="de-DE" sz="4400" b="1">
              <a:latin typeface="PIDvl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659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31FA57F-E2DC-FC97-65C1-8C187011C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D8483B-103A-6E8D-F409-0C1B24BF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6BA635F-F01B-4D3F-A0DD-AFC1D500CFD8}"/>
              </a:ext>
            </a:extLst>
          </p:cNvPr>
          <p:cNvSpPr txBox="1"/>
          <p:nvPr/>
        </p:nvSpPr>
        <p:spPr>
          <a:xfrm>
            <a:off x="8491257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/>
              <a:t>2011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3970451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3775294-11D7-A089-07A0-B548A8538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3640785" cy="481437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7ABB503-D582-359F-C586-36DAA1AAA624}"/>
              </a:ext>
            </a:extLst>
          </p:cNvPr>
          <p:cNvSpPr txBox="1"/>
          <p:nvPr/>
        </p:nvSpPr>
        <p:spPr>
          <a:xfrm>
            <a:off x="3877938" y="1322230"/>
            <a:ext cx="505674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Standards in den Informationstechnologien (</a:t>
            </a:r>
            <a:r>
              <a:rPr lang="de-AT" sz="1600" b="1"/>
              <a:t>Dorninger</a:t>
            </a:r>
            <a:r>
              <a:rPr lang="de-AT" sz="16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IT-Infrastrukturstandards im Bildungsbereich (</a:t>
            </a:r>
            <a:r>
              <a:rPr lang="de-AT" sz="1600" b="1"/>
              <a:t>Apflauer</a:t>
            </a:r>
            <a:r>
              <a:rPr lang="de-AT" sz="16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Zertifikate in Schulen - sind Noten nichts mehr wert? (</a:t>
            </a:r>
            <a:r>
              <a:rPr lang="de-AT" sz="1600" b="1"/>
              <a:t>Karner</a:t>
            </a:r>
            <a:r>
              <a:rPr lang="de-AT" sz="16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Verändert der ECDL den Informatikunterricht?  (</a:t>
            </a:r>
            <a:r>
              <a:rPr lang="de-AT" sz="1600" b="1"/>
              <a:t>Hopfenwieser</a:t>
            </a:r>
            <a:r>
              <a:rPr lang="de-AT" sz="16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Test Your IT-Knowledge (Keller – Schweiz)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Die Trägheit als Chance (Thomann – Schweiz)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Neue Einheitliche Prüfungsanforderungen in der Abiturprüfung Informatik (Fothe – BRD)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Informatische Bildung und PISA Standards – zur Umsetzung für die informatische Bildung </a:t>
            </a:r>
            <a:br>
              <a:rPr lang="de-AT" sz="1600"/>
            </a:br>
            <a:r>
              <a:rPr lang="de-AT" sz="1600"/>
              <a:t>(Humbert – BRD)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Langlebige Standards in einer schnelllebigen Welt </a:t>
            </a:r>
            <a:br>
              <a:rPr lang="de-AT" sz="1600"/>
            </a:br>
            <a:r>
              <a:rPr lang="de-AT" sz="1600"/>
              <a:t>(</a:t>
            </a:r>
            <a:r>
              <a:rPr lang="de-AT" sz="1600" b="1"/>
              <a:t>Schauer</a:t>
            </a:r>
            <a:r>
              <a:rPr lang="de-AT" sz="1600"/>
              <a:t> – Österreich/Schweiz)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Überlegungen zum Erreichen eines Minimalstandards im Programmierunterricht (</a:t>
            </a:r>
            <a:r>
              <a:rPr lang="de-AT" sz="1600" b="1"/>
              <a:t>Antonitsch</a:t>
            </a:r>
            <a:r>
              <a:rPr lang="de-AT" sz="16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/>
              <a:t>Informationstechnologische und informatische Bildungsstandards für österreichische Schulen (</a:t>
            </a:r>
            <a:r>
              <a:rPr lang="de-AT" sz="1600" b="1"/>
              <a:t>Schwarz</a:t>
            </a:r>
            <a:r>
              <a:rPr lang="de-AT" sz="1600"/>
              <a:t>) 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59034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00BC8026-4436-7505-118C-A21495DBE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23859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3263B5F-2536-87F1-468A-04323A967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147"/>
          <a:stretch/>
        </p:blipFill>
        <p:spPr>
          <a:xfrm>
            <a:off x="4572000" y="418641"/>
            <a:ext cx="4572000" cy="6329189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9106696-2877-8C4F-D5E2-4C919E532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2124"/>
            <a:ext cx="4671151" cy="10772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32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 Unicode MS" panose="020B0604020202020204" pitchFamily="34" charset="-128"/>
              </a:rPr>
              <a:t>COMPED 89/92 Study</a:t>
            </a:r>
            <a:br>
              <a:rPr kumimoji="0" lang="de-DE" altLang="de-DE" sz="32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 Unicode MS" panose="020B0604020202020204" pitchFamily="34" charset="-128"/>
              </a:rPr>
            </a:br>
            <a:r>
              <a:rPr kumimoji="0" lang="de-DE" altLang="de-DE" sz="32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 Unicode MS" panose="020B0604020202020204" pitchFamily="34" charset="-128"/>
              </a:rPr>
              <a:t> Computers in Education</a:t>
            </a:r>
            <a:endParaRPr kumimoji="0" lang="de-DE" altLang="de-DE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58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9020776-4613-B8D4-F3D0-77926D137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83007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9846888-9031-0FAA-C2C3-6D4803E6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760" y="160720"/>
            <a:ext cx="5048250" cy="279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6B2B678-A03F-D24E-DCBF-85B776F135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495" b="18640"/>
          <a:stretch/>
        </p:blipFill>
        <p:spPr>
          <a:xfrm>
            <a:off x="3931760" y="1856679"/>
            <a:ext cx="5048250" cy="47756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B160B2B-1F8C-DA13-9BC2-37AB17C25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289" y="5272159"/>
            <a:ext cx="2758439" cy="13601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73264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45AD279-EBFC-2E13-C159-8AEA9860B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08" y="1106046"/>
            <a:ext cx="4109292" cy="46117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CBBCAE-56C4-D4DF-4CA4-3292CBDAA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186" y="297456"/>
            <a:ext cx="4329287" cy="6477917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74543FE8-1F0A-5210-568C-94C1213B955D}"/>
              </a:ext>
            </a:extLst>
          </p:cNvPr>
          <p:cNvSpPr/>
          <p:nvPr/>
        </p:nvSpPr>
        <p:spPr>
          <a:xfrm>
            <a:off x="143219" y="1106046"/>
            <a:ext cx="2622015" cy="425299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2EA6A22-3462-7BF2-92BC-AF3D7AADF6D7}"/>
              </a:ext>
            </a:extLst>
          </p:cNvPr>
          <p:cNvSpPr/>
          <p:nvPr/>
        </p:nvSpPr>
        <p:spPr>
          <a:xfrm>
            <a:off x="143219" y="3216350"/>
            <a:ext cx="2016087" cy="425299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F6AF9C8-907F-E9F9-5ABE-07B55583A292}"/>
              </a:ext>
            </a:extLst>
          </p:cNvPr>
          <p:cNvSpPr/>
          <p:nvPr/>
        </p:nvSpPr>
        <p:spPr>
          <a:xfrm>
            <a:off x="4314940" y="3933708"/>
            <a:ext cx="3451952" cy="425299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756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0DE4FA9-BC85-E962-F3C4-715EA0C2E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213"/>
            <a:ext cx="9144000" cy="606478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D019AC0-705C-2DB8-3211-5D92493B7A2D}"/>
              </a:ext>
            </a:extLst>
          </p:cNvPr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6000" b="1">
                <a:latin typeface="+mj-lt"/>
              </a:rPr>
              <a:t>30 Jahre später: ICILS 2023</a:t>
            </a:r>
            <a:endParaRPr lang="de-DE" sz="6000" b="1">
              <a:latin typeface="+mj-l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C740C74-831A-03FE-73DD-97A1DD4EA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88559"/>
            <a:ext cx="9144000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48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 Unicode MS" panose="020B0604020202020204" pitchFamily="34" charset="-128"/>
              </a:rPr>
              <a:t>https://www.iqs.gv.at/icils-2023</a:t>
            </a:r>
            <a:r>
              <a:rPr kumimoji="0" lang="de-DE" altLang="de-DE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26FF2FF-F8C9-D7E5-E6ED-D97ACE2FE52A}"/>
              </a:ext>
            </a:extLst>
          </p:cNvPr>
          <p:cNvSpPr txBox="1"/>
          <p:nvPr/>
        </p:nvSpPr>
        <p:spPr>
          <a:xfrm>
            <a:off x="3263212" y="1156771"/>
            <a:ext cx="2617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/>
              <a:t>Anfang Mai – Anfang Juni </a:t>
            </a:r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03B92FB-6070-6EFA-4892-2E56B775BDF2}"/>
              </a:ext>
            </a:extLst>
          </p:cNvPr>
          <p:cNvSpPr txBox="1"/>
          <p:nvPr/>
        </p:nvSpPr>
        <p:spPr>
          <a:xfrm>
            <a:off x="4450814" y="1667211"/>
            <a:ext cx="43736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>
                <a:solidFill>
                  <a:srgbClr val="FFFF00"/>
                </a:solidFill>
              </a:rPr>
              <a:t>Ca. 3500 14-Jährige aus </a:t>
            </a:r>
            <a:br>
              <a:rPr lang="de-AT" sz="2000" b="1">
                <a:solidFill>
                  <a:srgbClr val="FFFF00"/>
                </a:solidFill>
              </a:rPr>
            </a:br>
            <a:r>
              <a:rPr lang="de-AT" sz="2000" b="1">
                <a:solidFill>
                  <a:srgbClr val="FFFF00"/>
                </a:solidFill>
              </a:rPr>
              <a:t>160 AHS-Unterstufe </a:t>
            </a:r>
            <a:br>
              <a:rPr lang="de-AT" sz="2000" b="1">
                <a:solidFill>
                  <a:srgbClr val="FFFF00"/>
                </a:solidFill>
              </a:rPr>
            </a:br>
            <a:r>
              <a:rPr lang="de-AT" sz="2000" b="1">
                <a:solidFill>
                  <a:srgbClr val="FFFF00"/>
                </a:solidFill>
              </a:rPr>
              <a:t>und Mittelschulen</a:t>
            </a:r>
            <a:br>
              <a:rPr lang="de-AT" sz="2000" b="1">
                <a:solidFill>
                  <a:srgbClr val="FFFF00"/>
                </a:solidFill>
              </a:rPr>
            </a:br>
            <a:r>
              <a:rPr lang="de-AT" sz="2000" b="1">
                <a:solidFill>
                  <a:srgbClr val="FFFF00"/>
                </a:solidFill>
              </a:rPr>
              <a:t>werden befragt </a:t>
            </a:r>
            <a:br>
              <a:rPr lang="de-AT" sz="2000" b="1">
                <a:solidFill>
                  <a:srgbClr val="FFFF00"/>
                </a:solidFill>
              </a:rPr>
            </a:br>
            <a:r>
              <a:rPr lang="de-AT" sz="2000" b="1">
                <a:solidFill>
                  <a:srgbClr val="FFFF00"/>
                </a:solidFill>
              </a:rPr>
              <a:t>und getestet.</a:t>
            </a:r>
            <a:br>
              <a:rPr lang="de-AT" sz="2000" b="1">
                <a:solidFill>
                  <a:srgbClr val="FFFF00"/>
                </a:solidFill>
              </a:rPr>
            </a:br>
            <a:r>
              <a:rPr lang="de-AT" sz="2000" b="1">
                <a:solidFill>
                  <a:srgbClr val="FFFF00"/>
                </a:solidFill>
              </a:rPr>
              <a:t>Auch in COMPUTATIONAL THINKING …</a:t>
            </a:r>
            <a:endParaRPr lang="de-DE" sz="2000" b="1">
              <a:solidFill>
                <a:srgbClr val="FFFF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F46D99C-C6ED-58FF-FE96-2550E03282D0}"/>
              </a:ext>
            </a:extLst>
          </p:cNvPr>
          <p:cNvSpPr txBox="1"/>
          <p:nvPr/>
        </p:nvSpPr>
        <p:spPr>
          <a:xfrm>
            <a:off x="550844" y="4044454"/>
            <a:ext cx="4373696" cy="20313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de-DE" sz="1400" b="1" i="0">
                <a:solidFill>
                  <a:srgbClr val="FFFF00"/>
                </a:solidFill>
                <a:effectLst/>
                <a:highlight>
                  <a:srgbClr val="0000FF"/>
                </a:highlight>
                <a:latin typeface="Lato" panose="020F0502020204030203" pitchFamily="34" charset="0"/>
              </a:rPr>
              <a:t>Austria</a:t>
            </a:r>
            <a:r>
              <a:rPr lang="de-DE" sz="1400" i="0">
                <a:solidFill>
                  <a:srgbClr val="53585C"/>
                </a:solidFill>
                <a:effectLst/>
                <a:latin typeface="Lato" panose="020F0502020204030203" pitchFamily="34" charset="0"/>
              </a:rPr>
              <a:t>, Azerbaijan, Belgium (Flemish), Bosnia and Herzegovina, Chinese Taipei, </a:t>
            </a:r>
            <a:r>
              <a:rPr lang="de-DE" sz="1400" b="1">
                <a:solidFill>
                  <a:srgbClr val="FFFF00"/>
                </a:solidFill>
                <a:highlight>
                  <a:srgbClr val="0000FF"/>
                </a:highlight>
                <a:latin typeface="Lato" panose="020F0502020204030203" pitchFamily="34" charset="0"/>
              </a:rPr>
              <a:t>Croatia</a:t>
            </a:r>
            <a:r>
              <a:rPr lang="de-DE" sz="1400" i="0">
                <a:solidFill>
                  <a:srgbClr val="53585C"/>
                </a:solidFill>
                <a:effectLst/>
                <a:latin typeface="Lato" panose="020F0502020204030203" pitchFamily="34" charset="0"/>
              </a:rPr>
              <a:t>, Cyprus, </a:t>
            </a:r>
            <a:r>
              <a:rPr lang="de-DE" sz="1400" b="1">
                <a:solidFill>
                  <a:srgbClr val="FFFF00"/>
                </a:solidFill>
                <a:highlight>
                  <a:srgbClr val="0000FF"/>
                </a:highlight>
                <a:latin typeface="Lato" panose="020F0502020204030203" pitchFamily="34" charset="0"/>
              </a:rPr>
              <a:t>Czech Republic</a:t>
            </a:r>
            <a:r>
              <a:rPr lang="de-DE" sz="1400" i="0">
                <a:solidFill>
                  <a:srgbClr val="53585C"/>
                </a:solidFill>
                <a:effectLst/>
                <a:latin typeface="Lato" panose="020F0502020204030203" pitchFamily="34" charset="0"/>
              </a:rPr>
              <a:t>, Denmark, Finland, France, </a:t>
            </a:r>
            <a:r>
              <a:rPr lang="de-DE" sz="1400" b="1">
                <a:solidFill>
                  <a:srgbClr val="FFFF00"/>
                </a:solidFill>
                <a:highlight>
                  <a:srgbClr val="0000FF"/>
                </a:highlight>
                <a:latin typeface="Lato" panose="020F0502020204030203" pitchFamily="34" charset="0"/>
              </a:rPr>
              <a:t>Germany</a:t>
            </a:r>
            <a:r>
              <a:rPr lang="de-DE" sz="1400" i="0">
                <a:solidFill>
                  <a:srgbClr val="53585C"/>
                </a:solidFill>
                <a:effectLst/>
                <a:latin typeface="Lato" panose="020F0502020204030203" pitchFamily="34" charset="0"/>
              </a:rPr>
              <a:t> (with North Rhine-Westphalia as a benchmarking entity), Greece, </a:t>
            </a:r>
            <a:r>
              <a:rPr lang="de-DE" sz="1400" b="1">
                <a:solidFill>
                  <a:srgbClr val="FFFF00"/>
                </a:solidFill>
                <a:highlight>
                  <a:srgbClr val="0000FF"/>
                </a:highlight>
                <a:latin typeface="Lato" panose="020F0502020204030203" pitchFamily="34" charset="0"/>
              </a:rPr>
              <a:t>Hungary</a:t>
            </a:r>
            <a:r>
              <a:rPr lang="de-DE" sz="1400" i="0">
                <a:solidFill>
                  <a:srgbClr val="53585C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de-DE" sz="1400" b="1">
                <a:solidFill>
                  <a:srgbClr val="FFFF00"/>
                </a:solidFill>
                <a:highlight>
                  <a:srgbClr val="0000FF"/>
                </a:highlight>
                <a:latin typeface="Lato" panose="020F0502020204030203" pitchFamily="34" charset="0"/>
              </a:rPr>
              <a:t>Italy</a:t>
            </a:r>
            <a:r>
              <a:rPr lang="de-DE" sz="1400" i="0">
                <a:solidFill>
                  <a:srgbClr val="53585C"/>
                </a:solidFill>
                <a:effectLst/>
                <a:latin typeface="Lato" panose="020F0502020204030203" pitchFamily="34" charset="0"/>
              </a:rPr>
              <a:t>, Kazakhstan, Kosovo, Latvia, Luxembourg, Malta, Netherlands, Norway, Oman, Portugal, Republic of Korea, Romania, Serbia, </a:t>
            </a:r>
            <a:r>
              <a:rPr lang="de-DE" sz="1400" b="1">
                <a:solidFill>
                  <a:srgbClr val="FFFF00"/>
                </a:solidFill>
                <a:highlight>
                  <a:srgbClr val="0000FF"/>
                </a:highlight>
                <a:latin typeface="Lato" panose="020F0502020204030203" pitchFamily="34" charset="0"/>
              </a:rPr>
              <a:t>Slovak Republic, Slovenia</a:t>
            </a:r>
            <a:r>
              <a:rPr lang="de-DE" sz="1400" i="0">
                <a:solidFill>
                  <a:srgbClr val="53585C"/>
                </a:solidFill>
                <a:effectLst/>
                <a:latin typeface="Lato" panose="020F0502020204030203" pitchFamily="34" charset="0"/>
              </a:rPr>
              <a:t>, Spain, Sweden, United States, and Uruguay.</a:t>
            </a:r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396368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7636654-70E2-8E89-0589-62E91D2BE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2861009-A95D-4B71-05F7-3D4AACDCC68A}"/>
              </a:ext>
            </a:extLst>
          </p:cNvPr>
          <p:cNvSpPr txBox="1"/>
          <p:nvPr/>
        </p:nvSpPr>
        <p:spPr>
          <a:xfrm>
            <a:off x="6713782" y="800100"/>
            <a:ext cx="249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>
                <a:solidFill>
                  <a:srgbClr val="FFFF00"/>
                </a:solidFill>
              </a:rPr>
              <a:t>www.digitale-bildung.at</a:t>
            </a:r>
            <a:endParaRPr lang="de-DE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09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434BA7E-B37F-B935-071D-E51715661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9143999" cy="68580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E39DF85D-4DB4-9525-F948-09100DFDFBB2}"/>
              </a:ext>
            </a:extLst>
          </p:cNvPr>
          <p:cNvSpPr/>
          <p:nvPr/>
        </p:nvSpPr>
        <p:spPr>
          <a:xfrm>
            <a:off x="-132202" y="2445745"/>
            <a:ext cx="2886420" cy="1355074"/>
          </a:xfrm>
          <a:prstGeom prst="ellipse">
            <a:avLst/>
          </a:prstGeom>
          <a:solidFill>
            <a:srgbClr val="FFFF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5602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EECE096-D41C-CAB8-B6D2-B5089B5EB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67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820A742-6F61-FDCF-4C30-A741727B0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302D3A8-0B6B-C318-E14D-D58334F8C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AB482290-6488-AA33-6007-2BADDB87581A}"/>
              </a:ext>
            </a:extLst>
          </p:cNvPr>
          <p:cNvSpPr/>
          <p:nvPr/>
        </p:nvSpPr>
        <p:spPr>
          <a:xfrm>
            <a:off x="262890" y="4029075"/>
            <a:ext cx="4080510" cy="1062990"/>
          </a:xfrm>
          <a:prstGeom prst="wedgeEllipseCallout">
            <a:avLst>
              <a:gd name="adj1" fmla="val 14814"/>
              <a:gd name="adj2" fmla="val -7870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>
                <a:solidFill>
                  <a:schemeClr val="tx1"/>
                </a:solidFill>
              </a:rPr>
              <a:t>Zuerst wor long nix …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4" name="Sprechblase: oval 3">
            <a:extLst>
              <a:ext uri="{FF2B5EF4-FFF2-40B4-BE49-F238E27FC236}">
                <a16:creationId xmlns:a16="http://schemas.microsoft.com/office/drawing/2014/main" id="{70C249B7-5504-87B3-DDB1-5018D0B0858C}"/>
              </a:ext>
            </a:extLst>
          </p:cNvPr>
          <p:cNvSpPr/>
          <p:nvPr/>
        </p:nvSpPr>
        <p:spPr>
          <a:xfrm>
            <a:off x="4572000" y="3669030"/>
            <a:ext cx="4309110" cy="1783080"/>
          </a:xfrm>
          <a:prstGeom prst="wedgeEllipseCallout">
            <a:avLst>
              <a:gd name="adj1" fmla="val -12670"/>
              <a:gd name="adj2" fmla="val -945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>
                <a:solidFill>
                  <a:schemeClr val="tx1"/>
                </a:solidFill>
              </a:rPr>
              <a:t>Und dann wechseln‘s die „IT-Bildungspläne“ fast öfter als die Unterrichtsminister …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92892AA3-9AA1-A528-ACAA-6CED5441D309}"/>
              </a:ext>
            </a:extLst>
          </p:cNvPr>
          <p:cNvSpPr/>
          <p:nvPr/>
        </p:nvSpPr>
        <p:spPr>
          <a:xfrm>
            <a:off x="2056803" y="5626295"/>
            <a:ext cx="5478734" cy="472521"/>
          </a:xfrm>
          <a:prstGeom prst="wedgeEllipseCallout">
            <a:avLst>
              <a:gd name="adj1" fmla="val -17499"/>
              <a:gd name="adj2" fmla="val -156965"/>
            </a:avLst>
          </a:prstGeom>
          <a:solidFill>
            <a:srgbClr val="FFFF0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>
                <a:solidFill>
                  <a:schemeClr val="tx1"/>
                </a:solidFill>
              </a:rPr>
              <a:t>… und is besser wurd‘n?</a:t>
            </a:r>
            <a:endParaRPr lang="de-DE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87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2BDF968-970E-87BF-C0C0-90226B6FB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F437F30D-82C6-7FDF-0531-DC1315C711F5}"/>
              </a:ext>
            </a:extLst>
          </p:cNvPr>
          <p:cNvSpPr/>
          <p:nvPr/>
        </p:nvSpPr>
        <p:spPr>
          <a:xfrm>
            <a:off x="0" y="0"/>
            <a:ext cx="5266062" cy="980501"/>
          </a:xfrm>
          <a:prstGeom prst="wedgeEllipseCallout">
            <a:avLst>
              <a:gd name="adj1" fmla="val 11738"/>
              <a:gd name="adj2" fmla="val 208862"/>
            </a:avLst>
          </a:prstGeom>
          <a:solidFill>
            <a:srgbClr val="FFFF00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tx1"/>
                </a:solidFill>
              </a:rPr>
              <a:t>SUPER, DASS IHR IN ÖSTERREICH DIGITALE GRUNDBILDUNG VERPFLICHTEND  EINGEFÜHRT HABT!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7" name="Sprechblase: oval 6">
            <a:extLst>
              <a:ext uri="{FF2B5EF4-FFF2-40B4-BE49-F238E27FC236}">
                <a16:creationId xmlns:a16="http://schemas.microsoft.com/office/drawing/2014/main" id="{F7D77D04-6239-AE2A-BE85-5882592971F5}"/>
              </a:ext>
            </a:extLst>
          </p:cNvPr>
          <p:cNvSpPr/>
          <p:nvPr/>
        </p:nvSpPr>
        <p:spPr>
          <a:xfrm>
            <a:off x="5756312" y="1732404"/>
            <a:ext cx="1729649" cy="468215"/>
          </a:xfrm>
          <a:prstGeom prst="wedgeEllipseCallout">
            <a:avLst>
              <a:gd name="adj1" fmla="val -15109"/>
              <a:gd name="adj2" fmla="val 182631"/>
            </a:avLst>
          </a:prstGeom>
          <a:solidFill>
            <a:srgbClr val="FFFF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tx1"/>
                </a:solidFill>
              </a:rPr>
              <a:t>JO, EH!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8" name="Sprechblase: oval 7">
            <a:extLst>
              <a:ext uri="{FF2B5EF4-FFF2-40B4-BE49-F238E27FC236}">
                <a16:creationId xmlns:a16="http://schemas.microsoft.com/office/drawing/2014/main" id="{E1C197E0-D34D-5FFD-1396-4908AA0C3513}"/>
              </a:ext>
            </a:extLst>
          </p:cNvPr>
          <p:cNvSpPr/>
          <p:nvPr/>
        </p:nvSpPr>
        <p:spPr>
          <a:xfrm>
            <a:off x="6687239" y="4401239"/>
            <a:ext cx="1597445" cy="468215"/>
          </a:xfrm>
          <a:prstGeom prst="wedgeEllipseCallout">
            <a:avLst>
              <a:gd name="adj1" fmla="val -34228"/>
              <a:gd name="adj2" fmla="val -23695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tx1"/>
                </a:solidFill>
              </a:rPr>
              <a:t>NO, JO …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2" name="Sprechblase: oval 1">
            <a:extLst>
              <a:ext uri="{FF2B5EF4-FFF2-40B4-BE49-F238E27FC236}">
                <a16:creationId xmlns:a16="http://schemas.microsoft.com/office/drawing/2014/main" id="{26AFFB6D-3EED-BE36-FA82-F89D55B2B3B0}"/>
              </a:ext>
            </a:extLst>
          </p:cNvPr>
          <p:cNvSpPr/>
          <p:nvPr/>
        </p:nvSpPr>
        <p:spPr>
          <a:xfrm>
            <a:off x="1143918" y="4583935"/>
            <a:ext cx="2965374" cy="693146"/>
          </a:xfrm>
          <a:prstGeom prst="wedgeEllipseCallout">
            <a:avLst>
              <a:gd name="adj1" fmla="val 49071"/>
              <a:gd name="adj2" fmla="val -26063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tx1"/>
                </a:solidFill>
              </a:rPr>
              <a:t>IMMA WIEDA,  IMMA WIEDA, ...</a:t>
            </a:r>
            <a:endParaRPr lang="de-DE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84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01CF0192-A6CC-05D1-89EC-FD8B3620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64" y="0"/>
            <a:ext cx="8419366" cy="3584198"/>
          </a:xfrm>
          <a:prstGeom prst="rect">
            <a:avLst/>
          </a:prstGeom>
        </p:spPr>
      </p:pic>
      <p:pic>
        <p:nvPicPr>
          <p:cNvPr id="7" name="Grafik 6">
            <a:hlinkClick r:id="rId3"/>
            <a:extLst>
              <a:ext uri="{FF2B5EF4-FFF2-40B4-BE49-F238E27FC236}">
                <a16:creationId xmlns:a16="http://schemas.microsoft.com/office/drawing/2014/main" id="{40411CEA-042E-9C65-3E1D-55F1D02F0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790" y="3796658"/>
            <a:ext cx="3573046" cy="264954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8181E9D-F79C-6641-EA92-725666A33743}"/>
              </a:ext>
            </a:extLst>
          </p:cNvPr>
          <p:cNvSpPr txBox="1"/>
          <p:nvPr/>
        </p:nvSpPr>
        <p:spPr>
          <a:xfrm>
            <a:off x="4572000" y="6488668"/>
            <a:ext cx="45720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de-DE" b="1"/>
              <a:t>www.ahs-informatik.at/digitale-grundbildung</a:t>
            </a:r>
          </a:p>
        </p:txBody>
      </p:sp>
    </p:spTree>
    <p:extLst>
      <p:ext uri="{BB962C8B-B14F-4D97-AF65-F5344CB8AC3E}">
        <p14:creationId xmlns:p14="http://schemas.microsoft.com/office/powerpoint/2010/main" val="874293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820A742-6F61-FDCF-4C30-A741727B0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40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DA2E953-85A5-D1D1-D345-D3B966F09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67788"/>
            <a:ext cx="7282149" cy="555567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6AEFEE9-6F96-6B13-31A6-0726569F8724}"/>
              </a:ext>
            </a:extLst>
          </p:cNvPr>
          <p:cNvSpPr txBox="1"/>
          <p:nvPr/>
        </p:nvSpPr>
        <p:spPr>
          <a:xfrm>
            <a:off x="0" y="3718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3200" b="1"/>
              <a:t>Medien* im Anmarsch</a:t>
            </a:r>
            <a:br>
              <a:rPr lang="de-AT" sz="3200" b="1"/>
            </a:br>
            <a:r>
              <a:rPr lang="de-AT" sz="2400"/>
              <a:t>[If you can‘t beat them join them]</a:t>
            </a:r>
            <a:endParaRPr lang="de-DE" sz="3200"/>
          </a:p>
        </p:txBody>
      </p:sp>
    </p:spTree>
    <p:extLst>
      <p:ext uri="{BB962C8B-B14F-4D97-AF65-F5344CB8AC3E}">
        <p14:creationId xmlns:p14="http://schemas.microsoft.com/office/powerpoint/2010/main" val="1299254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DA516DF-F26A-6170-2A08-1E5F9432A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73" y="35288"/>
            <a:ext cx="3272010" cy="2981483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618372A-F437-847B-F3C8-AC9FFCCDE04F}"/>
              </a:ext>
            </a:extLst>
          </p:cNvPr>
          <p:cNvGrpSpPr/>
          <p:nvPr/>
        </p:nvGrpSpPr>
        <p:grpSpPr>
          <a:xfrm>
            <a:off x="4824106" y="264614"/>
            <a:ext cx="3097021" cy="2752157"/>
            <a:chOff x="4824106" y="264614"/>
            <a:chExt cx="3097021" cy="2752157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D706957-4564-F3E1-6B96-5D718CA31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4106" y="264614"/>
              <a:ext cx="3097021" cy="2752157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2313AD5B-339B-AE92-7DB4-D007F0692CBD}"/>
                </a:ext>
              </a:extLst>
            </p:cNvPr>
            <p:cNvSpPr txBox="1"/>
            <p:nvPr/>
          </p:nvSpPr>
          <p:spPr>
            <a:xfrm>
              <a:off x="6854809" y="2335576"/>
              <a:ext cx="10663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100"/>
                <a:t>© Beat Doebeli</a:t>
              </a:r>
              <a:endParaRPr lang="de-DE" sz="1100"/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BC3926D2-8F70-1B44-37C5-E3D10169B6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3" t="5055" b="4323"/>
          <a:stretch/>
        </p:blipFill>
        <p:spPr>
          <a:xfrm>
            <a:off x="2390661" y="3194892"/>
            <a:ext cx="4388940" cy="352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65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4383DD7-146A-82FD-F91B-40E543E8D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493"/>
            <a:ext cx="9144000" cy="626950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19212DB-0AB0-A7BF-C3A2-550DFB939754}"/>
              </a:ext>
            </a:extLst>
          </p:cNvPr>
          <p:cNvSpPr txBox="1"/>
          <p:nvPr/>
        </p:nvSpPr>
        <p:spPr>
          <a:xfrm>
            <a:off x="0" y="3718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3200" b="1"/>
              <a:t>Omama MIA! Ein Blick zum Nachbarn</a:t>
            </a:r>
            <a:endParaRPr lang="de-DE" sz="3200"/>
          </a:p>
        </p:txBody>
      </p:sp>
    </p:spTree>
    <p:extLst>
      <p:ext uri="{BB962C8B-B14F-4D97-AF65-F5344CB8AC3E}">
        <p14:creationId xmlns:p14="http://schemas.microsoft.com/office/powerpoint/2010/main" val="1953151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C3F93A0-94B4-4DA3-842F-FA4BF7875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310" y="57427"/>
            <a:ext cx="3844069" cy="443484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A243A27-4EB2-4F94-9D05-E534805737AC}"/>
              </a:ext>
            </a:extLst>
          </p:cNvPr>
          <p:cNvSpPr txBox="1"/>
          <p:nvPr/>
        </p:nvSpPr>
        <p:spPr>
          <a:xfrm>
            <a:off x="6517882" y="0"/>
            <a:ext cx="2626118" cy="1077218"/>
          </a:xfrm>
          <a:prstGeom prst="rect">
            <a:avLst/>
          </a:prstGeom>
          <a:solidFill>
            <a:srgbClr val="FFB600"/>
          </a:solidFill>
        </p:spPr>
        <p:txBody>
          <a:bodyPr wrap="square">
            <a:spAutoFit/>
          </a:bodyPr>
          <a:lstStyle/>
          <a:p>
            <a:r>
              <a:rPr lang="de-AT" sz="1400" b="0" i="0">
                <a:solidFill>
                  <a:srgbClr val="000000"/>
                </a:solidFill>
                <a:effectLst/>
                <a:latin typeface="OpenSansRegular"/>
              </a:rPr>
              <a:t>4 Themenfelder </a:t>
            </a:r>
          </a:p>
          <a:p>
            <a:r>
              <a:rPr lang="de-AT" sz="1400" b="0" i="0">
                <a:solidFill>
                  <a:srgbClr val="000000"/>
                </a:solidFill>
                <a:effectLst/>
                <a:latin typeface="OpenSansRegular"/>
              </a:rPr>
              <a:t>- </a:t>
            </a:r>
            <a:r>
              <a:rPr lang="de-AT" sz="1200" b="1">
                <a:solidFill>
                  <a:srgbClr val="000000"/>
                </a:solidFill>
                <a:latin typeface="OpenSansRegular"/>
              </a:rPr>
              <a:t>Daten und ihre Spuren</a:t>
            </a:r>
          </a:p>
          <a:p>
            <a:r>
              <a:rPr lang="de-AT" sz="1200" b="1">
                <a:solidFill>
                  <a:srgbClr val="000000"/>
                </a:solidFill>
                <a:latin typeface="OpenSansRegular"/>
              </a:rPr>
              <a:t>- Computerkompetenz</a:t>
            </a:r>
          </a:p>
          <a:p>
            <a:r>
              <a:rPr lang="de-AT" sz="1200" b="1">
                <a:solidFill>
                  <a:srgbClr val="000000"/>
                </a:solidFill>
                <a:latin typeface="OpenSansRegular"/>
              </a:rPr>
              <a:t>- Algorithmisches Problemlösen</a:t>
            </a:r>
          </a:p>
          <a:p>
            <a:r>
              <a:rPr lang="de-AT" sz="1200" b="1">
                <a:solidFill>
                  <a:srgbClr val="000000"/>
                </a:solidFill>
                <a:latin typeface="OpenSansRegular"/>
              </a:rPr>
              <a:t>- Automatisierte Prozesse</a:t>
            </a:r>
            <a:endParaRPr lang="de-DE" sz="1200" b="1">
              <a:solidFill>
                <a:srgbClr val="000000"/>
              </a:solidFill>
              <a:latin typeface="OpenSansRegular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3C64ECA-6BB4-49F4-AB2C-EA3D570C2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087" y="3062241"/>
            <a:ext cx="4223385" cy="24700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6A4AF3-3DE7-4AE5-A18F-7C0472888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406" y="3888796"/>
            <a:ext cx="3653204" cy="263773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22B1F31-2D7F-4FB9-91E1-CE6A45E3CE6F}"/>
              </a:ext>
            </a:extLst>
          </p:cNvPr>
          <p:cNvSpPr/>
          <p:nvPr/>
        </p:nvSpPr>
        <p:spPr>
          <a:xfrm>
            <a:off x="6157911" y="2470086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BE84A1B-E0E4-4449-99EC-37AB82235567}"/>
              </a:ext>
            </a:extLst>
          </p:cNvPr>
          <p:cNvSpPr/>
          <p:nvPr/>
        </p:nvSpPr>
        <p:spPr>
          <a:xfrm>
            <a:off x="7581312" y="2799850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88C482A-C827-4D57-9207-C2724BBD1A19}"/>
              </a:ext>
            </a:extLst>
          </p:cNvPr>
          <p:cNvSpPr/>
          <p:nvPr/>
        </p:nvSpPr>
        <p:spPr>
          <a:xfrm>
            <a:off x="7989131" y="3468755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B6BE0FD-A59F-4BD6-AB09-464323053EE1}"/>
              </a:ext>
            </a:extLst>
          </p:cNvPr>
          <p:cNvSpPr/>
          <p:nvPr/>
        </p:nvSpPr>
        <p:spPr>
          <a:xfrm>
            <a:off x="7565157" y="4671452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AAF8B70-3B57-4AF1-A322-D50511799A38}"/>
              </a:ext>
            </a:extLst>
          </p:cNvPr>
          <p:cNvSpPr/>
          <p:nvPr/>
        </p:nvSpPr>
        <p:spPr>
          <a:xfrm>
            <a:off x="6739304" y="5504613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79EE8BE-88E6-47A6-B328-C25E513911CB}"/>
              </a:ext>
            </a:extLst>
          </p:cNvPr>
          <p:cNvSpPr/>
          <p:nvPr/>
        </p:nvSpPr>
        <p:spPr>
          <a:xfrm>
            <a:off x="4971204" y="5504613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CCD1885-38F2-4852-AA8A-1B396864B63C}"/>
              </a:ext>
            </a:extLst>
          </p:cNvPr>
          <p:cNvSpPr txBox="1"/>
          <p:nvPr/>
        </p:nvSpPr>
        <p:spPr>
          <a:xfrm>
            <a:off x="-11504" y="0"/>
            <a:ext cx="2754703" cy="2523768"/>
          </a:xfrm>
          <a:prstGeom prst="rect">
            <a:avLst/>
          </a:prstGeom>
          <a:solidFill>
            <a:srgbClr val="CDD4AB"/>
          </a:solidFill>
        </p:spPr>
        <p:txBody>
          <a:bodyPr wrap="square">
            <a:spAutoFit/>
          </a:bodyPr>
          <a:lstStyle/>
          <a:p>
            <a:r>
              <a:rPr lang="de-AT" sz="1400" b="0" i="0">
                <a:solidFill>
                  <a:srgbClr val="000000"/>
                </a:solidFill>
                <a:effectLst/>
                <a:latin typeface="OpenSansRegular"/>
              </a:rPr>
              <a:t>7 Themenfelder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Informationsdarstellung mit Grafik-,  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Text- und Multimediadokumenten (18)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Projekt: Erstellen einer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Multimediapräsentation (5)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Hierarchische Informationsstrukturen –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Dateisystem (5)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Vernetzte Informationsstrukturen (8)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Chancen und Risiken digitaler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Kommunikation (5)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Beschreibung von Abläufen durch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Algorithmen (11)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Projekt (4) </a:t>
            </a:r>
            <a:endParaRPr lang="de-DE" sz="1400" b="1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CAAA9F7-EC22-47CA-80BC-0A6CDC2B1FB6}"/>
              </a:ext>
            </a:extLst>
          </p:cNvPr>
          <p:cNvSpPr txBox="1"/>
          <p:nvPr/>
        </p:nvSpPr>
        <p:spPr>
          <a:xfrm>
            <a:off x="0" y="2779199"/>
            <a:ext cx="2169651" cy="1231106"/>
          </a:xfrm>
          <a:prstGeom prst="rect">
            <a:avLst/>
          </a:prstGeom>
          <a:solidFill>
            <a:srgbClr val="CDD4AB"/>
          </a:solidFill>
        </p:spPr>
        <p:txBody>
          <a:bodyPr wrap="square">
            <a:spAutoFit/>
          </a:bodyPr>
          <a:lstStyle/>
          <a:p>
            <a:r>
              <a:rPr lang="de-AT" sz="1400" b="0" i="0">
                <a:solidFill>
                  <a:srgbClr val="000000"/>
                </a:solidFill>
                <a:effectLst/>
                <a:latin typeface="OpenSansRegular"/>
              </a:rPr>
              <a:t>4 Themenfelder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Daten und Codierung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Algorithmen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Rechner und Netze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Informationsgesellschaft und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Datensicherheit</a:t>
            </a:r>
            <a:endParaRPr lang="de-DE" sz="1400" b="1"/>
          </a:p>
        </p:txBody>
      </p:sp>
      <p:sp>
        <p:nvSpPr>
          <p:cNvPr id="19" name="Smiley 18">
            <a:extLst>
              <a:ext uri="{FF2B5EF4-FFF2-40B4-BE49-F238E27FC236}">
                <a16:creationId xmlns:a16="http://schemas.microsoft.com/office/drawing/2014/main" id="{B9B3081F-5CF0-4249-995A-44A68024DB30}"/>
              </a:ext>
            </a:extLst>
          </p:cNvPr>
          <p:cNvSpPr/>
          <p:nvPr/>
        </p:nvSpPr>
        <p:spPr>
          <a:xfrm>
            <a:off x="5770080" y="3804073"/>
            <a:ext cx="921434" cy="98635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539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2E48DD-031E-28A3-D2D0-2992CFDAD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354"/>
            <a:ext cx="9144000" cy="628321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0928973-8B09-0941-10C7-D64B925F35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88918" r="-2368" b="-188918"/>
          <a:stretch/>
        </p:blipFill>
        <p:spPr>
          <a:xfrm>
            <a:off x="1885950" y="2000250"/>
            <a:ext cx="2057400" cy="205708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EC57B43-0766-48E9-38F5-32A11CC423D2}"/>
              </a:ext>
            </a:extLst>
          </p:cNvPr>
          <p:cNvSpPr txBox="1"/>
          <p:nvPr/>
        </p:nvSpPr>
        <p:spPr>
          <a:xfrm>
            <a:off x="0" y="3718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3200" b="1"/>
              <a:t>Die Lehrplankommission bei der Arbeit …</a:t>
            </a:r>
            <a:endParaRPr lang="de-DE" sz="3200" b="1"/>
          </a:p>
        </p:txBody>
      </p:sp>
      <p:sp>
        <p:nvSpPr>
          <p:cNvPr id="7" name="Sprechblase: oval 6">
            <a:extLst>
              <a:ext uri="{FF2B5EF4-FFF2-40B4-BE49-F238E27FC236}">
                <a16:creationId xmlns:a16="http://schemas.microsoft.com/office/drawing/2014/main" id="{5B7BC360-581C-6725-7658-2F6C3859E1F2}"/>
              </a:ext>
            </a:extLst>
          </p:cNvPr>
          <p:cNvSpPr/>
          <p:nvPr/>
        </p:nvSpPr>
        <p:spPr>
          <a:xfrm>
            <a:off x="101495" y="1343209"/>
            <a:ext cx="3841855" cy="1685582"/>
          </a:xfrm>
          <a:prstGeom prst="wedgeEllipseCallout">
            <a:avLst>
              <a:gd name="adj1" fmla="val -27687"/>
              <a:gd name="adj2" fmla="val 834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b="0" i="0">
                <a:solidFill>
                  <a:srgbClr val="0F1419"/>
                </a:solidFill>
                <a:effectLst/>
                <a:latin typeface="TwitterChirp"/>
              </a:rPr>
              <a:t>Meine bescheidene Meinung:</a:t>
            </a:r>
            <a:br>
              <a:rPr lang="de-AT" sz="1400" b="0" i="0">
                <a:solidFill>
                  <a:srgbClr val="0F1419"/>
                </a:solidFill>
                <a:effectLst/>
                <a:latin typeface="TwitterChirp"/>
              </a:rPr>
            </a:br>
            <a:r>
              <a:rPr lang="de-AT" sz="1400" b="1" i="0">
                <a:solidFill>
                  <a:srgbClr val="0F1419"/>
                </a:solidFill>
                <a:effectLst/>
                <a:latin typeface="TwitterChirp"/>
              </a:rPr>
              <a:t>Dagstuhl-Dreieck für </a:t>
            </a:r>
            <a:r>
              <a:rPr lang="de-AT" sz="1600" b="1" i="0">
                <a:solidFill>
                  <a:srgbClr val="0F1419"/>
                </a:solidFill>
                <a:effectLst/>
                <a:latin typeface="TwitterChirp"/>
              </a:rPr>
              <a:t>Praktiker*innen </a:t>
            </a:r>
            <a:r>
              <a:rPr lang="de-AT" sz="1400" b="1" i="0">
                <a:solidFill>
                  <a:srgbClr val="0F1419"/>
                </a:solidFill>
                <a:effectLst/>
                <a:latin typeface="TwitterChirp"/>
              </a:rPr>
              <a:t>(insb. Lehrkräfte), Frankfurt-Dreieck für Theoretiker*innen (insb. Forscher*innen).</a:t>
            </a:r>
            <a:endParaRPr lang="de-DE" sz="1400" b="1"/>
          </a:p>
        </p:txBody>
      </p:sp>
      <p:sp>
        <p:nvSpPr>
          <p:cNvPr id="8" name="Sprechblase: oval 7">
            <a:extLst>
              <a:ext uri="{FF2B5EF4-FFF2-40B4-BE49-F238E27FC236}">
                <a16:creationId xmlns:a16="http://schemas.microsoft.com/office/drawing/2014/main" id="{ABD246A3-F63A-1356-0D25-3143AD09F625}"/>
              </a:ext>
            </a:extLst>
          </p:cNvPr>
          <p:cNvSpPr/>
          <p:nvPr/>
        </p:nvSpPr>
        <p:spPr>
          <a:xfrm>
            <a:off x="2181340" y="4869455"/>
            <a:ext cx="6406996" cy="1885675"/>
          </a:xfrm>
          <a:prstGeom prst="wedgeEllipseCallout">
            <a:avLst>
              <a:gd name="adj1" fmla="val 35930"/>
              <a:gd name="adj2" fmla="val -5514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00" b="0" i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„Aus der </a:t>
            </a:r>
            <a:r>
              <a:rPr lang="de-AT" sz="1000" b="1" i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Interaktionsperspektive</a:t>
            </a:r>
            <a:r>
              <a:rPr lang="de-AT" sz="1000" b="0" i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betrachtet, interessiert, welches Menschenbild durch diese Formen möglicher </a:t>
            </a:r>
            <a:r>
              <a:rPr lang="de-AT" sz="1000" b="1" i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Selbstthematisierung </a:t>
            </a:r>
            <a:r>
              <a:rPr lang="de-AT" sz="1000" b="0" i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konstituiert wird. Zweitens wird abstrakter auch die Frage gestellt, wie und vor dem Hintergrund welcher </a:t>
            </a:r>
            <a:r>
              <a:rPr lang="de-AT" sz="1000" b="1" i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kulturellen Einschreibungen Subjekte </a:t>
            </a:r>
            <a:r>
              <a:rPr lang="de-AT" sz="1000" b="0" i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 den jeweiligen Medien repräsentiert und adressiert sind, beispielsweise in Form von Interessenprofilen in Empfehlungs- und Filtersystemen oder auf Ebene von Interfaces und Interaktionsmöglichkeiten. </a:t>
            </a:r>
            <a:r>
              <a:rPr lang="de-AT" sz="1000" i="1">
                <a:solidFill>
                  <a:srgbClr val="333333"/>
                </a:solidFill>
                <a:latin typeface="Arial" panose="020B0604020202020204" pitchFamily="34" charset="0"/>
              </a:rPr>
              <a:t>Drittens sind beispielsweise im Angesicht von Data Analytics und Künstlicher Intelligenz traditionell auf Subjekte bezogene Konzepte wie Autonomie und Authentizität auch auf technologisch-medialer Ebene in den Blick zu nehmen.“</a:t>
            </a:r>
            <a:endParaRPr lang="de-DE" sz="1000" i="1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9" name="Sprechblase: oval 8">
            <a:extLst>
              <a:ext uri="{FF2B5EF4-FFF2-40B4-BE49-F238E27FC236}">
                <a16:creationId xmlns:a16="http://schemas.microsoft.com/office/drawing/2014/main" id="{CE9D0719-35EB-0BC1-6DA3-F7630EAC4689}"/>
              </a:ext>
            </a:extLst>
          </p:cNvPr>
          <p:cNvSpPr/>
          <p:nvPr/>
        </p:nvSpPr>
        <p:spPr>
          <a:xfrm>
            <a:off x="2793109" y="810999"/>
            <a:ext cx="4549305" cy="598622"/>
          </a:xfrm>
          <a:prstGeom prst="wedgeEllipseCallout">
            <a:avLst>
              <a:gd name="adj1" fmla="val 17290"/>
              <a:gd name="adj2" fmla="val 15079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b="1" i="0">
                <a:solidFill>
                  <a:srgbClr val="0F1419"/>
                </a:solidFill>
                <a:effectLst/>
                <a:latin typeface="TwitterChirp"/>
              </a:rPr>
              <a:t>Digitale ArteFAK(E)te</a:t>
            </a:r>
            <a:br>
              <a:rPr lang="de-AT" sz="1400" b="1" i="0">
                <a:solidFill>
                  <a:srgbClr val="0F1419"/>
                </a:solidFill>
                <a:effectLst/>
                <a:latin typeface="TwitterChirp"/>
              </a:rPr>
            </a:br>
            <a:r>
              <a:rPr lang="de-AT" sz="1400" b="1" i="0">
                <a:solidFill>
                  <a:srgbClr val="0F1419"/>
                </a:solidFill>
                <a:effectLst/>
                <a:latin typeface="TwitterChirp"/>
              </a:rPr>
              <a:t>müssen auch unbedingt in den Lehrplan</a:t>
            </a:r>
            <a:endParaRPr lang="de-DE" sz="1400" b="1"/>
          </a:p>
        </p:txBody>
      </p:sp>
      <p:sp>
        <p:nvSpPr>
          <p:cNvPr id="10" name="Sprechblase: oval 9">
            <a:extLst>
              <a:ext uri="{FF2B5EF4-FFF2-40B4-BE49-F238E27FC236}">
                <a16:creationId xmlns:a16="http://schemas.microsoft.com/office/drawing/2014/main" id="{6A3C953C-8032-CA1A-E2A9-84436F741EBC}"/>
              </a:ext>
            </a:extLst>
          </p:cNvPr>
          <p:cNvSpPr/>
          <p:nvPr/>
        </p:nvSpPr>
        <p:spPr>
          <a:xfrm>
            <a:off x="1595476" y="3473741"/>
            <a:ext cx="2638347" cy="574585"/>
          </a:xfrm>
          <a:prstGeom prst="wedgeEllipseCallout">
            <a:avLst>
              <a:gd name="adj1" fmla="val -17424"/>
              <a:gd name="adj2" fmla="val 699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b="1" i="0">
                <a:solidFill>
                  <a:srgbClr val="0F1419"/>
                </a:solidFill>
                <a:effectLst/>
                <a:latin typeface="TwitterChirp"/>
              </a:rPr>
              <a:t>Und wer soll das nur unterrichten?</a:t>
            </a:r>
            <a:endParaRPr lang="de-DE" sz="1400" b="1"/>
          </a:p>
        </p:txBody>
      </p:sp>
      <p:sp>
        <p:nvSpPr>
          <p:cNvPr id="11" name="Sprechblase: oval 10">
            <a:extLst>
              <a:ext uri="{FF2B5EF4-FFF2-40B4-BE49-F238E27FC236}">
                <a16:creationId xmlns:a16="http://schemas.microsoft.com/office/drawing/2014/main" id="{88A3AFA3-79AB-8053-80B7-7B19CA9CAC48}"/>
              </a:ext>
            </a:extLst>
          </p:cNvPr>
          <p:cNvSpPr/>
          <p:nvPr/>
        </p:nvSpPr>
        <p:spPr>
          <a:xfrm>
            <a:off x="5384838" y="3421209"/>
            <a:ext cx="2638347" cy="306752"/>
          </a:xfrm>
          <a:prstGeom prst="wedgeEllipseCallout">
            <a:avLst>
              <a:gd name="adj1" fmla="val -58346"/>
              <a:gd name="adj2" fmla="val -11426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b="1" i="0">
                <a:solidFill>
                  <a:srgbClr val="0F1419"/>
                </a:solidFill>
                <a:effectLst/>
                <a:latin typeface="TwitterChirp"/>
              </a:rPr>
              <a:t>Es möge geschehen …</a:t>
            </a:r>
            <a:endParaRPr lang="de-DE" sz="1400" b="1"/>
          </a:p>
        </p:txBody>
      </p:sp>
    </p:spTree>
    <p:extLst>
      <p:ext uri="{BB962C8B-B14F-4D97-AF65-F5344CB8AC3E}">
        <p14:creationId xmlns:p14="http://schemas.microsoft.com/office/powerpoint/2010/main" val="4109875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72E3988-4F02-B9F8-5885-171A7231A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0" y="451692"/>
            <a:ext cx="8692309" cy="5838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2357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BD8C228C-EF6B-CFDF-D134-3AD4ACFB1726}"/>
              </a:ext>
            </a:extLst>
          </p:cNvPr>
          <p:cNvSpPr txBox="1"/>
          <p:nvPr/>
        </p:nvSpPr>
        <p:spPr>
          <a:xfrm>
            <a:off x="479234" y="1166842"/>
            <a:ext cx="795968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600"/>
              <a:t>Grundsatz 1: Lehrerinnen und Lehrer nehmen Schülerinnen und Schüler individuell wahr und ermöglichen </a:t>
            </a:r>
            <a:r>
              <a:rPr lang="de-AT" sz="1600" b="1"/>
              <a:t>individuelle Lernprozesse</a:t>
            </a:r>
            <a:r>
              <a:rPr lang="de-AT" sz="1600"/>
              <a:t>.</a:t>
            </a:r>
          </a:p>
          <a:p>
            <a:endParaRPr lang="de-AT" sz="1600"/>
          </a:p>
          <a:p>
            <a:r>
              <a:rPr lang="de-AT" sz="1600"/>
              <a:t>Grundsatz 2: Lehrerinnen und Lehrer bieten einen </a:t>
            </a:r>
            <a:r>
              <a:rPr lang="de-AT" sz="1600" b="1"/>
              <a:t>digital unterstützten Unterricht </a:t>
            </a:r>
            <a:r>
              <a:rPr lang="de-AT" sz="1600"/>
              <a:t>und nutzen </a:t>
            </a:r>
            <a:r>
              <a:rPr lang="de-AT" sz="1600" b="1"/>
              <a:t>innovative Lern- und Lehrformate</a:t>
            </a:r>
            <a:r>
              <a:rPr lang="de-AT" sz="1600"/>
              <a:t>.</a:t>
            </a:r>
          </a:p>
          <a:p>
            <a:endParaRPr lang="de-AT" sz="1600"/>
          </a:p>
          <a:p>
            <a:r>
              <a:rPr lang="de-AT" sz="1600"/>
              <a:t>Grundsatz 3: Alle an der Unterrichtsorganisation beteiligten Personen </a:t>
            </a:r>
            <a:r>
              <a:rPr lang="de-AT" sz="1600" b="1"/>
              <a:t>kooperieren</a:t>
            </a:r>
            <a:r>
              <a:rPr lang="de-AT" sz="1600"/>
              <a:t> und ermöglichen einen </a:t>
            </a:r>
            <a:r>
              <a:rPr lang="de-AT" sz="1600" b="1"/>
              <a:t>inklusiven Unterricht</a:t>
            </a:r>
            <a:r>
              <a:rPr lang="de-AT" sz="1600"/>
              <a:t> an der Schule.</a:t>
            </a:r>
          </a:p>
          <a:p>
            <a:endParaRPr lang="de-AT" sz="1600"/>
          </a:p>
          <a:p>
            <a:r>
              <a:rPr lang="de-AT" sz="1600"/>
              <a:t>Grundsatz 4: Lehrerinnen und Lehrer </a:t>
            </a:r>
            <a:r>
              <a:rPr lang="de-AT" sz="1600" b="1"/>
              <a:t>planen den Unterricht sorgfältig </a:t>
            </a:r>
            <a:r>
              <a:rPr lang="de-AT" sz="1600"/>
              <a:t>und sorgen für eine </a:t>
            </a:r>
            <a:r>
              <a:rPr lang="de-AT" sz="1600" b="1"/>
              <a:t>kompetenzfördernde Lernumgebung</a:t>
            </a:r>
            <a:r>
              <a:rPr lang="de-AT" sz="1600"/>
              <a:t>.</a:t>
            </a:r>
          </a:p>
          <a:p>
            <a:endParaRPr lang="de-AT" sz="1600"/>
          </a:p>
          <a:p>
            <a:r>
              <a:rPr lang="de-AT" sz="1600"/>
              <a:t>Grundsatz 5: Lehrerinnen und Lehrer </a:t>
            </a:r>
            <a:r>
              <a:rPr lang="de-AT" sz="1600" b="1"/>
              <a:t>begleiten die Lernprozesse</a:t>
            </a:r>
            <a:r>
              <a:rPr lang="de-AT" sz="1600"/>
              <a:t> der Schüler:innen.</a:t>
            </a:r>
          </a:p>
          <a:p>
            <a:endParaRPr lang="de-AT" sz="1600"/>
          </a:p>
          <a:p>
            <a:r>
              <a:rPr lang="de-AT" sz="1600"/>
              <a:t>Grundsatz 6: Alle am Schulleben Beteiligten pflegen einen </a:t>
            </a:r>
            <a:r>
              <a:rPr lang="de-AT" sz="1600" b="1"/>
              <a:t>respektvollen Umgang </a:t>
            </a:r>
            <a:r>
              <a:rPr lang="de-AT" sz="1600"/>
              <a:t>miteinander.</a:t>
            </a:r>
          </a:p>
          <a:p>
            <a:endParaRPr lang="de-AT" sz="1600"/>
          </a:p>
          <a:p>
            <a:r>
              <a:rPr lang="de-AT" sz="1600"/>
              <a:t>Grundsatz 7: </a:t>
            </a:r>
            <a:r>
              <a:rPr lang="de-AT" sz="1600" b="1"/>
              <a:t>Sprachsensibler Fachunterricht </a:t>
            </a:r>
            <a:r>
              <a:rPr lang="de-AT" sz="1600"/>
              <a:t>findet in allen Unterrichtsgegenständen statt.</a:t>
            </a:r>
          </a:p>
          <a:p>
            <a:endParaRPr lang="de-AT" sz="1600"/>
          </a:p>
          <a:p>
            <a:r>
              <a:rPr lang="de-AT" sz="1600"/>
              <a:t>Grundsatz 8: Lehrerinnen und Lehrer geben im Lernprozess </a:t>
            </a:r>
            <a:r>
              <a:rPr lang="de-AT" sz="1600" b="1"/>
              <a:t>Rückmeldung</a:t>
            </a:r>
            <a:r>
              <a:rPr lang="de-AT" sz="1600"/>
              <a:t> und sorgen für eine </a:t>
            </a:r>
            <a:r>
              <a:rPr lang="de-AT" sz="1600" b="1"/>
              <a:t>transparente und kompetenzorientierte Leistungsbeurteilung.</a:t>
            </a:r>
            <a:endParaRPr lang="de-DE" sz="1600" b="1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635CCAB-E660-C0DC-E32B-EBF8D25810EF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de-AT" sz="2400" b="1"/>
              <a:t>Ein gelungener, kompetenzorientierter ???</a:t>
            </a:r>
            <a:br>
              <a:rPr lang="de-AT" sz="2400" b="1"/>
            </a:br>
            <a:r>
              <a:rPr lang="de-AT" sz="2400" b="1"/>
              <a:t>Unterricht berücksichtigt folgende acht Grundsätze:</a:t>
            </a:r>
            <a:endParaRPr lang="de-DE" sz="2400" b="1"/>
          </a:p>
        </p:txBody>
      </p:sp>
    </p:spTree>
    <p:extLst>
      <p:ext uri="{BB962C8B-B14F-4D97-AF65-F5344CB8AC3E}">
        <p14:creationId xmlns:p14="http://schemas.microsoft.com/office/powerpoint/2010/main" val="3242099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3401952-047D-F629-6400-A7C8CC619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42341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B0F3C51-BE1B-64EB-AE2E-EC384471C200}"/>
              </a:ext>
            </a:extLst>
          </p:cNvPr>
          <p:cNvSpPr txBox="1"/>
          <p:nvPr/>
        </p:nvSpPr>
        <p:spPr>
          <a:xfrm>
            <a:off x="5001660" y="5047398"/>
            <a:ext cx="3073704" cy="584775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AT" sz="3200" b="1">
                <a:solidFill>
                  <a:schemeClr val="tx1"/>
                </a:solidFill>
              </a:rPr>
              <a:t>6 Kofferfächer!</a:t>
            </a:r>
            <a:endParaRPr lang="de-DE" sz="3200" b="1">
              <a:solidFill>
                <a:schemeClr val="tx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27A365B-D6B0-817A-B2F2-276ECE9AD148}"/>
              </a:ext>
            </a:extLst>
          </p:cNvPr>
          <p:cNvSpPr txBox="1"/>
          <p:nvPr/>
        </p:nvSpPr>
        <p:spPr>
          <a:xfrm>
            <a:off x="5332194" y="561538"/>
            <a:ext cx="2610395" cy="58477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de-AT" sz="3200" b="1"/>
              <a:t>Kofferfach ???</a:t>
            </a:r>
            <a:endParaRPr lang="de-DE" sz="3200" b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4008FE41-0F37-66B3-EA60-EDA9628B07F4}"/>
              </a:ext>
            </a:extLst>
          </p:cNvPr>
          <p:cNvSpPr/>
          <p:nvPr/>
        </p:nvSpPr>
        <p:spPr>
          <a:xfrm>
            <a:off x="0" y="1182918"/>
            <a:ext cx="4109292" cy="28643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9C2CC908-3058-00EB-502F-7799AE8B4EBD}"/>
              </a:ext>
            </a:extLst>
          </p:cNvPr>
          <p:cNvSpPr/>
          <p:nvPr/>
        </p:nvSpPr>
        <p:spPr>
          <a:xfrm>
            <a:off x="0" y="2365835"/>
            <a:ext cx="4109292" cy="597701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61F1F773-3D8E-C3D3-298A-F9633103A216}"/>
              </a:ext>
            </a:extLst>
          </p:cNvPr>
          <p:cNvSpPr/>
          <p:nvPr/>
        </p:nvSpPr>
        <p:spPr>
          <a:xfrm>
            <a:off x="0" y="3561164"/>
            <a:ext cx="4109292" cy="597701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0CEC98DD-4A6C-1881-9487-F48617220738}"/>
              </a:ext>
            </a:extLst>
          </p:cNvPr>
          <p:cNvSpPr/>
          <p:nvPr/>
        </p:nvSpPr>
        <p:spPr>
          <a:xfrm>
            <a:off x="0" y="4142269"/>
            <a:ext cx="4109292" cy="597701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15E67F1-726E-1E2D-011E-BFDBDA7BD3B5}"/>
              </a:ext>
            </a:extLst>
          </p:cNvPr>
          <p:cNvSpPr/>
          <p:nvPr/>
        </p:nvSpPr>
        <p:spPr>
          <a:xfrm>
            <a:off x="0" y="5643794"/>
            <a:ext cx="4109292" cy="310381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4C7F7C3E-ED66-284E-1FB5-4A99858B3389}"/>
              </a:ext>
            </a:extLst>
          </p:cNvPr>
          <p:cNvSpPr/>
          <p:nvPr/>
        </p:nvSpPr>
        <p:spPr>
          <a:xfrm>
            <a:off x="16525" y="5954175"/>
            <a:ext cx="4092767" cy="310381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88593FB2-4CD1-0AD1-66DF-689B26F908EA}"/>
              </a:ext>
            </a:extLst>
          </p:cNvPr>
          <p:cNvSpPr/>
          <p:nvPr/>
        </p:nvSpPr>
        <p:spPr>
          <a:xfrm>
            <a:off x="0" y="6547618"/>
            <a:ext cx="4092767" cy="310381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21D8720-FE29-919A-B7BC-07824BD44376}"/>
              </a:ext>
            </a:extLst>
          </p:cNvPr>
          <p:cNvSpPr txBox="1"/>
          <p:nvPr/>
        </p:nvSpPr>
        <p:spPr>
          <a:xfrm>
            <a:off x="5332194" y="1225827"/>
            <a:ext cx="2891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b="1"/>
              <a:t>Bildungsaufgabe (MAI)</a:t>
            </a:r>
            <a:br>
              <a:rPr lang="de-AT"/>
            </a:br>
            <a:r>
              <a:rPr lang="de-AT" b="1"/>
              <a:t>M</a:t>
            </a:r>
            <a:r>
              <a:rPr lang="de-AT"/>
              <a:t>edienkompetenz, </a:t>
            </a:r>
            <a:br>
              <a:rPr lang="de-AT"/>
            </a:br>
            <a:r>
              <a:rPr lang="de-AT" b="1"/>
              <a:t>A</a:t>
            </a:r>
            <a:r>
              <a:rPr lang="de-AT"/>
              <a:t>nwendungskompetenzen </a:t>
            </a:r>
            <a:br>
              <a:rPr lang="de-AT"/>
            </a:br>
            <a:r>
              <a:rPr lang="de-AT" b="1"/>
              <a:t>I</a:t>
            </a:r>
            <a:r>
              <a:rPr lang="de-AT"/>
              <a:t>nformatische Kompetenzen</a:t>
            </a:r>
            <a:endParaRPr lang="de-DE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A64181B-6919-B03A-10F6-C50D438DCE9F}"/>
              </a:ext>
            </a:extLst>
          </p:cNvPr>
          <p:cNvSpPr txBox="1"/>
          <p:nvPr/>
        </p:nvSpPr>
        <p:spPr>
          <a:xfrm>
            <a:off x="5332194" y="2505670"/>
            <a:ext cx="30737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b="1"/>
              <a:t>Didaktische Grundsätze (MIG)</a:t>
            </a:r>
            <a:br>
              <a:rPr lang="de-AT" b="1"/>
            </a:br>
            <a:r>
              <a:rPr lang="de-AT" b="1"/>
              <a:t>M</a:t>
            </a:r>
            <a:r>
              <a:rPr lang="de-AT"/>
              <a:t>edienbildung </a:t>
            </a:r>
            <a:br>
              <a:rPr lang="de-AT"/>
            </a:br>
            <a:r>
              <a:rPr lang="de-AT" b="1"/>
              <a:t>I</a:t>
            </a:r>
            <a:r>
              <a:rPr lang="de-AT"/>
              <a:t>nformatische Bildung </a:t>
            </a:r>
            <a:br>
              <a:rPr lang="de-AT"/>
            </a:br>
            <a:r>
              <a:rPr lang="de-AT" b="1"/>
              <a:t>G</a:t>
            </a:r>
            <a:r>
              <a:rPr lang="de-AT"/>
              <a:t>estaltungskompetenz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2559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AF7B917-20D8-7087-A1EB-1EEEDF873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0"/>
            <a:ext cx="4274820" cy="6853310"/>
          </a:xfrm>
          <a:prstGeom prst="rect">
            <a:avLst/>
          </a:prstGeom>
        </p:spPr>
      </p:pic>
      <p:pic>
        <p:nvPicPr>
          <p:cNvPr id="2050" name="Picture 2" descr="Optimist-Pessimist-Realist Künstler oder Psychologen T-Shirt">
            <a:extLst>
              <a:ext uri="{FF2B5EF4-FFF2-40B4-BE49-F238E27FC236}">
                <a16:creationId xmlns:a16="http://schemas.microsoft.com/office/drawing/2014/main" id="{B043D5B4-4181-5838-E3A0-DCED850E5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r="-1408" b="16589"/>
          <a:stretch/>
        </p:blipFill>
        <p:spPr bwMode="auto">
          <a:xfrm>
            <a:off x="4157297" y="2349919"/>
            <a:ext cx="4869181" cy="382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E90CDD3-FF6F-38AE-94F6-DEC80DAEDE7E}"/>
              </a:ext>
            </a:extLst>
          </p:cNvPr>
          <p:cNvSpPr/>
          <p:nvPr/>
        </p:nvSpPr>
        <p:spPr>
          <a:xfrm>
            <a:off x="1817370" y="2887980"/>
            <a:ext cx="2457450" cy="243459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Nicht einfach (so) ein Fach?!  </a:t>
            </a:r>
            <a:endParaRPr lang="de-DE" sz="2800" b="1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E1ADFC1-BCE3-63C4-8FEA-02DCB9E9E1C6}"/>
              </a:ext>
            </a:extLst>
          </p:cNvPr>
          <p:cNvSpPr/>
          <p:nvPr/>
        </p:nvSpPr>
        <p:spPr>
          <a:xfrm>
            <a:off x="4572000" y="0"/>
            <a:ext cx="3806188" cy="33032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>
                <a:solidFill>
                  <a:schemeClr val="tx1"/>
                </a:solidFill>
              </a:rPr>
              <a:t>Wie </a:t>
            </a:r>
            <a:r>
              <a:rPr lang="de-AT" sz="2800" b="1">
                <a:solidFill>
                  <a:schemeClr val="tx1"/>
                </a:solidFill>
              </a:rPr>
              <a:t>Digitale (Grund?)Bildung </a:t>
            </a:r>
            <a:r>
              <a:rPr lang="de-AT" sz="2400" b="1">
                <a:solidFill>
                  <a:schemeClr val="tx1"/>
                </a:solidFill>
                <a:highlight>
                  <a:srgbClr val="FF0000"/>
                </a:highlight>
              </a:rPr>
              <a:t>nichtsdestotrotz</a:t>
            </a:r>
            <a:r>
              <a:rPr lang="de-AT" sz="2400" b="1">
                <a:solidFill>
                  <a:schemeClr val="tx1"/>
                </a:solidFill>
              </a:rPr>
              <a:t> </a:t>
            </a:r>
            <a:r>
              <a:rPr lang="de-AT" sz="3200" b="1">
                <a:solidFill>
                  <a:schemeClr val="tx1"/>
                </a:solidFill>
                <a:highlight>
                  <a:srgbClr val="00FF00"/>
                </a:highlight>
              </a:rPr>
              <a:t>gelingen</a:t>
            </a:r>
            <a:r>
              <a:rPr lang="de-AT" sz="3200" b="1">
                <a:solidFill>
                  <a:schemeClr val="tx1"/>
                </a:solidFill>
              </a:rPr>
              <a:t> </a:t>
            </a:r>
            <a:br>
              <a:rPr lang="de-AT" sz="2400" b="1">
                <a:solidFill>
                  <a:schemeClr val="tx1"/>
                </a:solidFill>
              </a:rPr>
            </a:br>
            <a:r>
              <a:rPr lang="de-AT" sz="2400" b="1">
                <a:solidFill>
                  <a:schemeClr val="tx1"/>
                </a:solidFill>
              </a:rPr>
              <a:t>kann. 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3" name="Bogen 2">
            <a:extLst>
              <a:ext uri="{FF2B5EF4-FFF2-40B4-BE49-F238E27FC236}">
                <a16:creationId xmlns:a16="http://schemas.microsoft.com/office/drawing/2014/main" id="{344DBF73-B4C4-A046-B40E-358D9E050AED}"/>
              </a:ext>
            </a:extLst>
          </p:cNvPr>
          <p:cNvSpPr/>
          <p:nvPr/>
        </p:nvSpPr>
        <p:spPr>
          <a:xfrm rot="8980067">
            <a:off x="5285439" y="747399"/>
            <a:ext cx="3063118" cy="2013362"/>
          </a:xfrm>
          <a:prstGeom prst="arc">
            <a:avLst>
              <a:gd name="adj1" fmla="val 16200000"/>
              <a:gd name="adj2" fmla="val 21456795"/>
            </a:avLst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1FF7AC9-10D2-8CBE-A7A1-3E63FB085028}"/>
              </a:ext>
            </a:extLst>
          </p:cNvPr>
          <p:cNvSpPr/>
          <p:nvPr/>
        </p:nvSpPr>
        <p:spPr>
          <a:xfrm>
            <a:off x="5120640" y="685800"/>
            <a:ext cx="34290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35B2F0D-6B56-CE0E-BA18-879AF6543193}"/>
              </a:ext>
            </a:extLst>
          </p:cNvPr>
          <p:cNvSpPr/>
          <p:nvPr/>
        </p:nvSpPr>
        <p:spPr>
          <a:xfrm>
            <a:off x="7456170" y="701040"/>
            <a:ext cx="34290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1C7B22A-EB8B-E70F-7073-12CC5615830D}"/>
              </a:ext>
            </a:extLst>
          </p:cNvPr>
          <p:cNvSpPr txBox="1"/>
          <p:nvPr/>
        </p:nvSpPr>
        <p:spPr>
          <a:xfrm>
            <a:off x="4690753" y="6330434"/>
            <a:ext cx="391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/>
              <a:t>Peter Micheuz, UNI KLU, Ruhegenießer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4155708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4BD5B38-46E3-1920-84FC-8753C3582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4414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9C2E349-08AE-FA9F-9BC7-36B319C30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4147"/>
            <a:ext cx="9144000" cy="206339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B67BAF6-B599-19C3-1DD8-A464C75AD515}"/>
              </a:ext>
            </a:extLst>
          </p:cNvPr>
          <p:cNvSpPr txBox="1"/>
          <p:nvPr/>
        </p:nvSpPr>
        <p:spPr>
          <a:xfrm>
            <a:off x="3591499" y="1233890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20947F9-0983-FD7C-6BBF-D74587BFFCA9}"/>
              </a:ext>
            </a:extLst>
          </p:cNvPr>
          <p:cNvSpPr txBox="1"/>
          <p:nvPr/>
        </p:nvSpPr>
        <p:spPr>
          <a:xfrm>
            <a:off x="1893065" y="2696604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A1ACAE8-64B3-B767-5C16-2B9B4F98F54D}"/>
              </a:ext>
            </a:extLst>
          </p:cNvPr>
          <p:cNvSpPr txBox="1"/>
          <p:nvPr/>
        </p:nvSpPr>
        <p:spPr>
          <a:xfrm>
            <a:off x="1893065" y="4329998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</p:spTree>
    <p:extLst>
      <p:ext uri="{BB962C8B-B14F-4D97-AF65-F5344CB8AC3E}">
        <p14:creationId xmlns:p14="http://schemas.microsoft.com/office/powerpoint/2010/main" val="300523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9A8AFBF-2B09-295E-0321-1505F1190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1521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4A40DA2-A840-C9D8-CE1B-331236AF8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5" y="4715219"/>
            <a:ext cx="8967730" cy="20491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55E2F17-DB4B-62EF-1318-29822375DB33}"/>
              </a:ext>
            </a:extLst>
          </p:cNvPr>
          <p:cNvSpPr txBox="1"/>
          <p:nvPr/>
        </p:nvSpPr>
        <p:spPr>
          <a:xfrm>
            <a:off x="1992217" y="1572780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2359CAC-F811-A992-A4A2-5B3427C92C11}"/>
              </a:ext>
            </a:extLst>
          </p:cNvPr>
          <p:cNvSpPr txBox="1"/>
          <p:nvPr/>
        </p:nvSpPr>
        <p:spPr>
          <a:xfrm>
            <a:off x="8057002" y="3034790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9D4E80A-132D-F9AB-8344-21B154A0DCD8}"/>
              </a:ext>
            </a:extLst>
          </p:cNvPr>
          <p:cNvSpPr txBox="1"/>
          <p:nvPr/>
        </p:nvSpPr>
        <p:spPr>
          <a:xfrm>
            <a:off x="8018443" y="4172760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</p:spTree>
    <p:extLst>
      <p:ext uri="{BB962C8B-B14F-4D97-AF65-F5344CB8AC3E}">
        <p14:creationId xmlns:p14="http://schemas.microsoft.com/office/powerpoint/2010/main" val="2049921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9A2CB0B-A9A2-9C78-6424-3A3F79555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270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EE821C5-EC6C-B30E-CA0A-EA85BD8D7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7084"/>
            <a:ext cx="9144000" cy="223091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0B55C76-841B-ADEE-15BE-5F4BEEC023B4}"/>
              </a:ext>
            </a:extLst>
          </p:cNvPr>
          <p:cNvSpPr txBox="1"/>
          <p:nvPr/>
        </p:nvSpPr>
        <p:spPr>
          <a:xfrm>
            <a:off x="1937133" y="4103864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2C069D8-38DC-95BE-1BA6-F40FC1F937CA}"/>
              </a:ext>
            </a:extLst>
          </p:cNvPr>
          <p:cNvSpPr txBox="1"/>
          <p:nvPr/>
        </p:nvSpPr>
        <p:spPr>
          <a:xfrm>
            <a:off x="3576810" y="3167390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E1FC007-7D24-6C0B-5F72-6D5009C5E7DA}"/>
              </a:ext>
            </a:extLst>
          </p:cNvPr>
          <p:cNvSpPr txBox="1"/>
          <p:nvPr/>
        </p:nvSpPr>
        <p:spPr>
          <a:xfrm>
            <a:off x="2179504" y="6233669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</p:spTree>
    <p:extLst>
      <p:ext uri="{BB962C8B-B14F-4D97-AF65-F5344CB8AC3E}">
        <p14:creationId xmlns:p14="http://schemas.microsoft.com/office/powerpoint/2010/main" val="884721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877A47B-38BC-EAB1-63B4-C526A5350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8321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FA4FDAB-36A6-D1CC-5B6F-152B55026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83215"/>
            <a:ext cx="9144000" cy="187478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2941486-6DC3-47AD-65ED-B1740BB256D8}"/>
              </a:ext>
            </a:extLst>
          </p:cNvPr>
          <p:cNvSpPr txBox="1"/>
          <p:nvPr/>
        </p:nvSpPr>
        <p:spPr>
          <a:xfrm>
            <a:off x="1902246" y="3046204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82B8207-0CCA-938E-FD45-17EF8E77DA52}"/>
              </a:ext>
            </a:extLst>
          </p:cNvPr>
          <p:cNvSpPr txBox="1"/>
          <p:nvPr/>
        </p:nvSpPr>
        <p:spPr>
          <a:xfrm>
            <a:off x="5038381" y="3046204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4471ABA-7B71-E963-3125-CFB87B8478A0}"/>
              </a:ext>
            </a:extLst>
          </p:cNvPr>
          <p:cNvSpPr txBox="1"/>
          <p:nvPr/>
        </p:nvSpPr>
        <p:spPr>
          <a:xfrm>
            <a:off x="6757012" y="3046204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D0F91E4-9EAF-FC9B-E6BB-B2E1411A0EFE}"/>
              </a:ext>
            </a:extLst>
          </p:cNvPr>
          <p:cNvSpPr txBox="1"/>
          <p:nvPr/>
        </p:nvSpPr>
        <p:spPr>
          <a:xfrm>
            <a:off x="1902246" y="4415886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D5CA97F-E6F4-C7B5-DEBD-2248FE027F0B}"/>
              </a:ext>
            </a:extLst>
          </p:cNvPr>
          <p:cNvSpPr txBox="1"/>
          <p:nvPr/>
        </p:nvSpPr>
        <p:spPr>
          <a:xfrm>
            <a:off x="5038381" y="4415886"/>
            <a:ext cx="484742" cy="52322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/>
              <a:t>?</a:t>
            </a:r>
            <a:endParaRPr lang="de-DE" sz="2800" b="1"/>
          </a:p>
        </p:txBody>
      </p:sp>
    </p:spTree>
    <p:extLst>
      <p:ext uri="{BB962C8B-B14F-4D97-AF65-F5344CB8AC3E}">
        <p14:creationId xmlns:p14="http://schemas.microsoft.com/office/powerpoint/2010/main" val="549719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DECE5FE-2D98-4B88-5269-F476E4F64D6A}"/>
              </a:ext>
            </a:extLst>
          </p:cNvPr>
          <p:cNvSpPr txBox="1"/>
          <p:nvPr/>
        </p:nvSpPr>
        <p:spPr>
          <a:xfrm>
            <a:off x="936434" y="649995"/>
            <a:ext cx="53228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/>
              <a:t>72 Kompetenzbeschreibungen</a:t>
            </a:r>
            <a:br>
              <a:rPr lang="de-AT" sz="3200" b="1"/>
            </a:br>
            <a:r>
              <a:rPr lang="de-AT" sz="3200" b="1"/>
              <a:t>43 Anwendungsbereiche</a:t>
            </a:r>
            <a:endParaRPr lang="de-DE" sz="3200" b="1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72FC20-E504-FA98-374F-790C77F65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70" y="1895474"/>
            <a:ext cx="7359266" cy="397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01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E76FE667-2376-1339-09AF-0C97EBD7B167}"/>
              </a:ext>
            </a:extLst>
          </p:cNvPr>
          <p:cNvSpPr txBox="1"/>
          <p:nvPr/>
        </p:nvSpPr>
        <p:spPr>
          <a:xfrm>
            <a:off x="0" y="48587"/>
            <a:ext cx="9144000" cy="6917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900"/>
              </a:spcAft>
            </a:pPr>
            <a:r>
              <a:rPr lang="de-AT" sz="24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Fünf „Kompetenzbereiche</a:t>
            </a:r>
            <a: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de-AT" sz="18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[Quelle: Simeoni (BMBWF), OCG Journal, 2022, Ausgabe 3]</a:t>
            </a:r>
            <a:endParaRPr lang="de-DE" sz="180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AT" sz="2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Algorithmen entwerfen und Programmieren:</a:t>
            </a:r>
            <a: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 </a:t>
            </a:r>
            <a:r>
              <a:rPr lang="de-AT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modellieren komplexe Problemstellungen</a:t>
            </a:r>
            <a:r>
              <a:rPr lang="de-AT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und lösen diese mithilfe von Algorithmen </a:t>
            </a:r>
            <a:r>
              <a:rPr lang="de-AT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Programmiersprachen</a:t>
            </a:r>
            <a:r>
              <a:rPr lang="de-AT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Sie erlangen Einblicke in </a:t>
            </a:r>
            <a:r>
              <a:rPr lang="de-AT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digitale Berufe, die innovative Technologie</a:t>
            </a:r>
            <a:r>
              <a:rPr lang="de-AT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nutzen, wie z. B. </a:t>
            </a:r>
            <a:r>
              <a:rPr lang="de-AT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künstliche Intelligenz</a:t>
            </a:r>
            <a:r>
              <a:rPr lang="de-AT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Robotik und Big Data. Sie werten Sensoren aus und verarbeiten </a:t>
            </a:r>
            <a:r>
              <a:rPr lang="de-AT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große Datenmengen</a:t>
            </a:r>
            <a:r>
              <a:rPr lang="de-AT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um Ergebnisse zu visualisieren und zu analysieren.</a:t>
            </a:r>
            <a:br>
              <a:rPr lang="de-AT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AT" sz="2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Umgang mit Daten, Informationen und Informationssystemen: </a:t>
            </a:r>
            <a:br>
              <a:rPr lang="de-AT" sz="20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SuS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suchen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bewerten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Informationen,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strukturieren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verarbeiten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sie, z. B.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Medienkritik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, Filterblase, Erkennen von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Fake News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de-DE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AT" sz="2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Nutzung informatischer, medialer Systeme:</a:t>
            </a:r>
            <a: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SuS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nutzen Kommunikationstechnologien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sowie –prozesse, z. B.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Cloudanwendungen 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zur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Kollaboration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in Projekten, Lernplattformen.</a:t>
            </a:r>
            <a:b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de-DE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AT" sz="2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Anwendung digitaler Technologien und Vernetzung:</a:t>
            </a:r>
            <a: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SuS nutzen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eigenständig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selbstbestimmt 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digitale Technologien und Vernetzung, z. B.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digitale Souveränität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Media Literacy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de-DE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de-AT" sz="2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Grundlagenwissen, Künstliche Intelligenz:</a:t>
            </a:r>
            <a: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SuS bauen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Grundlagenwissen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auf und hinterfragen, welche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Auswirkungen die Digitalisierung 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auf ihr Leben und die Gesellschaft hat, z. B.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ethische Fragen 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betreffend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Mediennutzung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 oder </a:t>
            </a:r>
            <a:r>
              <a:rPr lang="de-AT" b="1">
                <a:latin typeface="Calibri" panose="020F0502020204030204" pitchFamily="34" charset="0"/>
                <a:cs typeface="Times New Roman" panose="02020603050405020304" pitchFamily="18" charset="0"/>
              </a:rPr>
              <a:t>künstliche Intelligenz</a:t>
            </a:r>
            <a:r>
              <a:rPr lang="de-AT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6630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820A742-6F61-FDCF-4C30-A741727B0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302D3A8-0B6B-C318-E14D-D58334F8C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AB482290-6488-AA33-6007-2BADDB87581A}"/>
              </a:ext>
            </a:extLst>
          </p:cNvPr>
          <p:cNvSpPr/>
          <p:nvPr/>
        </p:nvSpPr>
        <p:spPr>
          <a:xfrm>
            <a:off x="160020" y="4732020"/>
            <a:ext cx="6537960" cy="1062990"/>
          </a:xfrm>
          <a:prstGeom prst="wedgeEllipseCallout">
            <a:avLst>
              <a:gd name="adj1" fmla="val -3114"/>
              <a:gd name="adj2" fmla="val -1292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>
                <a:solidFill>
                  <a:schemeClr val="tx1"/>
                </a:solidFill>
              </a:rPr>
              <a:t>Das Gute am neuen Lehrplan ist,</a:t>
            </a:r>
            <a:br>
              <a:rPr lang="de-AT" sz="2400" b="1">
                <a:solidFill>
                  <a:schemeClr val="tx1"/>
                </a:solidFill>
              </a:rPr>
            </a:br>
            <a:r>
              <a:rPr lang="de-AT" sz="2400" b="1">
                <a:solidFill>
                  <a:schemeClr val="tx1"/>
                </a:solidFill>
              </a:rPr>
              <a:t>dass es überhaupt einen gibt!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4" name="Sprechblase: oval 3">
            <a:extLst>
              <a:ext uri="{FF2B5EF4-FFF2-40B4-BE49-F238E27FC236}">
                <a16:creationId xmlns:a16="http://schemas.microsoft.com/office/drawing/2014/main" id="{70C249B7-5504-87B3-DDB1-5018D0B0858C}"/>
              </a:ext>
            </a:extLst>
          </p:cNvPr>
          <p:cNvSpPr/>
          <p:nvPr/>
        </p:nvSpPr>
        <p:spPr>
          <a:xfrm>
            <a:off x="4892040" y="3669030"/>
            <a:ext cx="3989070" cy="980088"/>
          </a:xfrm>
          <a:prstGeom prst="wedgeEllipseCallout">
            <a:avLst>
              <a:gd name="adj1" fmla="val -11237"/>
              <a:gd name="adj2" fmla="val -1563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>
                <a:solidFill>
                  <a:schemeClr val="tx1"/>
                </a:solidFill>
              </a:rPr>
              <a:t>Du Verschwörungs-praktiker!</a:t>
            </a:r>
            <a:endParaRPr lang="de-DE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94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4D5E91F-63CD-C751-0FF9-4EC7C613F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721" y="400110"/>
            <a:ext cx="6726555" cy="30288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E720C54-73A2-D920-91B3-08CDB4777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21" y="3429000"/>
            <a:ext cx="6726555" cy="271676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FF80073-84AA-AE6D-D695-1173B34C1C9E}"/>
              </a:ext>
            </a:extLst>
          </p:cNvPr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de-AT" sz="2000" b="1"/>
              <a:t>Die Steuerungswirkung von Curricula ist ein wenig untersuchtes Forschungsfeld. </a:t>
            </a:r>
            <a:endParaRPr lang="de-DE" sz="2000" b="1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153A91-0455-ED16-CE40-83B3C192C0F4}"/>
              </a:ext>
            </a:extLst>
          </p:cNvPr>
          <p:cNvSpPr txBox="1"/>
          <p:nvPr/>
        </p:nvSpPr>
        <p:spPr>
          <a:xfrm>
            <a:off x="315752" y="6222209"/>
            <a:ext cx="8512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600" i="1"/>
              <a:t>Quelle: Steuerungswirkung von Lehrplänen Curriculumsrezeption und -implementation von Lehrenden in der schweizerischen kaufmännischen Bildung, </a:t>
            </a:r>
            <a:r>
              <a:rPr lang="de-AT" sz="1400" i="1"/>
              <a:t>Keller, Ledergerber, St.Gallen, Dezember 2021 </a:t>
            </a:r>
            <a:endParaRPr lang="de-DE" sz="1600" i="1"/>
          </a:p>
        </p:txBody>
      </p:sp>
    </p:spTree>
    <p:extLst>
      <p:ext uri="{BB962C8B-B14F-4D97-AF65-F5344CB8AC3E}">
        <p14:creationId xmlns:p14="http://schemas.microsoft.com/office/powerpoint/2010/main" val="2811812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2F2223C-508E-A7FB-1BE3-8CFC7D481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118"/>
            <a:ext cx="9144000" cy="629063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ED7A05-8927-D646-F146-E619C5DA401B}"/>
              </a:ext>
            </a:extLst>
          </p:cNvPr>
          <p:cNvSpPr txBox="1"/>
          <p:nvPr/>
        </p:nvSpPr>
        <p:spPr>
          <a:xfrm>
            <a:off x="3690651" y="6411550"/>
            <a:ext cx="5282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/>
              <a:t>Quelle: https://magazin.oebv.at/alles-nach-lehr-plan</a:t>
            </a:r>
          </a:p>
        </p:txBody>
      </p:sp>
    </p:spTree>
    <p:extLst>
      <p:ext uri="{BB962C8B-B14F-4D97-AF65-F5344CB8AC3E}">
        <p14:creationId xmlns:p14="http://schemas.microsoft.com/office/powerpoint/2010/main" val="3366163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3F2788B-E071-A82B-A01B-A1D837153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3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95DFBF4-02C1-3BF1-0350-8AFF0458E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34738"/>
            <a:ext cx="4333414" cy="29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267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3CD252-83A7-EB52-4012-2433C2D58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50230" cy="38139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DF88BE4-6907-0848-A73A-CDCF71181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230" y="0"/>
            <a:ext cx="4793770" cy="684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0A05AEA-EFEF-B300-E4BA-BA257A562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" y="3813900"/>
            <a:ext cx="8995410" cy="303299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3F88F49-E05C-16EF-85A5-88CB411DB12A}"/>
              </a:ext>
            </a:extLst>
          </p:cNvPr>
          <p:cNvSpPr txBox="1"/>
          <p:nvPr/>
        </p:nvSpPr>
        <p:spPr>
          <a:xfrm rot="21192610">
            <a:off x="1166034" y="5515733"/>
            <a:ext cx="713650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2400" b="1"/>
              <a:t>WIE KANN MAN SO EIN FACH EINFACH SO EINFÜHREN?</a:t>
            </a:r>
            <a:endParaRPr lang="de-DE" sz="2400" b="1"/>
          </a:p>
        </p:txBody>
      </p:sp>
    </p:spTree>
    <p:extLst>
      <p:ext uri="{BB962C8B-B14F-4D97-AF65-F5344CB8AC3E}">
        <p14:creationId xmlns:p14="http://schemas.microsoft.com/office/powerpoint/2010/main" val="2228406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A7FEC73-D05A-CFAF-1F63-739B3F37B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231"/>
            <a:ext cx="5143500" cy="616077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56B4215-8B2D-807B-D8F5-0E2FA66AE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310" y="0"/>
            <a:ext cx="5520690" cy="279273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6DF22C1-CE06-27C3-3939-384400970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178493"/>
            <a:ext cx="3886200" cy="329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024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034D64F-716D-6E25-88ED-9293D8CF3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47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6160991-A9B7-0887-3503-E897A2C31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1A2FDBA-2FDC-536B-8509-AB22AA7A96FD}"/>
              </a:ext>
            </a:extLst>
          </p:cNvPr>
          <p:cNvSpPr txBox="1"/>
          <p:nvPr/>
        </p:nvSpPr>
        <p:spPr>
          <a:xfrm rot="20082596">
            <a:off x="1112131" y="1794510"/>
            <a:ext cx="7125477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3200" b="1"/>
              <a:t>NICHT SCHON WIEDER EINE UMFRAGE …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15453118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5A87883-3AE5-099D-8E6B-790D48F96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solidFill>
            <a:srgbClr val="FFFF00">
              <a:alpha val="14000"/>
            </a:srgbClr>
          </a:solidFill>
        </p:spPr>
      </p:pic>
      <p:sp>
        <p:nvSpPr>
          <p:cNvPr id="2" name="Sprechblase: oval 1">
            <a:extLst>
              <a:ext uri="{FF2B5EF4-FFF2-40B4-BE49-F238E27FC236}">
                <a16:creationId xmlns:a16="http://schemas.microsoft.com/office/drawing/2014/main" id="{C91DFDE4-51F8-3621-4CE8-576E8D1A8882}"/>
              </a:ext>
            </a:extLst>
          </p:cNvPr>
          <p:cNvSpPr/>
          <p:nvPr/>
        </p:nvSpPr>
        <p:spPr>
          <a:xfrm>
            <a:off x="2522863" y="0"/>
            <a:ext cx="6621137" cy="1288974"/>
          </a:xfrm>
          <a:prstGeom prst="wedgeEllipseCallout">
            <a:avLst>
              <a:gd name="adj1" fmla="val -29685"/>
              <a:gd name="adj2" fmla="val 80495"/>
            </a:avLst>
          </a:prstGeom>
          <a:solidFill>
            <a:srgbClr val="FFFF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tx1"/>
                </a:solidFill>
              </a:rPr>
              <a:t>WAS HABEN DENN DIE LEHRER:INNEN </a:t>
            </a:r>
            <a:br>
              <a:rPr lang="de-AT" b="1">
                <a:solidFill>
                  <a:schemeClr val="tx1"/>
                </a:solidFill>
              </a:rPr>
            </a:br>
            <a:r>
              <a:rPr lang="de-AT" b="1">
                <a:solidFill>
                  <a:schemeClr val="tx1"/>
                </a:solidFill>
              </a:rPr>
              <a:t>ÜBER DEN DGB RÜCKGEMELDET?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4" name="Sprechblase: oval 3">
            <a:extLst>
              <a:ext uri="{FF2B5EF4-FFF2-40B4-BE49-F238E27FC236}">
                <a16:creationId xmlns:a16="http://schemas.microsoft.com/office/drawing/2014/main" id="{C7D0D017-71AB-6EC8-9721-5B1851D28D33}"/>
              </a:ext>
            </a:extLst>
          </p:cNvPr>
          <p:cNvSpPr/>
          <p:nvPr/>
        </p:nvSpPr>
        <p:spPr>
          <a:xfrm>
            <a:off x="3204990" y="4908013"/>
            <a:ext cx="5256882" cy="1288974"/>
          </a:xfrm>
          <a:prstGeom prst="wedgeEllipseCallout">
            <a:avLst>
              <a:gd name="adj1" fmla="val -24336"/>
              <a:gd name="adj2" fmla="val -204121"/>
            </a:avLst>
          </a:prstGeom>
          <a:solidFill>
            <a:srgbClr val="FFFF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tx1"/>
                </a:solidFill>
              </a:rPr>
              <a:t>INTERESSANTES UND AUFSCHLUSSREICHES.</a:t>
            </a:r>
            <a:br>
              <a:rPr lang="de-AT" b="1">
                <a:solidFill>
                  <a:schemeClr val="tx1"/>
                </a:solidFill>
              </a:rPr>
            </a:br>
            <a:r>
              <a:rPr lang="de-AT" b="1">
                <a:solidFill>
                  <a:schemeClr val="tx1"/>
                </a:solidFill>
              </a:rPr>
              <a:t>ABER WENIG ÜBERRASCHUNGEN …</a:t>
            </a:r>
            <a:endParaRPr lang="de-DE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65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6D403FE-F53C-64E2-22EE-1F1D593B0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140" y="733249"/>
            <a:ext cx="3211187" cy="14112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ACDE801-17F6-12F3-9E4A-791876B20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327" y="1273639"/>
            <a:ext cx="3211188" cy="11012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4E9AC44-F523-9CE9-900C-B2BB43309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85" y="2169322"/>
            <a:ext cx="3394515" cy="142825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497803A-8BFB-0E06-6E55-027A02B75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327" y="2871648"/>
            <a:ext cx="3211188" cy="22235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31CB5B7-2205-C01E-3E85-D9BCD412D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4613" y="3712431"/>
            <a:ext cx="2510239" cy="189457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DB3D5D7-FCAF-195D-112C-FB5273E29E9A}"/>
              </a:ext>
            </a:extLst>
          </p:cNvPr>
          <p:cNvSpPr txBox="1"/>
          <p:nvPr/>
        </p:nvSpPr>
        <p:spPr>
          <a:xfrm>
            <a:off x="1894613" y="6124751"/>
            <a:ext cx="5493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/>
              <a:t>www.ahs-informatik.at/digitale-grundbildung/umfragen</a:t>
            </a:r>
          </a:p>
        </p:txBody>
      </p:sp>
    </p:spTree>
    <p:extLst>
      <p:ext uri="{BB962C8B-B14F-4D97-AF65-F5344CB8AC3E}">
        <p14:creationId xmlns:p14="http://schemas.microsoft.com/office/powerpoint/2010/main" val="40406106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73D8FA4-C75A-9FE9-0807-55EAA85B5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hlinkClick r:id="rId3"/>
            <a:extLst>
              <a:ext uri="{FF2B5EF4-FFF2-40B4-BE49-F238E27FC236}">
                <a16:creationId xmlns:a16="http://schemas.microsoft.com/office/drawing/2014/main" id="{35F1C2C7-A845-E3C2-6D0D-87311AE73CFC}"/>
              </a:ext>
            </a:extLst>
          </p:cNvPr>
          <p:cNvSpPr txBox="1"/>
          <p:nvPr/>
        </p:nvSpPr>
        <p:spPr>
          <a:xfrm rot="650095">
            <a:off x="1006760" y="3810253"/>
            <a:ext cx="713047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AT" sz="5400" b="1">
                <a:latin typeface="FuturaBlack BT" panose="040409050D0B02020403" pitchFamily="82" charset="0"/>
              </a:rPr>
              <a:t>SCHLUSS MIT LUSTIG</a:t>
            </a:r>
            <a:endParaRPr lang="de-DE" sz="5400" b="1">
              <a:latin typeface="FuturaBlack BT" panose="040409050D0B020204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8995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isch, Essen, Platte, Mahlzeit enthält.&#10;&#10;Automatisch generierte Beschreibung">
            <a:extLst>
              <a:ext uri="{FF2B5EF4-FFF2-40B4-BE49-F238E27FC236}">
                <a16:creationId xmlns:a16="http://schemas.microsoft.com/office/drawing/2014/main" id="{2A59B312-D199-BB1F-BB7B-A1899066C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9" r="33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236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iagramm, Tortendiagramm enthält.&#10;&#10;Automatisch generierte Beschreibung">
            <a:extLst>
              <a:ext uri="{FF2B5EF4-FFF2-40B4-BE49-F238E27FC236}">
                <a16:creationId xmlns:a16="http://schemas.microsoft.com/office/drawing/2014/main" id="{4715774D-7332-A2B8-4673-460C872C0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046"/>
            <a:ext cx="9144000" cy="6174954"/>
          </a:xfrm>
          <a:prstGeom prst="rect">
            <a:avLst/>
          </a:prstGeom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9ED946E0-BBDD-753A-E72C-CD2D952FB27D}"/>
              </a:ext>
            </a:extLst>
          </p:cNvPr>
          <p:cNvCxnSpPr/>
          <p:nvPr/>
        </p:nvCxnSpPr>
        <p:spPr>
          <a:xfrm flipV="1">
            <a:off x="1322023" y="782198"/>
            <a:ext cx="1399143" cy="396607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4D84032B-4DA4-2AF9-5E69-D963003DA81D}"/>
              </a:ext>
            </a:extLst>
          </p:cNvPr>
          <p:cNvSpPr txBox="1"/>
          <p:nvPr/>
        </p:nvSpPr>
        <p:spPr>
          <a:xfrm>
            <a:off x="1322023" y="277068"/>
            <a:ext cx="1144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/>
              <a:t>Lehrer</a:t>
            </a:r>
            <a:endParaRPr lang="de-DE" sz="2800" b="1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30201C1-7C6B-B567-29B5-4C6354C0D7E0}"/>
              </a:ext>
            </a:extLst>
          </p:cNvPr>
          <p:cNvCxnSpPr/>
          <p:nvPr/>
        </p:nvCxnSpPr>
        <p:spPr>
          <a:xfrm flipV="1">
            <a:off x="2168486" y="1277957"/>
            <a:ext cx="1399143" cy="396607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CD64C486-ED7B-4DD9-D012-D2094B824944}"/>
              </a:ext>
            </a:extLst>
          </p:cNvPr>
          <p:cNvSpPr txBox="1"/>
          <p:nvPr/>
        </p:nvSpPr>
        <p:spPr>
          <a:xfrm>
            <a:off x="2344757" y="959511"/>
            <a:ext cx="141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/>
              <a:t>Vortrages</a:t>
            </a:r>
            <a:endParaRPr lang="de-DE" sz="2400" b="1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904FC70-86BE-B812-F3D7-2D48575CBCF7}"/>
              </a:ext>
            </a:extLst>
          </p:cNvPr>
          <p:cNvSpPr txBox="1"/>
          <p:nvPr/>
        </p:nvSpPr>
        <p:spPr>
          <a:xfrm>
            <a:off x="5480684" y="1421176"/>
            <a:ext cx="1938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/>
              <a:t>Vortragenden</a:t>
            </a:r>
            <a:endParaRPr lang="de-DE" sz="2400" b="1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D9EA1F6F-F0F8-062C-DDAA-F8D18142B7C7}"/>
              </a:ext>
            </a:extLst>
          </p:cNvPr>
          <p:cNvCxnSpPr>
            <a:cxnSpLocks/>
          </p:cNvCxnSpPr>
          <p:nvPr/>
        </p:nvCxnSpPr>
        <p:spPr>
          <a:xfrm flipV="1">
            <a:off x="5898516" y="1882841"/>
            <a:ext cx="1102365" cy="285646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C561843D-116C-EE3E-574B-597CABD47E39}"/>
              </a:ext>
            </a:extLst>
          </p:cNvPr>
          <p:cNvSpPr txBox="1"/>
          <p:nvPr/>
        </p:nvSpPr>
        <p:spPr>
          <a:xfrm>
            <a:off x="7000881" y="77013"/>
            <a:ext cx="2021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/>
              <a:t>Vorletzte Folie</a:t>
            </a:r>
            <a:endParaRPr lang="de-DE" sz="2400" b="1"/>
          </a:p>
        </p:txBody>
      </p:sp>
    </p:spTree>
    <p:extLst>
      <p:ext uri="{BB962C8B-B14F-4D97-AF65-F5344CB8AC3E}">
        <p14:creationId xmlns:p14="http://schemas.microsoft.com/office/powerpoint/2010/main" val="2032312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5046992-4702-B90E-B1B7-F99D787A9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FE22CAE-9DF8-9988-4013-FBF14B42709F}"/>
              </a:ext>
            </a:extLst>
          </p:cNvPr>
          <p:cNvSpPr txBox="1"/>
          <p:nvPr/>
        </p:nvSpPr>
        <p:spPr>
          <a:xfrm>
            <a:off x="2770531" y="3429000"/>
            <a:ext cx="4291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>
                <a:solidFill>
                  <a:schemeClr val="bg1"/>
                </a:solidFill>
              </a:rPr>
              <a:t>Trotzdem Danke ;-)</a:t>
            </a:r>
            <a:endParaRPr lang="de-DE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37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F398598-9440-8EDA-056F-D3118834B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5" y="934402"/>
            <a:ext cx="8735377" cy="506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0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9FCB0D9-430D-3006-541A-56D53D3FD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07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55F3055-2A0F-E1ED-D038-79EAA6146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4686298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2947DA9-C519-944E-5996-7A410C30D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310" y="0"/>
            <a:ext cx="4377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23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8BA9513-A411-547A-6070-5A1331B51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71B20052-C1CA-B200-83D1-C01C98608493}"/>
              </a:ext>
            </a:extLst>
          </p:cNvPr>
          <p:cNvSpPr/>
          <p:nvPr/>
        </p:nvSpPr>
        <p:spPr>
          <a:xfrm>
            <a:off x="3822853" y="329463"/>
            <a:ext cx="4406747" cy="848299"/>
          </a:xfrm>
          <a:prstGeom prst="wedgeEllipseCallout">
            <a:avLst>
              <a:gd name="adj1" fmla="val -64898"/>
              <a:gd name="adj2" fmla="val 154263"/>
            </a:avLst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tx1"/>
                </a:solidFill>
              </a:rPr>
              <a:t>Meinen Buabn und Mäderln is so einiges erspart geblieben …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6DF2A4B-A704-4980-43C6-5F859156C20F}"/>
              </a:ext>
            </a:extLst>
          </p:cNvPr>
          <p:cNvSpPr txBox="1"/>
          <p:nvPr/>
        </p:nvSpPr>
        <p:spPr>
          <a:xfrm>
            <a:off x="0" y="0"/>
            <a:ext cx="426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>
                <a:solidFill>
                  <a:srgbClr val="FFFF00"/>
                </a:solidFill>
              </a:rPr>
              <a:t>CHEATGPT PROOF CLASSROOM!</a:t>
            </a:r>
            <a:endParaRPr lang="de-DE" sz="2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66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 enthält.">
            <a:extLst>
              <a:ext uri="{FF2B5EF4-FFF2-40B4-BE49-F238E27FC236}">
                <a16:creationId xmlns:a16="http://schemas.microsoft.com/office/drawing/2014/main" id="{37AC3B9A-40D8-B0FA-2421-802923894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6CE41E4D-EBF8-38FE-1453-A70540462F4F}"/>
              </a:ext>
            </a:extLst>
          </p:cNvPr>
          <p:cNvSpPr/>
          <p:nvPr/>
        </p:nvSpPr>
        <p:spPr>
          <a:xfrm>
            <a:off x="0" y="1608463"/>
            <a:ext cx="4186410" cy="1101687"/>
          </a:xfrm>
          <a:prstGeom prst="wedgeEllipseCallout">
            <a:avLst>
              <a:gd name="adj1" fmla="val -15218"/>
              <a:gd name="adj2" fmla="val 8241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b="1">
                <a:solidFill>
                  <a:schemeClr val="tx1"/>
                </a:solidFill>
              </a:rPr>
              <a:t>Herr Micheuz, a könn‘t ma bitte zum eigentlichen Thema kommen!!!</a:t>
            </a:r>
            <a:endParaRPr lang="de-DE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26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1186</Words>
  <Application>Microsoft Office PowerPoint</Application>
  <PresentationFormat>Bildschirmpräsentation (4:3)</PresentationFormat>
  <Paragraphs>124</Paragraphs>
  <Slides>48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59" baseType="lpstr">
      <vt:lpstr>Arial Unicode MS</vt:lpstr>
      <vt:lpstr>Arial</vt:lpstr>
      <vt:lpstr>Calibri</vt:lpstr>
      <vt:lpstr>Calibri Light</vt:lpstr>
      <vt:lpstr>FuturaBlack BT</vt:lpstr>
      <vt:lpstr>Lato</vt:lpstr>
      <vt:lpstr>OpenSansRegular</vt:lpstr>
      <vt:lpstr>PIDvl</vt:lpstr>
      <vt:lpstr>Symbol</vt:lpstr>
      <vt:lpstr>TwitterChirp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Micheuz</dc:creator>
  <cp:lastModifiedBy>Peter Micheuz</cp:lastModifiedBy>
  <cp:revision>134</cp:revision>
  <dcterms:created xsi:type="dcterms:W3CDTF">2022-10-27T13:14:42Z</dcterms:created>
  <dcterms:modified xsi:type="dcterms:W3CDTF">2023-04-11T21:45:29Z</dcterms:modified>
</cp:coreProperties>
</file>