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3" r:id="rId2"/>
    <p:sldId id="258" r:id="rId3"/>
    <p:sldId id="277" r:id="rId4"/>
    <p:sldId id="294" r:id="rId5"/>
    <p:sldId id="272" r:id="rId6"/>
    <p:sldId id="301" r:id="rId7"/>
    <p:sldId id="304" r:id="rId8"/>
    <p:sldId id="281" r:id="rId9"/>
    <p:sldId id="282" r:id="rId10"/>
    <p:sldId id="289" r:id="rId11"/>
    <p:sldId id="295" r:id="rId12"/>
    <p:sldId id="290" r:id="rId13"/>
    <p:sldId id="278" r:id="rId14"/>
    <p:sldId id="279" r:id="rId15"/>
    <p:sldId id="302" r:id="rId16"/>
    <p:sldId id="309" r:id="rId17"/>
    <p:sldId id="303" r:id="rId18"/>
    <p:sldId id="274" r:id="rId19"/>
    <p:sldId id="310" r:id="rId20"/>
    <p:sldId id="286" r:id="rId21"/>
    <p:sldId id="292" r:id="rId22"/>
    <p:sldId id="291" r:id="rId23"/>
    <p:sldId id="312" r:id="rId24"/>
    <p:sldId id="261" r:id="rId25"/>
    <p:sldId id="308" r:id="rId26"/>
    <p:sldId id="306" r:id="rId27"/>
    <p:sldId id="305" r:id="rId28"/>
    <p:sldId id="307" r:id="rId29"/>
    <p:sldId id="267" r:id="rId30"/>
    <p:sldId id="268" r:id="rId31"/>
    <p:sldId id="270" r:id="rId32"/>
    <p:sldId id="269" r:id="rId33"/>
    <p:sldId id="271" r:id="rId34"/>
    <p:sldId id="266" r:id="rId35"/>
    <p:sldId id="300" r:id="rId36"/>
    <p:sldId id="297" r:id="rId37"/>
    <p:sldId id="298" r:id="rId38"/>
    <p:sldId id="31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90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0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87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20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99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81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9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39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45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74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7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C22D-D34F-4FD0-A0E9-53F914E015C6}" type="datetimeFigureOut">
              <a:rPr lang="de-DE" smtClean="0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A827E-7629-4483-8CE7-D2677590F0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63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ahs-informatik.com/digitale-grundbildun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hs-informatik.com/digitale-grundbildung/achtung-satire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F7B917-20D8-7087-A1EB-1EEEDF87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0"/>
            <a:ext cx="4274820" cy="6853310"/>
          </a:xfrm>
          <a:prstGeom prst="rect">
            <a:avLst/>
          </a:prstGeom>
        </p:spPr>
      </p:pic>
      <p:pic>
        <p:nvPicPr>
          <p:cNvPr id="2050" name="Picture 2" descr="Optimist-Pessimist-Realist Künstler oder Psychologen T-Shirt">
            <a:extLst>
              <a:ext uri="{FF2B5EF4-FFF2-40B4-BE49-F238E27FC236}">
                <a16:creationId xmlns:a16="http://schemas.microsoft.com/office/drawing/2014/main" id="{B043D5B4-4181-5838-E3A0-DCED850E5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r="-1408" b="16589"/>
          <a:stretch/>
        </p:blipFill>
        <p:spPr bwMode="auto">
          <a:xfrm>
            <a:off x="4157297" y="2349919"/>
            <a:ext cx="4869181" cy="38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E90CDD3-FF6F-38AE-94F6-DEC80DAEDE7E}"/>
              </a:ext>
            </a:extLst>
          </p:cNvPr>
          <p:cNvSpPr/>
          <p:nvPr/>
        </p:nvSpPr>
        <p:spPr>
          <a:xfrm>
            <a:off x="1817370" y="2887980"/>
            <a:ext cx="2457450" cy="243459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Nicht einfach (so) ein Fach?!  </a:t>
            </a:r>
            <a:endParaRPr lang="de-DE" sz="2800" b="1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E1ADFC1-BCE3-63C4-8FEA-02DCB9E9E1C6}"/>
              </a:ext>
            </a:extLst>
          </p:cNvPr>
          <p:cNvSpPr/>
          <p:nvPr/>
        </p:nvSpPr>
        <p:spPr>
          <a:xfrm>
            <a:off x="4572000" y="0"/>
            <a:ext cx="3806188" cy="3303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Wie </a:t>
            </a:r>
            <a:r>
              <a:rPr lang="de-AT" sz="2800" b="1">
                <a:solidFill>
                  <a:schemeClr val="tx1"/>
                </a:solidFill>
              </a:rPr>
              <a:t>Digitale (Grund?)Bildung </a:t>
            </a:r>
            <a:r>
              <a:rPr lang="de-AT" sz="2400" b="1">
                <a:solidFill>
                  <a:schemeClr val="tx1"/>
                </a:solidFill>
                <a:highlight>
                  <a:srgbClr val="FF0000"/>
                </a:highlight>
              </a:rPr>
              <a:t>nichtsdestotrotz</a:t>
            </a:r>
            <a:r>
              <a:rPr lang="de-AT" sz="2400" b="1">
                <a:solidFill>
                  <a:schemeClr val="tx1"/>
                </a:solidFill>
              </a:rPr>
              <a:t> </a:t>
            </a:r>
            <a:r>
              <a:rPr lang="de-AT" sz="3200" b="1">
                <a:solidFill>
                  <a:schemeClr val="tx1"/>
                </a:solidFill>
                <a:highlight>
                  <a:srgbClr val="00FF00"/>
                </a:highlight>
              </a:rPr>
              <a:t>gelingen</a:t>
            </a:r>
            <a:r>
              <a:rPr lang="de-AT" sz="3200" b="1">
                <a:solidFill>
                  <a:schemeClr val="tx1"/>
                </a:solidFill>
              </a:rPr>
              <a:t> 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kann. 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3" name="Bogen 2">
            <a:extLst>
              <a:ext uri="{FF2B5EF4-FFF2-40B4-BE49-F238E27FC236}">
                <a16:creationId xmlns:a16="http://schemas.microsoft.com/office/drawing/2014/main" id="{344DBF73-B4C4-A046-B40E-358D9E050AED}"/>
              </a:ext>
            </a:extLst>
          </p:cNvPr>
          <p:cNvSpPr/>
          <p:nvPr/>
        </p:nvSpPr>
        <p:spPr>
          <a:xfrm rot="8980067">
            <a:off x="5285439" y="747399"/>
            <a:ext cx="3063118" cy="2013362"/>
          </a:xfrm>
          <a:prstGeom prst="arc">
            <a:avLst>
              <a:gd name="adj1" fmla="val 16200000"/>
              <a:gd name="adj2" fmla="val 21456795"/>
            </a:avLst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1FF7AC9-10D2-8CBE-A7A1-3E63FB085028}"/>
              </a:ext>
            </a:extLst>
          </p:cNvPr>
          <p:cNvSpPr/>
          <p:nvPr/>
        </p:nvSpPr>
        <p:spPr>
          <a:xfrm>
            <a:off x="5120640" y="68580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5B2F0D-6B56-CE0E-BA18-879AF6543193}"/>
              </a:ext>
            </a:extLst>
          </p:cNvPr>
          <p:cNvSpPr/>
          <p:nvPr/>
        </p:nvSpPr>
        <p:spPr>
          <a:xfrm>
            <a:off x="7456170" y="701040"/>
            <a:ext cx="342900" cy="2743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C7B22A-EB8B-E70F-7073-12CC5615830D}"/>
              </a:ext>
            </a:extLst>
          </p:cNvPr>
          <p:cNvSpPr txBox="1"/>
          <p:nvPr/>
        </p:nvSpPr>
        <p:spPr>
          <a:xfrm>
            <a:off x="4690753" y="6330434"/>
            <a:ext cx="391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Peter Micheuz, UNI KLU, Ruhegenießer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55708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1FA57F-E2DC-FC97-65C1-8C187011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D8483B-103A-6E8D-F409-0C1B24BF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6BA635F-F01B-4D3F-A0DD-AFC1D500CFD8}"/>
              </a:ext>
            </a:extLst>
          </p:cNvPr>
          <p:cNvSpPr txBox="1"/>
          <p:nvPr/>
        </p:nvSpPr>
        <p:spPr>
          <a:xfrm>
            <a:off x="8491257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2011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397045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BC8026-4436-7505-118C-A21495DB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1"/>
            <a:ext cx="8023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58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7636654-70E2-8E89-0589-62E91D2B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2861009-A95D-4B71-05F7-3D4AACDCC68A}"/>
              </a:ext>
            </a:extLst>
          </p:cNvPr>
          <p:cNvSpPr txBox="1"/>
          <p:nvPr/>
        </p:nvSpPr>
        <p:spPr>
          <a:xfrm>
            <a:off x="6713782" y="800100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www.digitale-bildung.at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2812409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4ADE8E6-BD25-F1C6-0498-5840B670C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65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34BA7E-B37F-B935-071D-E5171566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0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ECE096-D41C-CAB8-B6D2-B5089B5E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6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262890" y="4029075"/>
            <a:ext cx="4080510" cy="1062990"/>
          </a:xfrm>
          <a:prstGeom prst="wedgeEllipseCallout">
            <a:avLst>
              <a:gd name="adj1" fmla="val 14814"/>
              <a:gd name="adj2" fmla="val -787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Zuerst war long nix …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572000" y="3669030"/>
            <a:ext cx="4309110" cy="1783080"/>
          </a:xfrm>
          <a:prstGeom prst="wedgeEllipseCallout">
            <a:avLst>
              <a:gd name="adj1" fmla="val -12670"/>
              <a:gd name="adj2" fmla="val -945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Und dann wechseln‘s die „Bildungspläne“ öfter als die Unterrichtsminister …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87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1CF0192-A6CC-05D1-89EC-FD8B3620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64" y="0"/>
            <a:ext cx="8419366" cy="35841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83BB19-E8AF-6931-2222-648AF27EB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" y="4389120"/>
            <a:ext cx="4343400" cy="2057082"/>
          </a:xfrm>
          <a:prstGeom prst="rect">
            <a:avLst/>
          </a:prstGeom>
        </p:spPr>
      </p:pic>
      <p:pic>
        <p:nvPicPr>
          <p:cNvPr id="7" name="Grafik 6">
            <a:hlinkClick r:id="rId4"/>
            <a:extLst>
              <a:ext uri="{FF2B5EF4-FFF2-40B4-BE49-F238E27FC236}">
                <a16:creationId xmlns:a16="http://schemas.microsoft.com/office/drawing/2014/main" id="{40411CEA-042E-9C65-3E1D-55F1D02F0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790" y="3796658"/>
            <a:ext cx="3573046" cy="26495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D4AF1B-BD0D-0279-A188-B5B781950274}"/>
              </a:ext>
            </a:extLst>
          </p:cNvPr>
          <p:cNvSpPr txBox="1"/>
          <p:nvPr/>
        </p:nvSpPr>
        <p:spPr>
          <a:xfrm>
            <a:off x="393164" y="3804404"/>
            <a:ext cx="444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/>
              <a:t>Frankfurter Würstel statt Wiener Schnitzel … 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8181E9D-F79C-6641-EA92-725666A33743}"/>
              </a:ext>
            </a:extLst>
          </p:cNvPr>
          <p:cNvSpPr txBox="1"/>
          <p:nvPr/>
        </p:nvSpPr>
        <p:spPr>
          <a:xfrm>
            <a:off x="3851910" y="6488668"/>
            <a:ext cx="529209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 b="1"/>
              <a:t>https://www.ahs-informatik.at/digitale-grundbildung</a:t>
            </a:r>
          </a:p>
        </p:txBody>
      </p:sp>
    </p:spTree>
    <p:extLst>
      <p:ext uri="{BB962C8B-B14F-4D97-AF65-F5344CB8AC3E}">
        <p14:creationId xmlns:p14="http://schemas.microsoft.com/office/powerpoint/2010/main" val="87429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2E48DD-031E-28A3-D2D0-2992CFDA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5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928973-8B09-0941-10C7-D64B925F3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88918" r="-2368" b="-188918"/>
          <a:stretch/>
        </p:blipFill>
        <p:spPr>
          <a:xfrm>
            <a:off x="1885950" y="2000250"/>
            <a:ext cx="2057400" cy="20570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C3B45FF-89CD-A153-A698-0DB8234E0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3" t="5055" b="4323"/>
          <a:stretch/>
        </p:blipFill>
        <p:spPr>
          <a:xfrm>
            <a:off x="0" y="0"/>
            <a:ext cx="4114800" cy="33032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C57B43-0766-48E9-38F5-32A11CC423D2}"/>
              </a:ext>
            </a:extLst>
          </p:cNvPr>
          <p:cNvSpPr txBox="1"/>
          <p:nvPr/>
        </p:nvSpPr>
        <p:spPr>
          <a:xfrm>
            <a:off x="6469380" y="102870"/>
            <a:ext cx="25345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b="1"/>
              <a:t>Die Lehrplankommission</a:t>
            </a:r>
            <a:br>
              <a:rPr lang="de-AT" b="1"/>
            </a:br>
            <a:r>
              <a:rPr lang="de-AT" b="1"/>
              <a:t>bei der Arbeit …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10987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BD5B38-46E3-1920-84FC-8753C358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41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C2E349-08AE-FA9F-9BC7-36B319C3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90" y="4944147"/>
            <a:ext cx="7738110" cy="206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3CD252-83A7-EB52-4012-2433C2D58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0230" cy="38139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F88BE4-6907-0848-A73A-CDCF7118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30" y="0"/>
            <a:ext cx="4793770" cy="68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0A05AEA-EFEF-B300-E4BA-BA257A56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" y="3813900"/>
            <a:ext cx="8995410" cy="30329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F88F49-E05C-16EF-85A5-88CB411DB12A}"/>
              </a:ext>
            </a:extLst>
          </p:cNvPr>
          <p:cNvSpPr txBox="1"/>
          <p:nvPr/>
        </p:nvSpPr>
        <p:spPr>
          <a:xfrm rot="21192610">
            <a:off x="1131570" y="5383530"/>
            <a:ext cx="720543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2400" b="1"/>
              <a:t>WIE KANN MAN SO EIN FACH SO EINFACH EINFÜHREN?</a:t>
            </a:r>
            <a:endParaRPr lang="de-DE" sz="2400" b="1"/>
          </a:p>
        </p:txBody>
      </p:sp>
    </p:spTree>
    <p:extLst>
      <p:ext uri="{BB962C8B-B14F-4D97-AF65-F5344CB8AC3E}">
        <p14:creationId xmlns:p14="http://schemas.microsoft.com/office/powerpoint/2010/main" val="222840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02D3A8-0B6B-C318-E14D-D58334F8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AB482290-6488-AA33-6007-2BADDB87581A}"/>
              </a:ext>
            </a:extLst>
          </p:cNvPr>
          <p:cNvSpPr/>
          <p:nvPr/>
        </p:nvSpPr>
        <p:spPr>
          <a:xfrm>
            <a:off x="160020" y="4732020"/>
            <a:ext cx="6537960" cy="1062990"/>
          </a:xfrm>
          <a:prstGeom prst="wedgeEllipseCallout">
            <a:avLst>
              <a:gd name="adj1" fmla="val -3114"/>
              <a:gd name="adj2" fmla="val -129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Das Beste am neuen Lehrplan ist,</a:t>
            </a:r>
            <a:br>
              <a:rPr lang="de-AT" sz="2400" b="1">
                <a:solidFill>
                  <a:schemeClr val="tx1"/>
                </a:solidFill>
              </a:rPr>
            </a:br>
            <a:r>
              <a:rPr lang="de-AT" sz="2400" b="1">
                <a:solidFill>
                  <a:schemeClr val="tx1"/>
                </a:solidFill>
              </a:rPr>
              <a:t>dass es überhaupt einen gibt!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70C249B7-5504-87B3-DDB1-5018D0B0858C}"/>
              </a:ext>
            </a:extLst>
          </p:cNvPr>
          <p:cNvSpPr/>
          <p:nvPr/>
        </p:nvSpPr>
        <p:spPr>
          <a:xfrm>
            <a:off x="4892040" y="3669030"/>
            <a:ext cx="3989070" cy="800100"/>
          </a:xfrm>
          <a:prstGeom prst="wedgeEllipseCallout">
            <a:avLst>
              <a:gd name="adj1" fmla="val -11237"/>
              <a:gd name="adj2" fmla="val -1563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>
                <a:solidFill>
                  <a:schemeClr val="tx1"/>
                </a:solidFill>
              </a:rPr>
              <a:t>Du Verschwörungs-praktiker!</a:t>
            </a:r>
            <a:endParaRPr lang="de-DE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94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76FE667-2376-1339-09AF-0C97EBD7B167}"/>
              </a:ext>
            </a:extLst>
          </p:cNvPr>
          <p:cNvSpPr txBox="1"/>
          <p:nvPr/>
        </p:nvSpPr>
        <p:spPr>
          <a:xfrm>
            <a:off x="0" y="48587"/>
            <a:ext cx="9144000" cy="679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900"/>
              </a:spcAft>
            </a:pPr>
            <a:r>
              <a:rPr lang="de-AT" sz="2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SECRET! </a:t>
            </a:r>
            <a:r>
              <a:rPr lang="de-AT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Jetzt also doch (noch)  </a:t>
            </a: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fünf „Kompetenzbereiche</a:t>
            </a:r>
            <a:r>
              <a:rPr lang="de-AT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“:</a:t>
            </a:r>
            <a:endParaRPr lang="de-DE" sz="180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Algorithmen entwerfen und Programmieren: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 </a:t>
            </a:r>
            <a:r>
              <a:rPr lang="de-AT" sz="1800" b="1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modellieren komplexe Problemstellungen</a:t>
            </a: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lösen diese mithilfe von Algorithmen </a:t>
            </a:r>
            <a:r>
              <a:rPr lang="de-AT" sz="1800" b="1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Programmiersprachen</a:t>
            </a: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Sie erlangen Einblicke in </a:t>
            </a:r>
            <a:r>
              <a:rPr lang="de-AT" sz="1800" b="1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digitale Berufe, die innovative Technologie</a:t>
            </a: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nutzen, wie z. B. </a:t>
            </a:r>
            <a:r>
              <a:rPr lang="de-AT" sz="1800" b="1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künstliche Intelligenz</a:t>
            </a: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Robotik und Big Data. Sie werten Sensoren aus und verarbeiten </a:t>
            </a:r>
            <a:r>
              <a:rPr lang="de-AT" sz="1800" b="1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große Datenmengen</a:t>
            </a:r>
            <a:r>
              <a:rPr lang="de-AT" sz="1800" spc="-15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um Ergebnisse zu visualisieren und zu analysieren.</a:t>
            </a:r>
            <a:endParaRPr lang="de-DE" sz="1800" spc="-15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Umgang mit Daten, Informationen und Informationssystemen: </a:t>
            </a:r>
            <a:br>
              <a:rPr lang="de-AT" sz="20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suchen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bewerten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Informationen,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strukturieren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verarbeiten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sie, z. B.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Medienkritik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, Filterblase, Erkennen von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Fake News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pc="-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Nutzung informatischer, medialer Systeme: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SuS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nutzen Kommunikationstechnologien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sowie –prozesse, z. B.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Cloudanwendungen 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zur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Kollaboration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in Projekten, Lernplattformen.</a:t>
            </a:r>
            <a:endParaRPr lang="de-DE" spc="-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Anwendung digitaler Technologien und Vernetzung: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SuS nutzen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eigenständig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selbstbestimmt 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digitale Technologien und Vernetzung, z. B.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digitale Souveränität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Media Literacy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pc="-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de-AT" sz="20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Grundlagenwissen, Künstliche Intelligenz:</a:t>
            </a:r>
            <a: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AT" sz="20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SuS bauen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Grundlagenwissen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auf und hinterfragen, welche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Auswirkungen die Digitalisierung 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auf ihr Leben und die Gesellschaft hat, z. B.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ethische Fragen 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betreffend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Mediennutzung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 oder </a:t>
            </a:r>
            <a:r>
              <a:rPr lang="de-AT" b="1" spc="-150">
                <a:latin typeface="Calibri" panose="020F0502020204030204" pitchFamily="34" charset="0"/>
                <a:cs typeface="Times New Roman" panose="02020603050405020304" pitchFamily="18" charset="0"/>
              </a:rPr>
              <a:t>künstliche Intelligenz</a:t>
            </a:r>
            <a:r>
              <a:rPr lang="de-AT" spc="-15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pc="-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63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D5E91F-63CD-C751-0FF9-4EC7C613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21" y="0"/>
            <a:ext cx="6726555" cy="33032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720C54-73A2-D920-91B3-08CDB4777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21" y="3429000"/>
            <a:ext cx="6726555" cy="27167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FF80073-84AA-AE6D-D695-1173B34C1C9E}"/>
              </a:ext>
            </a:extLst>
          </p:cNvPr>
          <p:cNvSpPr txBox="1"/>
          <p:nvPr/>
        </p:nvSpPr>
        <p:spPr>
          <a:xfrm>
            <a:off x="714375" y="3143249"/>
            <a:ext cx="8761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/>
              <a:t>Die Steuerungswirkung von Curricula ist ein wenig untersuchtes Forschungsfeld. </a:t>
            </a:r>
            <a:endParaRPr lang="de-DE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153A91-0455-ED16-CE40-83B3C192C0F4}"/>
              </a:ext>
            </a:extLst>
          </p:cNvPr>
          <p:cNvSpPr txBox="1"/>
          <p:nvPr/>
        </p:nvSpPr>
        <p:spPr>
          <a:xfrm>
            <a:off x="315752" y="6222209"/>
            <a:ext cx="8512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600" i="1"/>
              <a:t>Quelle: Steuerungswirkung von Lehrplänen Curriculumsrezeption und -implementation von Lehrenden in der schweizerischen kaufmännischen Bildung, </a:t>
            </a:r>
            <a:r>
              <a:rPr lang="de-AT" sz="1400" i="1"/>
              <a:t>Keller, Ledergerber, St.Gallen, Dezember 2021 </a:t>
            </a:r>
            <a:endParaRPr lang="de-DE" sz="1600" i="1"/>
          </a:p>
        </p:txBody>
      </p:sp>
    </p:spTree>
    <p:extLst>
      <p:ext uri="{BB962C8B-B14F-4D97-AF65-F5344CB8AC3E}">
        <p14:creationId xmlns:p14="http://schemas.microsoft.com/office/powerpoint/2010/main" val="281181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3F2788B-E071-A82B-A01B-A1D83715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965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5DFBF4-02C1-3BF1-0350-8AFF0458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90" y="2548890"/>
            <a:ext cx="6366510" cy="430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67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600446-A6F5-1934-42B5-23543D64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4" y="1505075"/>
            <a:ext cx="2807654" cy="3339335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E65AFF-F565-1B66-3125-EF2BA289D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58" y="0"/>
            <a:ext cx="4185234" cy="26568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5E9EA2-AC51-5AF5-5B36-6D2F66808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530" y="406073"/>
            <a:ext cx="3503276" cy="3104351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574D17-0D97-FA99-E630-F20C9AEB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414" y="3824442"/>
            <a:ext cx="2458719" cy="125005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2E0945-A508-A02B-7534-665D6FD0C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771" y="3824442"/>
            <a:ext cx="2639607" cy="26923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84CDBBD-EB0A-E204-412A-A1E22B1D95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58" y="4987944"/>
            <a:ext cx="2895362" cy="183920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9052B99-6831-C8B3-8D0B-8D395DE22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125" y="92055"/>
            <a:ext cx="1556624" cy="67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3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20A742-6F61-FDCF-4C30-A741727B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4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7FEC73-D05A-CFAF-1F63-739B3F37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231"/>
            <a:ext cx="5143500" cy="61607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6B4215-8B2D-807B-D8F5-0E2FA66A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10" y="0"/>
            <a:ext cx="5520690" cy="27927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DF22C1-CE06-27C3-3939-384400970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178493"/>
            <a:ext cx="3886200" cy="32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02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3F93A0-94B4-4DA3-842F-FA4BF787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310" y="57427"/>
            <a:ext cx="3844069" cy="44348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243A27-4EB2-4F94-9D05-E534805737AC}"/>
              </a:ext>
            </a:extLst>
          </p:cNvPr>
          <p:cNvSpPr txBox="1"/>
          <p:nvPr/>
        </p:nvSpPr>
        <p:spPr>
          <a:xfrm>
            <a:off x="6517882" y="0"/>
            <a:ext cx="2626118" cy="1077218"/>
          </a:xfrm>
          <a:prstGeom prst="rect">
            <a:avLst/>
          </a:prstGeom>
          <a:solidFill>
            <a:srgbClr val="FFB600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- </a:t>
            </a:r>
            <a:r>
              <a:rPr lang="de-AT" sz="1200" b="1">
                <a:solidFill>
                  <a:srgbClr val="000000"/>
                </a:solidFill>
                <a:latin typeface="OpenSansRegular"/>
              </a:rPr>
              <a:t>Daten und ihre Spuren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Computerkompetenz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Algorithmisches Problemlösen</a:t>
            </a:r>
          </a:p>
          <a:p>
            <a:r>
              <a:rPr lang="de-AT" sz="1200" b="1">
                <a:solidFill>
                  <a:srgbClr val="000000"/>
                </a:solidFill>
                <a:latin typeface="OpenSansRegular"/>
              </a:rPr>
              <a:t>- Automatisierte Prozesse</a:t>
            </a:r>
            <a:endParaRPr lang="de-DE" sz="1200" b="1">
              <a:solidFill>
                <a:srgbClr val="000000"/>
              </a:solidFill>
              <a:latin typeface="OpenSansRegular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C64ECA-6BB4-49F4-AB2C-EA3D570C2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87" y="3062241"/>
            <a:ext cx="4223385" cy="24700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6A4AF3-3DE7-4AE5-A18F-7C04728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06" y="3888796"/>
            <a:ext cx="3653204" cy="263773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22B1F31-2D7F-4FB9-91E1-CE6A45E3CE6F}"/>
              </a:ext>
            </a:extLst>
          </p:cNvPr>
          <p:cNvSpPr/>
          <p:nvPr/>
        </p:nvSpPr>
        <p:spPr>
          <a:xfrm>
            <a:off x="6157911" y="2470086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BE84A1B-E0E4-4449-99EC-37AB82235567}"/>
              </a:ext>
            </a:extLst>
          </p:cNvPr>
          <p:cNvSpPr/>
          <p:nvPr/>
        </p:nvSpPr>
        <p:spPr>
          <a:xfrm>
            <a:off x="7581312" y="2799850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88C482A-C827-4D57-9207-C2724BBD1A19}"/>
              </a:ext>
            </a:extLst>
          </p:cNvPr>
          <p:cNvSpPr/>
          <p:nvPr/>
        </p:nvSpPr>
        <p:spPr>
          <a:xfrm>
            <a:off x="7989131" y="3468755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B6BE0FD-A59F-4BD6-AB09-464323053EE1}"/>
              </a:ext>
            </a:extLst>
          </p:cNvPr>
          <p:cNvSpPr/>
          <p:nvPr/>
        </p:nvSpPr>
        <p:spPr>
          <a:xfrm>
            <a:off x="7565157" y="4671452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AAF8B70-3B57-4AF1-A322-D50511799A38}"/>
              </a:ext>
            </a:extLst>
          </p:cNvPr>
          <p:cNvSpPr/>
          <p:nvPr/>
        </p:nvSpPr>
        <p:spPr>
          <a:xfrm>
            <a:off x="67393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79EE8BE-88E6-47A6-B328-C25E513911CB}"/>
              </a:ext>
            </a:extLst>
          </p:cNvPr>
          <p:cNvSpPr/>
          <p:nvPr/>
        </p:nvSpPr>
        <p:spPr>
          <a:xfrm>
            <a:off x="4971204" y="5504613"/>
            <a:ext cx="562929" cy="524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>
                <a:solidFill>
                  <a:schemeClr val="tx1"/>
                </a:solidFill>
              </a:rPr>
              <a:t>?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CCD1885-38F2-4852-AA8A-1B396864B63C}"/>
              </a:ext>
            </a:extLst>
          </p:cNvPr>
          <p:cNvSpPr txBox="1"/>
          <p:nvPr/>
        </p:nvSpPr>
        <p:spPr>
          <a:xfrm>
            <a:off x="-11504" y="0"/>
            <a:ext cx="2754703" cy="2523768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7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Informationsdarstellung mit Grafik-,  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Text- und Multimediadokumenten (18)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Projekt: Erstellen einer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Multimediapräsentation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Hierarchische Informationsstrukturen –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Dateisystem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Vernetzte Informationsstrukturen (8)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Chancen und Risiken digitaler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Kommunikation (5)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Beschreibung von Abläufen durch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Algorithmen (11)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Projekt (4) </a:t>
            </a:r>
            <a:endParaRPr lang="de-DE" sz="1400" b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AAA9F7-EC22-47CA-80BC-0A6CDC2B1FB6}"/>
              </a:ext>
            </a:extLst>
          </p:cNvPr>
          <p:cNvSpPr txBox="1"/>
          <p:nvPr/>
        </p:nvSpPr>
        <p:spPr>
          <a:xfrm>
            <a:off x="0" y="2779199"/>
            <a:ext cx="2169651" cy="1231106"/>
          </a:xfrm>
          <a:prstGeom prst="rect">
            <a:avLst/>
          </a:prstGeom>
          <a:solidFill>
            <a:srgbClr val="CDD4AB"/>
          </a:solidFill>
        </p:spPr>
        <p:txBody>
          <a:bodyPr wrap="square">
            <a:spAutoFit/>
          </a:bodyPr>
          <a:lstStyle/>
          <a:p>
            <a:r>
              <a:rPr lang="de-AT" sz="1400" b="0" i="0">
                <a:solidFill>
                  <a:srgbClr val="000000"/>
                </a:solidFill>
                <a:effectLst/>
                <a:latin typeface="OpenSansRegular"/>
              </a:rPr>
              <a:t>4 Themenfelder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Daten und Codierung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Algorithmen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Rechner und Netze </a:t>
            </a:r>
          </a:p>
          <a:p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- Informationsgesellschaft und</a:t>
            </a:r>
            <a:b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</a:br>
            <a:r>
              <a:rPr lang="de-AT" sz="1200" b="1" i="0">
                <a:solidFill>
                  <a:srgbClr val="000000"/>
                </a:solidFill>
                <a:effectLst/>
                <a:latin typeface="OpenSansRegular"/>
              </a:rPr>
              <a:t>  Datensicherheit</a:t>
            </a:r>
            <a:endParaRPr lang="de-DE" sz="1400" b="1"/>
          </a:p>
        </p:txBody>
      </p:sp>
      <p:sp>
        <p:nvSpPr>
          <p:cNvPr id="19" name="Smiley 18">
            <a:extLst>
              <a:ext uri="{FF2B5EF4-FFF2-40B4-BE49-F238E27FC236}">
                <a16:creationId xmlns:a16="http://schemas.microsoft.com/office/drawing/2014/main" id="{B9B3081F-5CF0-4249-995A-44A68024DB30}"/>
              </a:ext>
            </a:extLst>
          </p:cNvPr>
          <p:cNvSpPr/>
          <p:nvPr/>
        </p:nvSpPr>
        <p:spPr>
          <a:xfrm>
            <a:off x="5770080" y="3804073"/>
            <a:ext cx="921434" cy="98635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859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034D64F-716D-6E25-88ED-9293D8CF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7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68DD91-7B08-8B12-B302-4AD1AEAA0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9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398598-9440-8EDA-056F-D3118834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5" y="934402"/>
            <a:ext cx="8735377" cy="50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0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17E05F-D863-AB21-D26F-168AC4207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0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11AC69-816F-6249-A640-CC09A3F18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1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4D1D77-7049-AB87-5BA6-F5144616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6CBD634-849E-544E-9DFB-0F00E8802215}"/>
              </a:ext>
            </a:extLst>
          </p:cNvPr>
          <p:cNvSpPr txBox="1"/>
          <p:nvPr/>
        </p:nvSpPr>
        <p:spPr>
          <a:xfrm>
            <a:off x="944021" y="2366010"/>
            <a:ext cx="1763623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3600" b="1"/>
              <a:t>BIBER </a:t>
            </a:r>
            <a:br>
              <a:rPr lang="de-AT" sz="3600" b="1"/>
            </a:br>
            <a:r>
              <a:rPr lang="de-AT" sz="3600" b="1"/>
              <a:t>SPOILER</a:t>
            </a:r>
            <a:br>
              <a:rPr lang="de-AT" sz="3600" b="1"/>
            </a:br>
            <a:r>
              <a:rPr lang="de-AT" sz="3600" b="1"/>
              <a:t>ALARM!</a:t>
            </a:r>
            <a:endParaRPr lang="de-DE" sz="3600" b="1"/>
          </a:p>
        </p:txBody>
      </p:sp>
    </p:spTree>
    <p:extLst>
      <p:ext uri="{BB962C8B-B14F-4D97-AF65-F5344CB8AC3E}">
        <p14:creationId xmlns:p14="http://schemas.microsoft.com/office/powerpoint/2010/main" val="714857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E7B4E63-2902-07DD-B983-625F785B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0240"/>
            <a:ext cx="9144000" cy="40805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5AE2EAA-6A4B-53FB-118C-99ED01EE101E}"/>
              </a:ext>
            </a:extLst>
          </p:cNvPr>
          <p:cNvSpPr txBox="1"/>
          <p:nvPr/>
        </p:nvSpPr>
        <p:spPr>
          <a:xfrm>
            <a:off x="237416" y="857250"/>
            <a:ext cx="8669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5400" b="1"/>
              <a:t>DER RAUM ALS 3. PÄDAGOGE</a:t>
            </a:r>
            <a:endParaRPr lang="de-DE" sz="5400" b="1"/>
          </a:p>
        </p:txBody>
      </p:sp>
    </p:spTree>
    <p:extLst>
      <p:ext uri="{BB962C8B-B14F-4D97-AF65-F5344CB8AC3E}">
        <p14:creationId xmlns:p14="http://schemas.microsoft.com/office/powerpoint/2010/main" val="37651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67E2DA-879B-4FB2-D36F-3C191817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581" y="137963"/>
            <a:ext cx="5636419" cy="215455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5240FEF-A73F-5037-B66D-AB5CD868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18690"/>
            <a:ext cx="4240530" cy="275462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B48217D-659E-AA9D-5AB7-40DCBE91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11"/>
            <a:ext cx="3359326" cy="22974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73C09B-3B0D-5760-1961-CBA08BE71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15869"/>
            <a:ext cx="4700588" cy="27596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ADFF45A-4035-98B2-F097-7E8E2E912E2F}"/>
              </a:ext>
            </a:extLst>
          </p:cNvPr>
          <p:cNvSpPr txBox="1"/>
          <p:nvPr/>
        </p:nvSpPr>
        <p:spPr>
          <a:xfrm>
            <a:off x="6671506" y="5052060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0" b="1"/>
              <a:t>?</a:t>
            </a:r>
            <a:endParaRPr lang="de-DE" sz="8000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B059F4-5AC0-F855-3A32-2C8B02088523}"/>
              </a:ext>
            </a:extLst>
          </p:cNvPr>
          <p:cNvSpPr txBox="1"/>
          <p:nvPr/>
        </p:nvSpPr>
        <p:spPr>
          <a:xfrm>
            <a:off x="6591915" y="3522881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0" b="1"/>
              <a:t>?</a:t>
            </a:r>
            <a:endParaRPr lang="de-DE" sz="8000" b="1"/>
          </a:p>
        </p:txBody>
      </p:sp>
    </p:spTree>
    <p:extLst>
      <p:ext uri="{BB962C8B-B14F-4D97-AF65-F5344CB8AC3E}">
        <p14:creationId xmlns:p14="http://schemas.microsoft.com/office/powerpoint/2010/main" val="2356756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6160991-A9B7-0887-3503-E897A2C3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1A2FDBA-2FDC-536B-8509-AB22AA7A96FD}"/>
              </a:ext>
            </a:extLst>
          </p:cNvPr>
          <p:cNvSpPr txBox="1"/>
          <p:nvPr/>
        </p:nvSpPr>
        <p:spPr>
          <a:xfrm rot="20082596">
            <a:off x="1112131" y="1794510"/>
            <a:ext cx="712547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AT" sz="3200" b="1"/>
              <a:t>NICHT SCHON WIEDER EINE UMFRAGE …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1545311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729190E-E85E-88D9-F8E6-CF3D96225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"/>
            <a:ext cx="3575695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5D8421-C7DA-C090-9A25-432671ED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5720"/>
            <a:ext cx="51054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7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FBD335-AFF3-4E4D-38AF-EC63415E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1" y="0"/>
            <a:ext cx="4480239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8C51DB6-78E3-B89A-543A-AC375B72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0"/>
            <a:ext cx="458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10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3D8FA4-C75A-9FE9-0807-55EAA85B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hlinkClick r:id="rId3"/>
            <a:extLst>
              <a:ext uri="{FF2B5EF4-FFF2-40B4-BE49-F238E27FC236}">
                <a16:creationId xmlns:a16="http://schemas.microsoft.com/office/drawing/2014/main" id="{35F1C2C7-A845-E3C2-6D0D-87311AE73CFC}"/>
              </a:ext>
            </a:extLst>
          </p:cNvPr>
          <p:cNvSpPr txBox="1"/>
          <p:nvPr/>
        </p:nvSpPr>
        <p:spPr>
          <a:xfrm rot="650095">
            <a:off x="967487" y="3394755"/>
            <a:ext cx="7209025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sz="5400" b="1">
                <a:latin typeface="FuturaBlack BT" panose="040409050D0B02020403" pitchFamily="82" charset="0"/>
              </a:rPr>
              <a:t>SCHLUSS MIT LUSTIG!</a:t>
            </a:r>
            <a:br>
              <a:rPr lang="de-AT" sz="5400" b="1">
                <a:latin typeface="FuturaBlack BT" panose="040409050D0B02020403" pitchFamily="82" charset="0"/>
              </a:rPr>
            </a:br>
            <a:r>
              <a:rPr lang="de-AT" sz="5400" b="1">
                <a:latin typeface="FuturaBlack BT" panose="040409050D0B02020403" pitchFamily="82" charset="0"/>
              </a:rPr>
              <a:t>11.11.2022     11:11 Uhr </a:t>
            </a:r>
            <a:endParaRPr lang="de-DE" sz="5400" b="1">
              <a:latin typeface="FuturaBlack BT" panose="040409050D0B02020403" pitchFamily="82" charset="0"/>
            </a:endParaRPr>
          </a:p>
        </p:txBody>
      </p:sp>
      <p:sp>
        <p:nvSpPr>
          <p:cNvPr id="5" name="Textfeld 4">
            <a:hlinkClick r:id="rId3"/>
            <a:extLst>
              <a:ext uri="{FF2B5EF4-FFF2-40B4-BE49-F238E27FC236}">
                <a16:creationId xmlns:a16="http://schemas.microsoft.com/office/drawing/2014/main" id="{CBE8E019-489D-8FE6-D690-009984DB0F57}"/>
              </a:ext>
            </a:extLst>
          </p:cNvPr>
          <p:cNvSpPr txBox="1"/>
          <p:nvPr/>
        </p:nvSpPr>
        <p:spPr>
          <a:xfrm>
            <a:off x="0" y="5955030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5400" b="1">
                <a:latin typeface="FuturaBlack BT" panose="040409050D0B02020403" pitchFamily="82" charset="0"/>
              </a:rPr>
              <a:t>THESEN SIND HAUSÜBUNG!</a:t>
            </a:r>
            <a:endParaRPr lang="de-DE" sz="5400" b="1">
              <a:latin typeface="FuturaBlack BT" panose="040409050D0B020204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9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BE46E6-F226-F01B-3851-910AD06A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DBC25B-6D9D-A7BE-F7C7-B2BAC929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011931"/>
            <a:ext cx="8549640" cy="24545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D1A13BC-F1CE-A92A-0C69-1EB3D5CA0313}"/>
              </a:ext>
            </a:extLst>
          </p:cNvPr>
          <p:cNvSpPr/>
          <p:nvPr/>
        </p:nvSpPr>
        <p:spPr>
          <a:xfrm>
            <a:off x="3657600" y="5006340"/>
            <a:ext cx="1805940" cy="182880"/>
          </a:xfrm>
          <a:prstGeom prst="rect">
            <a:avLst/>
          </a:prstGeom>
          <a:solidFill>
            <a:srgbClr val="121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7B77056-D854-FC8F-9CD0-C2B891E790E0}"/>
              </a:ext>
            </a:extLst>
          </p:cNvPr>
          <p:cNvSpPr/>
          <p:nvPr/>
        </p:nvSpPr>
        <p:spPr>
          <a:xfrm>
            <a:off x="3657600" y="5829300"/>
            <a:ext cx="2023110" cy="182880"/>
          </a:xfrm>
          <a:prstGeom prst="rect">
            <a:avLst/>
          </a:prstGeom>
          <a:solidFill>
            <a:srgbClr val="121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16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E337C2-BB10-A7D9-8B0F-070C8B59D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5588">
            <a:off x="897571" y="816055"/>
            <a:ext cx="4037825" cy="52827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D339B8-384B-A91A-5D8D-D00F6651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7021">
            <a:off x="4154388" y="1292560"/>
            <a:ext cx="3912453" cy="46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BE46E6-F226-F01B-3851-910AD06A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DBC25B-6D9D-A7BE-F7C7-B2BAC929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011931"/>
            <a:ext cx="8549640" cy="24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6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Zeitung, Gedenktafel enthält.&#10;&#10;Automatisch generierte Beschreibung">
            <a:extLst>
              <a:ext uri="{FF2B5EF4-FFF2-40B4-BE49-F238E27FC236}">
                <a16:creationId xmlns:a16="http://schemas.microsoft.com/office/drawing/2014/main" id="{C8CFDEC4-9B38-3E35-5145-48312E4FE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173" y="0"/>
            <a:ext cx="7452360" cy="61150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65791E4-A9E7-EBE4-A351-51F94971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7137">
            <a:off x="5165107" y="2214299"/>
            <a:ext cx="3006464" cy="40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FCB0D9-430D-3006-541A-56D53D3F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0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5F3055-2A0F-E1ED-D038-79EAA614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4686298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947DA9-C519-944E-5996-7A410C30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10" y="0"/>
            <a:ext cx="437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23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475</Words>
  <Application>Microsoft Office PowerPoint</Application>
  <PresentationFormat>Bildschirmpräsentation (4:3)</PresentationFormat>
  <Paragraphs>52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FuturaBlack BT</vt:lpstr>
      <vt:lpstr>OpenSansRegular</vt:lpstr>
      <vt:lpstr>Symbol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Micheuz</dc:creator>
  <cp:lastModifiedBy>Peter Micheuz</cp:lastModifiedBy>
  <cp:revision>69</cp:revision>
  <dcterms:created xsi:type="dcterms:W3CDTF">2022-10-27T13:14:42Z</dcterms:created>
  <dcterms:modified xsi:type="dcterms:W3CDTF">2022-11-10T22:10:56Z</dcterms:modified>
</cp:coreProperties>
</file>