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80" r:id="rId3"/>
    <p:sldId id="281" r:id="rId4"/>
    <p:sldId id="283" r:id="rId5"/>
    <p:sldId id="284" r:id="rId6"/>
    <p:sldId id="285" r:id="rId7"/>
    <p:sldId id="286" r:id="rId8"/>
    <p:sldId id="288" r:id="rId9"/>
    <p:sldId id="289" r:id="rId10"/>
    <p:sldId id="290" r:id="rId11"/>
    <p:sldId id="292" r:id="rId12"/>
    <p:sldId id="293" r:id="rId13"/>
    <p:sldId id="282" r:id="rId14"/>
    <p:sldId id="273" r:id="rId15"/>
    <p:sldId id="256" r:id="rId16"/>
    <p:sldId id="279" r:id="rId17"/>
    <p:sldId id="271" r:id="rId18"/>
    <p:sldId id="257" r:id="rId19"/>
    <p:sldId id="272" r:id="rId20"/>
    <p:sldId id="259" r:id="rId21"/>
    <p:sldId id="260" r:id="rId22"/>
    <p:sldId id="261" r:id="rId23"/>
    <p:sldId id="262" r:id="rId24"/>
    <p:sldId id="265" r:id="rId25"/>
    <p:sldId id="263" r:id="rId26"/>
    <p:sldId id="278" r:id="rId27"/>
    <p:sldId id="277" r:id="rId28"/>
    <p:sldId id="264" r:id="rId29"/>
    <p:sldId id="274" r:id="rId30"/>
    <p:sldId id="275" r:id="rId31"/>
    <p:sldId id="276" r:id="rId32"/>
    <p:sldId id="266" r:id="rId33"/>
    <p:sldId id="267" r:id="rId34"/>
    <p:sldId id="268" r:id="rId35"/>
    <p:sldId id="294" r:id="rId36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74A"/>
    <a:srgbClr val="CDD4AB"/>
    <a:srgbClr val="FF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8" autoAdjust="0"/>
    <p:restoredTop sz="94660"/>
  </p:normalViewPr>
  <p:slideViewPr>
    <p:cSldViewPr snapToGrid="0">
      <p:cViewPr varScale="1">
        <p:scale>
          <a:sx n="84" d="100"/>
          <a:sy n="84" d="100"/>
        </p:scale>
        <p:origin x="14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95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00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92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44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36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25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54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56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49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43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53F4-F1F3-4BF1-8BBB-889DA9E78367}" type="datetimeFigureOut">
              <a:rPr lang="de-DE" smtClean="0"/>
              <a:t>19.08.2022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871AC-7AC4-4DBF-AFDD-6CC67D636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5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arta-digitale-bildung.at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A0699AD2-B4DB-4F2D-A04F-73FFAEF12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4440" y="925830"/>
            <a:ext cx="6858000" cy="5463540"/>
          </a:xfrm>
        </p:spPr>
        <p:txBody>
          <a:bodyPr>
            <a:normAutofit fontScale="92500" lnSpcReduction="20000"/>
          </a:bodyPr>
          <a:lstStyle/>
          <a:p>
            <a:endParaRPr lang="de-AT" sz="6600"/>
          </a:p>
          <a:p>
            <a:r>
              <a:rPr lang="de-AT" sz="6600"/>
              <a:t>Österreich, </a:t>
            </a:r>
            <a:br>
              <a:rPr lang="de-AT" sz="6600"/>
            </a:br>
            <a:r>
              <a:rPr lang="de-AT" sz="6600"/>
              <a:t>du hast es …</a:t>
            </a:r>
            <a:br>
              <a:rPr lang="de-AT" sz="6600"/>
            </a:br>
            <a:r>
              <a:rPr lang="de-AT" sz="6600"/>
              <a:t> </a:t>
            </a:r>
          </a:p>
          <a:p>
            <a:r>
              <a:rPr lang="de-AT" sz="4000"/>
              <a:t>proudly presented by</a:t>
            </a:r>
            <a:br>
              <a:rPr lang="de-AT" sz="4000"/>
            </a:br>
            <a:endParaRPr lang="de-AT" sz="4000"/>
          </a:p>
          <a:p>
            <a:r>
              <a:rPr lang="de-AT" sz="3200"/>
              <a:t>(re)tired whisteblower</a:t>
            </a:r>
            <a:br>
              <a:rPr lang="de-AT" sz="3200"/>
            </a:br>
            <a:r>
              <a:rPr lang="de-AT" sz="3200"/>
              <a:t>Peter Micheuz</a:t>
            </a:r>
            <a:br>
              <a:rPr lang="de-AT" sz="5400"/>
            </a:br>
            <a:endParaRPr lang="de-DE" sz="5400"/>
          </a:p>
        </p:txBody>
      </p:sp>
    </p:spTree>
    <p:extLst>
      <p:ext uri="{BB962C8B-B14F-4D97-AF65-F5344CB8AC3E}">
        <p14:creationId xmlns:p14="http://schemas.microsoft.com/office/powerpoint/2010/main" val="141162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F1A89C-BA3B-4C1D-A613-87473BB2AE31}"/>
              </a:ext>
            </a:extLst>
          </p:cNvPr>
          <p:cNvSpPr txBox="1"/>
          <p:nvPr/>
        </p:nvSpPr>
        <p:spPr>
          <a:xfrm>
            <a:off x="532408" y="1967266"/>
            <a:ext cx="239087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INTERLUDIUM AB 2018:  </a:t>
            </a:r>
            <a:br>
              <a:rPr lang="en-US" sz="24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DIGITALE GRUNDBILDUNG ALS VERBINDLICHE ÜBUNG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0714BC-AA15-4532-AD53-74C74496D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54"/>
          <a:stretch/>
        </p:blipFill>
        <p:spPr>
          <a:xfrm>
            <a:off x="3246119" y="160020"/>
            <a:ext cx="5897881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20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F1A89C-BA3B-4C1D-A613-87473BB2AE31}"/>
              </a:ext>
            </a:extLst>
          </p:cNvPr>
          <p:cNvSpPr txBox="1"/>
          <p:nvPr/>
        </p:nvSpPr>
        <p:spPr>
          <a:xfrm>
            <a:off x="532408" y="1967266"/>
            <a:ext cx="239087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DAS WAR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E028B6-1A34-4DB6-9F56-8EA433F0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19" y="0"/>
            <a:ext cx="566928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9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F1A89C-BA3B-4C1D-A613-87473BB2AE31}"/>
              </a:ext>
            </a:extLst>
          </p:cNvPr>
          <p:cNvSpPr txBox="1"/>
          <p:nvPr/>
        </p:nvSpPr>
        <p:spPr>
          <a:xfrm>
            <a:off x="236199" y="1795816"/>
            <a:ext cx="3045182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JETZT</a:t>
            </a:r>
            <a:br>
              <a:rPr lang="en-US" sz="4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KOMMEN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DC7ED7-17F6-489F-BAA0-782956AE5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57" y="0"/>
            <a:ext cx="53806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0D3603-7A4C-43E6-B484-6A481756A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" r="9653"/>
          <a:stretch/>
        </p:blipFill>
        <p:spPr>
          <a:xfrm>
            <a:off x="1211580" y="0"/>
            <a:ext cx="7932420" cy="50206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42222DC-307E-4905-87B7-63C0E38D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" y="3337560"/>
            <a:ext cx="2697482" cy="352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0C474989-5FBB-43DE-82DA-E380377D0E72}"/>
              </a:ext>
            </a:extLst>
          </p:cNvPr>
          <p:cNvSpPr/>
          <p:nvPr/>
        </p:nvSpPr>
        <p:spPr>
          <a:xfrm>
            <a:off x="2697479" y="5020626"/>
            <a:ext cx="6446521" cy="1700213"/>
          </a:xfrm>
          <a:prstGeom prst="wedgeEllipseCallout">
            <a:avLst>
              <a:gd name="adj1" fmla="val -67486"/>
              <a:gd name="adj2" fmla="val -5132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JETZT AUF AMOL A BISSALE VÜL ÄKTSCH‘N IN AUSTRIA …</a:t>
            </a:r>
            <a:endParaRPr lang="de-DE" sz="2800" b="1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F8287D-9C6D-4BA4-A681-45DAD2AA62B3}"/>
              </a:ext>
            </a:extLst>
          </p:cNvPr>
          <p:cNvSpPr/>
          <p:nvPr/>
        </p:nvSpPr>
        <p:spPr>
          <a:xfrm>
            <a:off x="1548764" y="1905954"/>
            <a:ext cx="2297430" cy="731520"/>
          </a:xfrm>
          <a:prstGeom prst="ellipse">
            <a:avLst/>
          </a:prstGeom>
          <a:noFill/>
          <a:ln w="193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674C343-DDAA-40C1-B5A9-3A746CB9BA5B}"/>
              </a:ext>
            </a:extLst>
          </p:cNvPr>
          <p:cNvSpPr/>
          <p:nvPr/>
        </p:nvSpPr>
        <p:spPr>
          <a:xfrm>
            <a:off x="4000500" y="3429000"/>
            <a:ext cx="1497330" cy="59436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BAD9BCC-62A0-49C7-B069-00A6DFCF1912}"/>
              </a:ext>
            </a:extLst>
          </p:cNvPr>
          <p:cNvSpPr txBox="1"/>
          <p:nvPr/>
        </p:nvSpPr>
        <p:spPr>
          <a:xfrm>
            <a:off x="-3" y="576857"/>
            <a:ext cx="269748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sz="5400" b="1"/>
              <a:t>AB 2020</a:t>
            </a:r>
            <a:endParaRPr lang="de-DE" sz="54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34261F-B41C-4B2B-8DB5-44E739D132F5}"/>
              </a:ext>
            </a:extLst>
          </p:cNvPr>
          <p:cNvSpPr txBox="1"/>
          <p:nvPr/>
        </p:nvSpPr>
        <p:spPr>
          <a:xfrm>
            <a:off x="3909062" y="951787"/>
            <a:ext cx="28424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000" b="1"/>
              <a:t>8-PUNKTE-PLAN bis 2024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90679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F5DBE40-E714-46F0-B33A-2300140B1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2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2B8EF02-A5EC-4B0F-AF25-8C912CD7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262890"/>
            <a:ext cx="8846819" cy="64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5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83D5F5-EDAB-45D9-9E57-172D3C765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43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47E4CA-7731-40B4-BFB7-3193DA0A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"/>
            <a:ext cx="9144000" cy="63550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5D047A1-05E2-4D97-AC5A-96220F31A48D}"/>
              </a:ext>
            </a:extLst>
          </p:cNvPr>
          <p:cNvSpPr txBox="1"/>
          <p:nvPr/>
        </p:nvSpPr>
        <p:spPr>
          <a:xfrm>
            <a:off x="2372510" y="41255"/>
            <a:ext cx="4630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/>
              <a:t>https://charta-digitale-bildung.de/</a:t>
            </a:r>
            <a:endParaRPr lang="de-DE" sz="2400" b="1"/>
          </a:p>
        </p:txBody>
      </p:sp>
    </p:spTree>
    <p:extLst>
      <p:ext uri="{BB962C8B-B14F-4D97-AF65-F5344CB8AC3E}">
        <p14:creationId xmlns:p14="http://schemas.microsoft.com/office/powerpoint/2010/main" val="190539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A8FA62-578F-4753-8485-B20B68981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1"/>
            <a:ext cx="9144000" cy="63550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7DA30B7-DD8A-4016-BCBF-53671FF57905}"/>
              </a:ext>
            </a:extLst>
          </p:cNvPr>
          <p:cNvSpPr txBox="1"/>
          <p:nvPr/>
        </p:nvSpPr>
        <p:spPr>
          <a:xfrm>
            <a:off x="2075330" y="64117"/>
            <a:ext cx="549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>
                <a:hlinkClick r:id="rId3"/>
              </a:rPr>
              <a:t>https://charta-digitale-bildung.at</a:t>
            </a:r>
            <a:r>
              <a:rPr lang="de-AT" sz="2400" b="1"/>
              <a:t>  (FAKE!)</a:t>
            </a:r>
            <a:endParaRPr lang="de-DE" sz="2400" b="1"/>
          </a:p>
        </p:txBody>
      </p:sp>
    </p:spTree>
    <p:extLst>
      <p:ext uri="{BB962C8B-B14F-4D97-AF65-F5344CB8AC3E}">
        <p14:creationId xmlns:p14="http://schemas.microsoft.com/office/powerpoint/2010/main" val="4221809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7FFC613-A5A5-480F-81CA-75A83F4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149091" cy="30861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9F551B-5577-4EE3-A86D-531A9E66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40" y="0"/>
            <a:ext cx="3954780" cy="30861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FF9709C-D56F-4A6C-81E6-C338CE7366DB}"/>
              </a:ext>
            </a:extLst>
          </p:cNvPr>
          <p:cNvSpPr txBox="1"/>
          <p:nvPr/>
        </p:nvSpPr>
        <p:spPr>
          <a:xfrm>
            <a:off x="274320" y="3929777"/>
            <a:ext cx="88696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Mit der Umwandlung der </a:t>
            </a:r>
            <a:r>
              <a:rPr lang="de-AT" sz="1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Anwendungsperspektive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in die </a:t>
            </a:r>
            <a:r>
              <a:rPr lang="de-AT" sz="1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Interaktionsperspektive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verliert man beim Frankfurter Dreieck eine einfache </a:t>
            </a:r>
            <a:r>
              <a:rPr lang="de-AT" sz="1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Erklärungsmöglichkeit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de-AT" sz="1800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Für einen </a:t>
            </a:r>
            <a:r>
              <a:rPr lang="de-AT" sz="1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pragmatischen Bedarf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in der </a:t>
            </a:r>
            <a:r>
              <a:rPr lang="de-AT" sz="18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Bildungspolitik 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ist das Frankfurter Dreieck </a:t>
            </a:r>
            <a:r>
              <a:rPr lang="de-AT" sz="1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nicht sehr </a:t>
            </a:r>
            <a:r>
              <a:rPr lang="de-AT" sz="1800" b="1">
                <a:solidFill>
                  <a:srgbClr val="333333"/>
                </a:solidFill>
                <a:latin typeface="Arial" panose="020B0604020202020204" pitchFamily="34" charset="0"/>
              </a:rPr>
              <a:t>hilfreich</a:t>
            </a:r>
            <a:r>
              <a:rPr lang="de-AT" sz="180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180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1800">
                <a:solidFill>
                  <a:srgbClr val="333333"/>
                </a:solidFill>
                <a:latin typeface="Arial" panose="020B0604020202020204" pitchFamily="34" charset="0"/>
              </a:rPr>
              <a:t>I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 der </a:t>
            </a:r>
            <a:r>
              <a:rPr lang="de-AT" sz="1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Aus- und Weiterbildung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ist es ratsamer, das weiterhin einfacher zugängliche </a:t>
            </a:r>
            <a:r>
              <a:rPr lang="de-AT" sz="1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Dagstuhl-Dreieck</a:t>
            </a:r>
            <a:r>
              <a:rPr lang="de-AT" sz="1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verwenden.</a:t>
            </a:r>
            <a:endParaRPr lang="de-DE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2E3D818-B4D1-44D0-84D9-5F6D04D73C4D}"/>
              </a:ext>
            </a:extLst>
          </p:cNvPr>
          <p:cNvSpPr txBox="1"/>
          <p:nvPr/>
        </p:nvSpPr>
        <p:spPr>
          <a:xfrm>
            <a:off x="2074544" y="3310236"/>
            <a:ext cx="550990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400" b="1"/>
              <a:t>Achtung Meinung(en)!  Quelle bekannt ;-)</a:t>
            </a:r>
            <a:endParaRPr lang="de-DE" sz="2400" b="1"/>
          </a:p>
        </p:txBody>
      </p:sp>
    </p:spTree>
    <p:extLst>
      <p:ext uri="{BB962C8B-B14F-4D97-AF65-F5344CB8AC3E}">
        <p14:creationId xmlns:p14="http://schemas.microsoft.com/office/powerpoint/2010/main" val="180184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187F18F-9F4D-446F-AEEB-24CD6F0AE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86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A8C5DDD-11A9-4E08-A70B-34FC79E9294A}"/>
              </a:ext>
            </a:extLst>
          </p:cNvPr>
          <p:cNvSpPr txBox="1"/>
          <p:nvPr/>
        </p:nvSpPr>
        <p:spPr>
          <a:xfrm>
            <a:off x="8620" y="6488668"/>
            <a:ext cx="9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Quelle: »Humoristische Karte von Europa entworfen und gezeichnet von Arnold Neumann, Berlin</a:t>
            </a:r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C52EEA-891F-44EE-A8E1-74A19E0129CB}"/>
              </a:ext>
            </a:extLst>
          </p:cNvPr>
          <p:cNvSpPr/>
          <p:nvPr/>
        </p:nvSpPr>
        <p:spPr>
          <a:xfrm>
            <a:off x="3223260" y="5909310"/>
            <a:ext cx="1897380" cy="26289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highlight>
                <a:srgbClr val="FFFF00"/>
              </a:highlight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615DDB-2ABB-4881-9BB6-84BDD3C87D44}"/>
              </a:ext>
            </a:extLst>
          </p:cNvPr>
          <p:cNvSpPr txBox="1"/>
          <p:nvPr/>
        </p:nvSpPr>
        <p:spPr>
          <a:xfrm>
            <a:off x="354330" y="5121414"/>
            <a:ext cx="8343900" cy="707886"/>
          </a:xfrm>
          <a:prstGeom prst="rect">
            <a:avLst/>
          </a:prstGeom>
          <a:solidFill>
            <a:schemeClr val="tx1"/>
          </a:solidFill>
          <a:ln w="60325">
            <a:solidFill>
              <a:srgbClr val="6B67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4000" b="1">
                <a:solidFill>
                  <a:schemeClr val="bg1"/>
                </a:solidFill>
              </a:rPr>
              <a:t>ÖSTERREICH LIEGT AUF DER LAUER</a:t>
            </a:r>
            <a:endParaRPr lang="de-DE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94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EF752B3-852B-4954-BBB1-584AE3A8EC06}"/>
              </a:ext>
            </a:extLst>
          </p:cNvPr>
          <p:cNvSpPr txBox="1"/>
          <p:nvPr/>
        </p:nvSpPr>
        <p:spPr>
          <a:xfrm>
            <a:off x="400050" y="364511"/>
            <a:ext cx="4972050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„Für mich ist beim Dagstuhl-Dreieck relevant, dass die </a:t>
            </a:r>
            <a:r>
              <a:rPr lang="de-AT" sz="2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Anwendungsperpektive</a:t>
            </a:r>
            <a:r>
              <a:rPr lang="de-AT" sz="2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salopp und ungenau formuliert so das </a:t>
            </a:r>
            <a:r>
              <a:rPr lang="de-AT" sz="2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ECDL-Wissen</a:t>
            </a:r>
            <a:r>
              <a:rPr lang="de-AT" sz="2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umfasst und ich EntscheidungsrägerInnen somit relativ rasch und einfach anhand der anderen beiden Perspektiven aufzeigen kann, dass es eben </a:t>
            </a:r>
            <a:r>
              <a:rPr lang="de-AT" sz="2800" b="1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mehr</a:t>
            </a:r>
            <a:r>
              <a:rPr lang="de-AT" sz="2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braucht als nur </a:t>
            </a:r>
            <a:r>
              <a:rPr lang="de-AT" sz="2800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Anwendungskompetenzen</a:t>
            </a:r>
            <a:r>
              <a:rPr lang="de-AT" sz="2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.“</a:t>
            </a:r>
            <a:br>
              <a:rPr lang="de-AT" sz="2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br>
              <a:rPr lang="de-AT" sz="28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de-DE"/>
              <a:t>http://blog.doebe.li/Blog/DagstuhlDreieckZweiNull</a:t>
            </a:r>
            <a:endParaRPr lang="de-DE" sz="2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503196-43D9-43C9-82E5-54C3598A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0" y="364511"/>
            <a:ext cx="2865120" cy="649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3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3F93A0-94B4-4DA3-842F-FA4BF787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10" y="57427"/>
            <a:ext cx="3844069" cy="443484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243A27-4EB2-4F94-9D05-E534805737AC}"/>
              </a:ext>
            </a:extLst>
          </p:cNvPr>
          <p:cNvSpPr txBox="1"/>
          <p:nvPr/>
        </p:nvSpPr>
        <p:spPr>
          <a:xfrm>
            <a:off x="6517882" y="0"/>
            <a:ext cx="2626118" cy="1077218"/>
          </a:xfrm>
          <a:prstGeom prst="rect">
            <a:avLst/>
          </a:prstGeom>
          <a:solidFill>
            <a:srgbClr val="FFB600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- </a:t>
            </a:r>
            <a:r>
              <a:rPr lang="de-AT" sz="1200" b="1">
                <a:solidFill>
                  <a:srgbClr val="000000"/>
                </a:solidFill>
                <a:latin typeface="OpenSansRegular"/>
              </a:rPr>
              <a:t>Daten und ihre Spuren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Computerkompetenz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Algorithmisches Problemlösen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Automatisierte Prozesse</a:t>
            </a:r>
            <a:endParaRPr lang="de-DE" sz="1200" b="1">
              <a:solidFill>
                <a:srgbClr val="000000"/>
              </a:solidFill>
              <a:latin typeface="OpenSansRegular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C64ECA-6BB4-49F4-AB2C-EA3D570C2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87" y="3062241"/>
            <a:ext cx="4223385" cy="24700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6A4AF3-3DE7-4AE5-A18F-7C0472888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06" y="3888796"/>
            <a:ext cx="3653204" cy="263773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22B1F31-2D7F-4FB9-91E1-CE6A45E3CE6F}"/>
              </a:ext>
            </a:extLst>
          </p:cNvPr>
          <p:cNvSpPr/>
          <p:nvPr/>
        </p:nvSpPr>
        <p:spPr>
          <a:xfrm>
            <a:off x="6157911" y="2470086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BE84A1B-E0E4-4449-99EC-37AB82235567}"/>
              </a:ext>
            </a:extLst>
          </p:cNvPr>
          <p:cNvSpPr/>
          <p:nvPr/>
        </p:nvSpPr>
        <p:spPr>
          <a:xfrm>
            <a:off x="7581312" y="2799850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88C482A-C827-4D57-9207-C2724BBD1A19}"/>
              </a:ext>
            </a:extLst>
          </p:cNvPr>
          <p:cNvSpPr/>
          <p:nvPr/>
        </p:nvSpPr>
        <p:spPr>
          <a:xfrm>
            <a:off x="7989131" y="3468755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B6BE0FD-A59F-4BD6-AB09-464323053EE1}"/>
              </a:ext>
            </a:extLst>
          </p:cNvPr>
          <p:cNvSpPr/>
          <p:nvPr/>
        </p:nvSpPr>
        <p:spPr>
          <a:xfrm>
            <a:off x="7565157" y="4671452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AAF8B70-3B57-4AF1-A322-D50511799A38}"/>
              </a:ext>
            </a:extLst>
          </p:cNvPr>
          <p:cNvSpPr/>
          <p:nvPr/>
        </p:nvSpPr>
        <p:spPr>
          <a:xfrm>
            <a:off x="67393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79EE8BE-88E6-47A6-B328-C25E513911CB}"/>
              </a:ext>
            </a:extLst>
          </p:cNvPr>
          <p:cNvSpPr/>
          <p:nvPr/>
        </p:nvSpPr>
        <p:spPr>
          <a:xfrm>
            <a:off x="49712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CD1885-38F2-4852-AA8A-1B396864B63C}"/>
              </a:ext>
            </a:extLst>
          </p:cNvPr>
          <p:cNvSpPr txBox="1"/>
          <p:nvPr/>
        </p:nvSpPr>
        <p:spPr>
          <a:xfrm>
            <a:off x="-11504" y="0"/>
            <a:ext cx="2754703" cy="2523768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7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Informationsdarstellung mit Grafik-,  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Text- und Multimediadokumenten (18)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Projekt: Erstellen einer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Multimediapräsentation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Hierarchische Informationsstrukturen –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Dateisystem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Vernetzte Informationsstrukturen (8)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Chancen und Risiken digitaler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Kommunikation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Beschreibung von Abläufen durch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Algorithmen (11)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 (4) </a:t>
            </a:r>
            <a:endParaRPr lang="de-DE" sz="1400" b="1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AAA9F7-EC22-47CA-80BC-0A6CDC2B1FB6}"/>
              </a:ext>
            </a:extLst>
          </p:cNvPr>
          <p:cNvSpPr txBox="1"/>
          <p:nvPr/>
        </p:nvSpPr>
        <p:spPr>
          <a:xfrm>
            <a:off x="0" y="2779199"/>
            <a:ext cx="2169651" cy="1231106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Daten und Codierung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Algorithmen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Rechner und Netze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Informationsgesellschaft und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Datensicherheit</a:t>
            </a:r>
            <a:endParaRPr lang="de-DE" sz="1400" b="1"/>
          </a:p>
        </p:txBody>
      </p:sp>
      <p:sp>
        <p:nvSpPr>
          <p:cNvPr id="19" name="Smiley 18">
            <a:extLst>
              <a:ext uri="{FF2B5EF4-FFF2-40B4-BE49-F238E27FC236}">
                <a16:creationId xmlns:a16="http://schemas.microsoft.com/office/drawing/2014/main" id="{B9B3081F-5CF0-4249-995A-44A68024DB30}"/>
              </a:ext>
            </a:extLst>
          </p:cNvPr>
          <p:cNvSpPr/>
          <p:nvPr/>
        </p:nvSpPr>
        <p:spPr>
          <a:xfrm>
            <a:off x="5770080" y="3804073"/>
            <a:ext cx="921434" cy="986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859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D5A2861-5364-49DA-97D1-165472E1D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46" y="2491741"/>
            <a:ext cx="4982130" cy="436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F7CC9E6-8BC2-4301-B58E-D0BFF606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76" y="4800598"/>
            <a:ext cx="2117003" cy="2057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78C422-715E-4863-8B36-0757D6A77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780" y="296479"/>
            <a:ext cx="2628812" cy="2075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3F2C95-FDAE-440D-BF91-5A9555936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" y="4800599"/>
            <a:ext cx="2030824" cy="1971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F969833-681C-4094-87CE-AC4A41F57634}"/>
              </a:ext>
            </a:extLst>
          </p:cNvPr>
          <p:cNvSpPr txBox="1"/>
          <p:nvPr/>
        </p:nvSpPr>
        <p:spPr>
          <a:xfrm>
            <a:off x="0" y="309438"/>
            <a:ext cx="61379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>
                <a:solidFill>
                  <a:schemeClr val="bg1"/>
                </a:solidFill>
              </a:rPr>
              <a:t>GEHEIMER (!) LEHRPLANENTWURF</a:t>
            </a:r>
            <a:br>
              <a:rPr lang="de-AT" sz="3200" b="1">
                <a:solidFill>
                  <a:schemeClr val="bg1"/>
                </a:solidFill>
              </a:rPr>
            </a:br>
            <a:r>
              <a:rPr lang="de-AT" sz="3200" b="1">
                <a:solidFill>
                  <a:schemeClr val="bg1"/>
                </a:solidFill>
              </a:rPr>
              <a:t>FÜR DAS PFLICHTFACH </a:t>
            </a:r>
            <a:br>
              <a:rPr lang="de-AT" sz="3200" b="1">
                <a:solidFill>
                  <a:schemeClr val="bg1"/>
                </a:solidFill>
              </a:rPr>
            </a:br>
            <a:r>
              <a:rPr lang="de-AT" sz="3200" b="1">
                <a:solidFill>
                  <a:schemeClr val="bg1"/>
                </a:solidFill>
              </a:rPr>
              <a:t>DIGITALE GRUNDBILDUNG</a:t>
            </a:r>
            <a:br>
              <a:rPr lang="de-AT" sz="3200" b="1">
                <a:solidFill>
                  <a:schemeClr val="bg1"/>
                </a:solidFill>
              </a:rPr>
            </a:br>
            <a:r>
              <a:rPr lang="de-AT" sz="3200" b="1">
                <a:solidFill>
                  <a:schemeClr val="bg1"/>
                </a:solidFill>
              </a:rPr>
              <a:t>SCHULSTUFEN 5 - 8</a:t>
            </a:r>
            <a:endParaRPr lang="de-DE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2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C99E66-37C4-4FF6-A19D-68D55643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1657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F6A9B4-C8CB-450C-B353-3F2999B4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4311"/>
            <a:ext cx="9063990" cy="23490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03556A5-110F-4246-B23F-646E045C5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3410"/>
            <a:ext cx="5554980" cy="24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93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EA2D74-6494-4468-90F9-2A206465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73607BE-1590-4224-B04A-CF509B97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394335"/>
            <a:ext cx="6823709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50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1D3A0E9-BDE4-4C52-8CE6-ECB924822934}"/>
              </a:ext>
            </a:extLst>
          </p:cNvPr>
          <p:cNvSpPr txBox="1"/>
          <p:nvPr/>
        </p:nvSpPr>
        <p:spPr>
          <a:xfrm>
            <a:off x="0" y="0"/>
            <a:ext cx="9144000" cy="42165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92075" algn="ctr"/>
            <a:r>
              <a:rPr lang="de-AT" sz="3600"/>
              <a:t>Bildungs- und Lehraufgabe</a:t>
            </a:r>
            <a:br>
              <a:rPr lang="de-AT" sz="3600"/>
            </a:br>
            <a:r>
              <a:rPr lang="de-AT" sz="4400" b="1"/>
              <a:t>Digitale Grundbildung</a:t>
            </a:r>
            <a:endParaRPr lang="de-AT" sz="4400"/>
          </a:p>
          <a:p>
            <a:pPr marL="92075"/>
            <a:br>
              <a:rPr lang="de-AT" sz="1600"/>
            </a:br>
            <a:r>
              <a:rPr lang="de-AT" sz="1600"/>
              <a:t>Förderung von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r>
              <a:rPr lang="de-AT" sz="2400" b="1"/>
              <a:t>Medienkompetenz 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r>
              <a:rPr lang="de-AT" sz="2400" b="1"/>
              <a:t>Anwendungskompetenzen 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r>
              <a:rPr lang="de-AT" sz="2400" b="1"/>
              <a:t>informatischen Kompetenzen</a:t>
            </a:r>
          </a:p>
          <a:p>
            <a:pPr marL="1439863" indent="-365125">
              <a:buFont typeface="Arial" panose="020B0604020202020204" pitchFamily="34" charset="0"/>
              <a:buChar char="•"/>
            </a:pPr>
            <a:endParaRPr lang="de-DE" sz="2000" b="1"/>
          </a:p>
          <a:p>
            <a:pPr marL="92075"/>
            <a:r>
              <a:rPr lang="de-DE" sz="1600"/>
              <a:t>Ermöglichung von</a:t>
            </a:r>
          </a:p>
          <a:p>
            <a:pPr marL="1074738" lvl="1" indent="446088">
              <a:buFont typeface="Arial" panose="020B0604020202020204" pitchFamily="34" charset="0"/>
              <a:buChar char="•"/>
            </a:pPr>
            <a:r>
              <a:rPr lang="de-AT" sz="2400" b="1"/>
              <a:t>Orientierung und</a:t>
            </a:r>
          </a:p>
          <a:p>
            <a:pPr marL="1074738" indent="446088">
              <a:buFont typeface="Arial" panose="020B0604020202020204" pitchFamily="34" charset="0"/>
              <a:buChar char="•"/>
            </a:pPr>
            <a:r>
              <a:rPr lang="de-AT" sz="2400" b="1"/>
              <a:t>mündigem Handeln im 21. Jahrhundert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6DD267-4DA8-4366-8C33-8775C9884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" y="4319587"/>
            <a:ext cx="3762375" cy="21050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2C502C-A560-4A96-867A-FA97F361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082" y="4857749"/>
            <a:ext cx="37623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32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B15E997-3678-45C8-9F97-8FFE4888DB20}"/>
              </a:ext>
            </a:extLst>
          </p:cNvPr>
          <p:cNvSpPr txBox="1"/>
          <p:nvPr/>
        </p:nvSpPr>
        <p:spPr>
          <a:xfrm>
            <a:off x="2496114" y="0"/>
            <a:ext cx="4701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/>
              <a:t>Didaktische Grundsätze</a:t>
            </a:r>
            <a:endParaRPr lang="de-DE" sz="3600" b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6FB201D-4733-47D3-9DA9-1F23BAC3B857}"/>
              </a:ext>
            </a:extLst>
          </p:cNvPr>
          <p:cNvSpPr txBox="1"/>
          <p:nvPr/>
        </p:nvSpPr>
        <p:spPr>
          <a:xfrm>
            <a:off x="0" y="797511"/>
            <a:ext cx="91440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/>
              <a:t>Für die DGB bieten sich ein ganzheitlicher Zugang zu digitalen Artefakten, wie z.B. </a:t>
            </a:r>
          </a:p>
          <a:p>
            <a:endParaRPr lang="de-A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b="1"/>
              <a:t>ko-konstruktive,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b="1"/>
              <a:t>erfahrungs-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/>
              <a:t>sowie reflexions-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/>
              <a:t>und problemlösungsorientierte Methoden wie </a:t>
            </a:r>
          </a:p>
          <a:p>
            <a:pPr algn="ctr"/>
            <a:br>
              <a:rPr lang="de-AT" sz="2400" b="1"/>
            </a:br>
            <a:r>
              <a:rPr lang="de-AT" sz="3200" b="1">
                <a:highlight>
                  <a:srgbClr val="FFFF00"/>
                </a:highlight>
              </a:rPr>
              <a:t>Critical Thinking, </a:t>
            </a:r>
            <a:br>
              <a:rPr lang="de-AT" sz="3200" b="1">
                <a:highlight>
                  <a:srgbClr val="FFFF00"/>
                </a:highlight>
              </a:rPr>
            </a:br>
            <a:r>
              <a:rPr lang="de-AT" sz="3200" b="1">
                <a:highlight>
                  <a:srgbClr val="FFFF00"/>
                </a:highlight>
              </a:rPr>
              <a:t>Design Thinking, </a:t>
            </a:r>
            <a:br>
              <a:rPr lang="de-AT" sz="3200" b="1">
                <a:highlight>
                  <a:srgbClr val="FFFF00"/>
                </a:highlight>
              </a:rPr>
            </a:br>
            <a:r>
              <a:rPr lang="de-AT" sz="3200" b="1">
                <a:highlight>
                  <a:srgbClr val="FFFF00"/>
                </a:highlight>
              </a:rPr>
              <a:t>forschendes Lernen und </a:t>
            </a:r>
            <a:br>
              <a:rPr lang="de-AT" sz="3200" b="1">
                <a:highlight>
                  <a:srgbClr val="FFFF00"/>
                </a:highlight>
              </a:rPr>
            </a:br>
            <a:r>
              <a:rPr lang="de-AT" sz="3200" b="1">
                <a:highlight>
                  <a:srgbClr val="FFFF00"/>
                </a:highlight>
              </a:rPr>
              <a:t>Playful Learning. </a:t>
            </a:r>
            <a:br>
              <a:rPr lang="de-AT" sz="2800" b="1">
                <a:highlight>
                  <a:srgbClr val="FFFF00"/>
                </a:highlight>
              </a:rPr>
            </a:br>
            <a:br>
              <a:rPr lang="de-AT"/>
            </a:br>
            <a:r>
              <a:rPr lang="de-AT" sz="2800" b="1"/>
              <a:t>Digitale Grundbildung erfordert fächerverbindende und fächerübergreifende Arbeitsformen.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562010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5EB49689-2A20-493A-AF60-B9CD87A18ABB}"/>
              </a:ext>
            </a:extLst>
          </p:cNvPr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>
                <a:highlight>
                  <a:srgbClr val="FFFF00"/>
                </a:highlight>
              </a:rPr>
              <a:t>Medienbildung</a:t>
            </a:r>
            <a:r>
              <a:rPr lang="de-AT"/>
              <a:t> umfasst die Beschäftigung mit der Entstehung, Entwicklung und Zukunft digitaler Medienkonstellationen. </a:t>
            </a:r>
            <a:r>
              <a:rPr lang="de-AT" sz="2400" b="1"/>
              <a:t>Reflexion</a:t>
            </a:r>
            <a:r>
              <a:rPr lang="de-AT" sz="1400"/>
              <a:t> und </a:t>
            </a:r>
            <a:r>
              <a:rPr lang="de-AT" sz="2400" b="1"/>
              <a:t>Kritik</a:t>
            </a:r>
            <a:r>
              <a:rPr lang="de-AT" sz="1400"/>
              <a:t> </a:t>
            </a:r>
            <a:r>
              <a:rPr lang="de-AT"/>
              <a:t>betreffen beispielsweise </a:t>
            </a:r>
            <a:r>
              <a:rPr lang="de-AT" sz="2400" b="1"/>
              <a:t>medienbiografische Entwicklungen</a:t>
            </a:r>
            <a:r>
              <a:rPr lang="de-AT" sz="1400"/>
              <a:t> </a:t>
            </a:r>
            <a:r>
              <a:rPr lang="de-AT"/>
              <a:t>bzw. Bedingungen der Mediensozialisation sowie </a:t>
            </a:r>
            <a:r>
              <a:rPr lang="de-AT" sz="2400" b="1"/>
              <a:t>digitaler Inklusions- und Exklusionsdynamiken</a:t>
            </a:r>
            <a:r>
              <a:rPr lang="de-AT"/>
              <a:t>. Medienbildung geht vom Zusammenspiel von Nutzung und Teilnahme an aktueller Medienkultur aus. </a:t>
            </a:r>
          </a:p>
          <a:p>
            <a:endParaRPr lang="de-AT"/>
          </a:p>
          <a:p>
            <a:r>
              <a:rPr lang="de-AT" sz="3200" b="1">
                <a:highlight>
                  <a:srgbClr val="FFFF00"/>
                </a:highlight>
              </a:rPr>
              <a:t>Informatische Bildung</a:t>
            </a:r>
            <a:r>
              <a:rPr lang="de-AT" sz="3200" b="1"/>
              <a:t> </a:t>
            </a:r>
            <a:r>
              <a:rPr lang="de-AT"/>
              <a:t>umfasst das </a:t>
            </a:r>
            <a:r>
              <a:rPr lang="de-AT" sz="2400" b="1"/>
              <a:t>Analysieren</a:t>
            </a:r>
            <a:r>
              <a:rPr lang="de-AT"/>
              <a:t>, </a:t>
            </a:r>
            <a:r>
              <a:rPr lang="de-AT" sz="2400" b="1"/>
              <a:t>Interagieren</a:t>
            </a:r>
            <a:r>
              <a:rPr lang="de-AT"/>
              <a:t>, </a:t>
            </a:r>
            <a:r>
              <a:rPr lang="de-AT" sz="2400" b="1"/>
              <a:t>Modellieren</a:t>
            </a:r>
            <a:r>
              <a:rPr lang="de-AT"/>
              <a:t>, </a:t>
            </a:r>
            <a:r>
              <a:rPr lang="de-AT" sz="2400" b="1"/>
              <a:t>Codieren</a:t>
            </a:r>
            <a:r>
              <a:rPr lang="de-AT"/>
              <a:t> und </a:t>
            </a:r>
            <a:r>
              <a:rPr lang="de-AT" sz="2400" b="1"/>
              <a:t>Testen</a:t>
            </a:r>
            <a:r>
              <a:rPr lang="de-AT"/>
              <a:t> im Umgang mit </a:t>
            </a:r>
            <a:r>
              <a:rPr lang="de-AT" sz="2400" b="1"/>
              <a:t>Informatiksystemen</a:t>
            </a:r>
            <a:r>
              <a:rPr lang="de-AT"/>
              <a:t>, </a:t>
            </a:r>
            <a:r>
              <a:rPr lang="de-AT" sz="2400" b="1"/>
              <a:t>Software</a:t>
            </a:r>
            <a:r>
              <a:rPr lang="de-AT"/>
              <a:t>, </a:t>
            </a:r>
            <a:r>
              <a:rPr lang="de-AT" sz="2400" b="1"/>
              <a:t>Automatisierung</a:t>
            </a:r>
            <a:r>
              <a:rPr lang="de-AT"/>
              <a:t>, </a:t>
            </a:r>
            <a:r>
              <a:rPr lang="de-AT" sz="2400" b="1"/>
              <a:t>Daten </a:t>
            </a:r>
            <a:r>
              <a:rPr lang="de-AT"/>
              <a:t>und </a:t>
            </a:r>
            <a:r>
              <a:rPr lang="de-AT" sz="2400" b="1"/>
              <a:t>Vernetzung</a:t>
            </a:r>
            <a:r>
              <a:rPr lang="de-AT"/>
              <a:t>. Die Entwicklung informatischer und medientechnischer Kompetenzen orientiert sich besonders an </a:t>
            </a:r>
            <a:r>
              <a:rPr lang="de-AT" sz="2400" b="1"/>
              <a:t>didaktischen Prinzipien </a:t>
            </a:r>
            <a:r>
              <a:rPr lang="de-AT"/>
              <a:t>der sogenannten </a:t>
            </a:r>
            <a:r>
              <a:rPr lang="de-AT" sz="2400" b="1"/>
              <a:t>21st Century Skills</a:t>
            </a:r>
            <a:r>
              <a:rPr lang="de-AT"/>
              <a:t>, der 4 Ks (</a:t>
            </a:r>
            <a:r>
              <a:rPr lang="de-AT" sz="2400" b="1"/>
              <a:t>kritisches Denken, Kreativität, Kommunikation und Kollaboration</a:t>
            </a:r>
            <a:r>
              <a:rPr lang="de-AT"/>
              <a:t>) und des </a:t>
            </a:r>
            <a:r>
              <a:rPr lang="de-AT" sz="2400" b="1"/>
              <a:t>Computational Thinking</a:t>
            </a:r>
            <a:r>
              <a:rPr lang="de-AT"/>
              <a:t>. </a:t>
            </a:r>
          </a:p>
          <a:p>
            <a:endParaRPr lang="de-AT"/>
          </a:p>
          <a:p>
            <a:r>
              <a:rPr lang="de-AT" sz="3200" b="1">
                <a:highlight>
                  <a:srgbClr val="FFFF00"/>
                </a:highlight>
              </a:rPr>
              <a:t>Gestaltungskompetenz</a:t>
            </a:r>
            <a:r>
              <a:rPr lang="de-AT"/>
              <a:t> geht von einem </a:t>
            </a:r>
            <a:r>
              <a:rPr lang="de-AT" sz="2400" b="1"/>
              <a:t>Zusammenspiel</a:t>
            </a:r>
            <a:r>
              <a:rPr lang="de-AT"/>
              <a:t> von </a:t>
            </a:r>
            <a:r>
              <a:rPr lang="de-AT" sz="2400" b="1"/>
              <a:t>informatischer Bildung und Medienbildung </a:t>
            </a:r>
            <a:r>
              <a:rPr lang="de-AT"/>
              <a:t>aus und bietet vielfältige </a:t>
            </a:r>
            <a:r>
              <a:rPr lang="de-AT" sz="2400" b="1"/>
              <a:t>analytische</a:t>
            </a:r>
            <a:r>
              <a:rPr lang="de-AT"/>
              <a:t>, </a:t>
            </a:r>
            <a:r>
              <a:rPr lang="de-AT" sz="2400" b="1"/>
              <a:t>produktive</a:t>
            </a:r>
            <a:r>
              <a:rPr lang="de-AT"/>
              <a:t> und </a:t>
            </a:r>
            <a:r>
              <a:rPr lang="de-AT" sz="2400" b="1"/>
              <a:t>kreative</a:t>
            </a:r>
            <a:r>
              <a:rPr lang="de-AT"/>
              <a:t> Zugänge zu </a:t>
            </a:r>
            <a:r>
              <a:rPr lang="de-AT" sz="2400" b="1"/>
              <a:t>funktionalen Medieneinsätzen </a:t>
            </a:r>
            <a:r>
              <a:rPr lang="de-AT"/>
              <a:t>und </a:t>
            </a:r>
            <a:r>
              <a:rPr lang="de-AT" sz="2400" b="1"/>
              <a:t>ästhetischen Medienformaten</a:t>
            </a:r>
            <a:r>
              <a:rPr lang="de-AT"/>
              <a:t> in globalisierten digitalen Kulturen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202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027B1AD-BE88-4829-8718-FB2DC25C8C77}"/>
              </a:ext>
            </a:extLst>
          </p:cNvPr>
          <p:cNvSpPr txBox="1"/>
          <p:nvPr/>
        </p:nvSpPr>
        <p:spPr>
          <a:xfrm>
            <a:off x="1960244" y="0"/>
            <a:ext cx="5686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600" b="1"/>
              <a:t>Zentrale fachliche Konzepte</a:t>
            </a:r>
            <a:endParaRPr lang="de-DE" sz="3600" b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4B923C-38A5-44B0-9E28-0163A708B66E}"/>
              </a:ext>
            </a:extLst>
          </p:cNvPr>
          <p:cNvSpPr txBox="1"/>
          <p:nvPr/>
        </p:nvSpPr>
        <p:spPr>
          <a:xfrm>
            <a:off x="948689" y="3292108"/>
            <a:ext cx="7709535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/>
              <a:t>basierend auf dem </a:t>
            </a:r>
            <a:r>
              <a:rPr lang="de-AT" sz="3200" b="1">
                <a:highlight>
                  <a:srgbClr val="FFFF00"/>
                </a:highlight>
              </a:rPr>
              <a:t>Frankfurt Dreieck</a:t>
            </a:r>
            <a:r>
              <a:rPr lang="de-AT"/>
              <a:t>, auf folgenden Perspektiven: </a:t>
            </a:r>
          </a:p>
          <a:p>
            <a:pPr marL="1257300" indent="536575">
              <a:buFont typeface="Arial" panose="020B0604020202020204" pitchFamily="34" charset="0"/>
              <a:buChar char="•"/>
            </a:pPr>
            <a:r>
              <a:rPr lang="de-AT" sz="2800" b="1"/>
              <a:t>der technisch-medialen (T), </a:t>
            </a:r>
          </a:p>
          <a:p>
            <a:pPr marL="1257300" indent="536575">
              <a:buFont typeface="Arial" panose="020B0604020202020204" pitchFamily="34" charset="0"/>
              <a:buChar char="•"/>
            </a:pPr>
            <a:r>
              <a:rPr lang="de-AT" sz="2800" b="1"/>
              <a:t>der gesellschaftlichkulturellen (G) und</a:t>
            </a:r>
          </a:p>
          <a:p>
            <a:pPr marL="1257300" indent="536575">
              <a:buFont typeface="Arial" panose="020B0604020202020204" pitchFamily="34" charset="0"/>
              <a:buChar char="•"/>
            </a:pPr>
            <a:r>
              <a:rPr lang="de-AT" sz="2800" b="1"/>
              <a:t>der interaktionsbezogenen (I). </a:t>
            </a:r>
          </a:p>
          <a:p>
            <a:endParaRPr lang="de-AT"/>
          </a:p>
          <a:p>
            <a:r>
              <a:rPr lang="de-AT"/>
              <a:t>Mit diesen können </a:t>
            </a:r>
            <a:r>
              <a:rPr lang="de-AT" sz="2400" b="1"/>
              <a:t>digitale Phänomene</a:t>
            </a:r>
            <a:r>
              <a:rPr lang="de-AT"/>
              <a:t> unserer Gesellschaft beispielhaft auf </a:t>
            </a:r>
            <a:r>
              <a:rPr lang="de-AT" sz="2400" b="1"/>
              <a:t>unterschiedlichen Ebenen</a:t>
            </a:r>
            <a:r>
              <a:rPr lang="de-AT" sz="2400"/>
              <a:t> </a:t>
            </a:r>
            <a:r>
              <a:rPr lang="de-AT"/>
              <a:t>und in </a:t>
            </a:r>
            <a:r>
              <a:rPr lang="de-AT" sz="2400" b="1"/>
              <a:t>verschiedenen Graden der Abstraktion </a:t>
            </a:r>
            <a:r>
              <a:rPr lang="de-AT"/>
              <a:t>didaktisch bearbeitet werden.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602D0C-4D43-4BCC-ADB0-DDC277DB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25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0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86F781D-9957-4938-AF53-23AFC784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C6C70A-77B2-43B8-A7CC-A5208D2E5F74}"/>
              </a:ext>
            </a:extLst>
          </p:cNvPr>
          <p:cNvSpPr txBox="1"/>
          <p:nvPr/>
        </p:nvSpPr>
        <p:spPr>
          <a:xfrm>
            <a:off x="0" y="5121414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000" b="1">
                <a:highlight>
                  <a:srgbClr val="FFFF00"/>
                </a:highlight>
              </a:rPr>
              <a:t>ETWAS SPÄTER …</a:t>
            </a:r>
            <a:endParaRPr lang="de-DE" sz="4000" b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1489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58A94A4-47DA-4BDD-8713-5CFBA2E3985C}"/>
              </a:ext>
            </a:extLst>
          </p:cNvPr>
          <p:cNvSpPr txBox="1"/>
          <p:nvPr/>
        </p:nvSpPr>
        <p:spPr>
          <a:xfrm>
            <a:off x="417194" y="440055"/>
            <a:ext cx="850963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>
                <a:highlight>
                  <a:srgbClr val="FFFF00"/>
                </a:highlight>
              </a:rPr>
              <a:t>Strukturen und Funktionen digitaler informatischer und medialer Systeme und Werkzeuge (T)</a:t>
            </a:r>
            <a:r>
              <a:rPr lang="de-AT">
                <a:highlight>
                  <a:srgbClr val="FFFF00"/>
                </a:highlight>
              </a:rPr>
              <a:t> </a:t>
            </a:r>
          </a:p>
          <a:p>
            <a:r>
              <a:rPr lang="de-AT" b="1"/>
              <a:t>informatische Funktions- und Wirkprinzipien</a:t>
            </a:r>
            <a:r>
              <a:rPr lang="de-AT"/>
              <a:t> sowie die </a:t>
            </a:r>
            <a:r>
              <a:rPr lang="de-AT" b="1"/>
              <a:t>Reflexion</a:t>
            </a:r>
            <a:r>
              <a:rPr lang="de-AT"/>
              <a:t> ihrer nicht unmittelbar sichtbaren Einflüsse auf </a:t>
            </a:r>
            <a:r>
              <a:rPr lang="de-AT" b="1"/>
              <a:t>Kultur, Politik, Gesellschaft und Lebenswelt</a:t>
            </a:r>
            <a:r>
              <a:rPr lang="de-AT"/>
              <a:t>. </a:t>
            </a:r>
          </a:p>
          <a:p>
            <a:endParaRPr lang="de-AT"/>
          </a:p>
          <a:p>
            <a:r>
              <a:rPr lang="de-AT" sz="2800" b="1">
                <a:highlight>
                  <a:srgbClr val="FFFF00"/>
                </a:highlight>
              </a:rPr>
              <a:t>Gesellschaftliche Wechselwirkungen durch den Einsatz digitaler Technologien (G) </a:t>
            </a:r>
          </a:p>
          <a:p>
            <a:r>
              <a:rPr lang="de-AT"/>
              <a:t>betreffen etwa </a:t>
            </a:r>
            <a:r>
              <a:rPr lang="de-AT" b="1"/>
              <a:t>soziale Umgangsformen</a:t>
            </a:r>
            <a:r>
              <a:rPr lang="de-AT"/>
              <a:t>, die </a:t>
            </a:r>
            <a:r>
              <a:rPr lang="de-AT" b="1"/>
              <a:t>politische Organisation</a:t>
            </a:r>
            <a:r>
              <a:rPr lang="de-AT"/>
              <a:t> oder die </a:t>
            </a:r>
            <a:r>
              <a:rPr lang="de-AT" b="1"/>
              <a:t>Kommunikation</a:t>
            </a:r>
            <a:r>
              <a:rPr lang="de-AT"/>
              <a:t>. Die </a:t>
            </a:r>
            <a:r>
              <a:rPr lang="de-AT" b="1"/>
              <a:t>historische Perspektive </a:t>
            </a:r>
            <a:r>
              <a:rPr lang="de-AT"/>
              <a:t>erlaubt es, </a:t>
            </a:r>
            <a:r>
              <a:rPr lang="de-AT" b="1"/>
              <a:t>Kontinuitäten</a:t>
            </a:r>
            <a:r>
              <a:rPr lang="de-AT"/>
              <a:t> und </a:t>
            </a:r>
            <a:r>
              <a:rPr lang="de-AT" b="1"/>
              <a:t>Entstehungsprozesse</a:t>
            </a:r>
            <a:r>
              <a:rPr lang="de-AT"/>
              <a:t> sowie damit verbundene Traditionen zu verstehen. </a:t>
            </a:r>
          </a:p>
          <a:p>
            <a:endParaRPr lang="de-AT"/>
          </a:p>
          <a:p>
            <a:r>
              <a:rPr lang="de-AT" sz="2800" b="1">
                <a:highlight>
                  <a:srgbClr val="FFFF00"/>
                </a:highlight>
              </a:rPr>
              <a:t>Interaktion in Form von Nutzung, Handlung und Subjektivierung (I) </a:t>
            </a:r>
          </a:p>
          <a:p>
            <a:r>
              <a:rPr lang="de-AT"/>
              <a:t>Sie erlaubt </a:t>
            </a:r>
            <a:r>
              <a:rPr lang="de-AT" b="1"/>
              <a:t>die Analyse, Reflexion und kreative Gestaltung</a:t>
            </a:r>
            <a:r>
              <a:rPr lang="de-AT"/>
              <a:t> persönlicher und kollektiver </a:t>
            </a:r>
            <a:r>
              <a:rPr lang="de-AT" b="1"/>
              <a:t>Handlungsrepertoires</a:t>
            </a:r>
            <a:r>
              <a:rPr lang="de-AT"/>
              <a:t>. Dies beinhaltet auch die Frage, wie und mit welchen </a:t>
            </a:r>
            <a:r>
              <a:rPr lang="de-AT" b="1"/>
              <a:t>Zielen</a:t>
            </a:r>
            <a:r>
              <a:rPr lang="de-AT"/>
              <a:t> Menschen </a:t>
            </a:r>
            <a:r>
              <a:rPr lang="de-AT" b="1"/>
              <a:t>Medien erstellen</a:t>
            </a:r>
            <a:r>
              <a:rPr lang="de-AT"/>
              <a:t>, </a:t>
            </a:r>
            <a:r>
              <a:rPr lang="de-AT" b="1"/>
              <a:t>gestalten</a:t>
            </a:r>
            <a:r>
              <a:rPr lang="de-AT"/>
              <a:t> und </a:t>
            </a:r>
            <a:r>
              <a:rPr lang="de-AT" b="1"/>
              <a:t>Systeme nutzen</a:t>
            </a:r>
            <a:r>
              <a:rPr lang="de-AT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689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DA5AB26-3E7A-4796-A60B-9F8DA26D2F47}"/>
              </a:ext>
            </a:extLst>
          </p:cNvPr>
          <p:cNvSpPr txBox="1"/>
          <p:nvPr/>
        </p:nvSpPr>
        <p:spPr>
          <a:xfrm>
            <a:off x="0" y="0"/>
            <a:ext cx="9006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/>
              <a:t>Kompetenzmodell und Kompetenzbereiche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CD7841-8608-424D-8E7F-E8541416A2DB}"/>
              </a:ext>
            </a:extLst>
          </p:cNvPr>
          <p:cNvSpPr txBox="1"/>
          <p:nvPr/>
        </p:nvSpPr>
        <p:spPr>
          <a:xfrm>
            <a:off x="285750" y="646331"/>
            <a:ext cx="821817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>
                <a:highlight>
                  <a:srgbClr val="FFFF00"/>
                </a:highlight>
              </a:rPr>
              <a:t>Orientierung: </a:t>
            </a:r>
          </a:p>
          <a:p>
            <a:r>
              <a:rPr lang="de-AT"/>
              <a:t>gesellschaftliche </a:t>
            </a:r>
            <a:r>
              <a:rPr lang="de-AT" sz="2000" b="1"/>
              <a:t>Aspekte</a:t>
            </a:r>
            <a:r>
              <a:rPr lang="de-AT"/>
              <a:t> von </a:t>
            </a:r>
            <a:r>
              <a:rPr lang="de-AT" sz="2000" b="1"/>
              <a:t>Medienwandel</a:t>
            </a:r>
            <a:r>
              <a:rPr lang="de-AT"/>
              <a:t> und </a:t>
            </a:r>
            <a:r>
              <a:rPr lang="de-AT" sz="2000" b="1"/>
              <a:t>Digitalisierung</a:t>
            </a:r>
            <a:r>
              <a:rPr lang="de-AT"/>
              <a:t> </a:t>
            </a:r>
            <a:r>
              <a:rPr lang="de-AT" sz="2000" b="1"/>
              <a:t>analysieren</a:t>
            </a:r>
            <a:r>
              <a:rPr lang="de-AT"/>
              <a:t> und </a:t>
            </a:r>
            <a:r>
              <a:rPr lang="de-AT" sz="2000" b="1"/>
              <a:t>reflektieren</a:t>
            </a:r>
            <a:r>
              <a:rPr lang="de-AT"/>
              <a:t> </a:t>
            </a:r>
            <a:br>
              <a:rPr lang="de-AT"/>
            </a:br>
            <a:endParaRPr lang="de-AT"/>
          </a:p>
          <a:p>
            <a:r>
              <a:rPr lang="de-AT" sz="2800" b="1">
                <a:highlight>
                  <a:srgbClr val="FFFF00"/>
                </a:highlight>
              </a:rPr>
              <a:t>Information: </a:t>
            </a:r>
          </a:p>
          <a:p>
            <a:r>
              <a:rPr lang="de-AT"/>
              <a:t>mit </a:t>
            </a:r>
            <a:r>
              <a:rPr lang="de-AT" sz="2000" b="1"/>
              <a:t>Daten, Informationen </a:t>
            </a:r>
            <a:r>
              <a:rPr lang="de-AT"/>
              <a:t>und </a:t>
            </a:r>
            <a:r>
              <a:rPr lang="de-AT" sz="2000" b="1"/>
              <a:t>Informationssystemen</a:t>
            </a:r>
            <a:r>
              <a:rPr lang="de-AT"/>
              <a:t> verantwortungsvoll umgehen</a:t>
            </a:r>
            <a:br>
              <a:rPr lang="de-AT"/>
            </a:br>
            <a:r>
              <a:rPr lang="de-AT"/>
              <a:t> </a:t>
            </a:r>
          </a:p>
          <a:p>
            <a:r>
              <a:rPr lang="de-AT" sz="2800" b="1">
                <a:highlight>
                  <a:srgbClr val="FFFF00"/>
                </a:highlight>
              </a:rPr>
              <a:t>Kommunikation: </a:t>
            </a:r>
          </a:p>
          <a:p>
            <a:r>
              <a:rPr lang="de-AT" sz="2000" b="1"/>
              <a:t>Kommunizieren</a:t>
            </a:r>
            <a:r>
              <a:rPr lang="de-AT"/>
              <a:t> und </a:t>
            </a:r>
            <a:r>
              <a:rPr lang="de-AT" sz="2000" b="1"/>
              <a:t>Kooperieren</a:t>
            </a:r>
            <a:r>
              <a:rPr lang="de-AT"/>
              <a:t> unter Nutzung informatischer, medialer Systeme</a:t>
            </a:r>
            <a:br>
              <a:rPr lang="de-AT"/>
            </a:br>
            <a:r>
              <a:rPr lang="de-AT"/>
              <a:t> </a:t>
            </a:r>
          </a:p>
          <a:p>
            <a:r>
              <a:rPr lang="de-AT" sz="2800" b="1">
                <a:highlight>
                  <a:srgbClr val="FFFF00"/>
                </a:highlight>
              </a:rPr>
              <a:t>Produktion: </a:t>
            </a:r>
          </a:p>
          <a:p>
            <a:r>
              <a:rPr lang="de-AT" sz="2000" b="1"/>
              <a:t>Inhalte digital erstellen </a:t>
            </a:r>
            <a:r>
              <a:rPr lang="de-AT"/>
              <a:t>und </a:t>
            </a:r>
            <a:r>
              <a:rPr lang="de-AT" sz="2000" b="1"/>
              <a:t>veröffentlichen</a:t>
            </a:r>
            <a:r>
              <a:rPr lang="de-AT"/>
              <a:t>, </a:t>
            </a:r>
            <a:r>
              <a:rPr lang="de-AT" sz="2000" b="1"/>
              <a:t>Algorithmen entwerfen </a:t>
            </a:r>
            <a:r>
              <a:rPr lang="de-AT"/>
              <a:t>und </a:t>
            </a:r>
            <a:r>
              <a:rPr lang="de-AT" sz="2000" b="1"/>
              <a:t>Programmieren</a:t>
            </a:r>
            <a:br>
              <a:rPr lang="de-AT" sz="2000" b="1"/>
            </a:br>
            <a:r>
              <a:rPr lang="de-AT"/>
              <a:t> </a:t>
            </a:r>
          </a:p>
          <a:p>
            <a:r>
              <a:rPr lang="de-AT" sz="2800" b="1">
                <a:highlight>
                  <a:srgbClr val="FFFF00"/>
                </a:highlight>
              </a:rPr>
              <a:t>Handeln: </a:t>
            </a:r>
          </a:p>
          <a:p>
            <a:r>
              <a:rPr lang="de-AT" sz="2000" b="1"/>
              <a:t>Angebote</a:t>
            </a:r>
            <a:r>
              <a:rPr lang="de-AT"/>
              <a:t> und </a:t>
            </a:r>
            <a:r>
              <a:rPr lang="de-AT" sz="2000" b="1"/>
              <a:t>Handlungsmöglichkeiten</a:t>
            </a:r>
            <a:r>
              <a:rPr lang="de-AT"/>
              <a:t> in einer von Digitalisierung geprägten Welt </a:t>
            </a:r>
            <a:r>
              <a:rPr lang="de-AT" sz="2000" b="1"/>
              <a:t>einschätzen</a:t>
            </a:r>
            <a:r>
              <a:rPr lang="de-AT"/>
              <a:t> und </a:t>
            </a:r>
            <a:r>
              <a:rPr lang="de-AT" sz="2000" b="1"/>
              <a:t>verantwortungsvoll nutzen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218026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0351A86-EACD-471F-B988-D2490F52762C}"/>
              </a:ext>
            </a:extLst>
          </p:cNvPr>
          <p:cNvSpPr txBox="1"/>
          <p:nvPr/>
        </p:nvSpPr>
        <p:spPr>
          <a:xfrm>
            <a:off x="0" y="0"/>
            <a:ext cx="931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3100" b="1"/>
              <a:t>Kompetenzbeschreibungen und Anwendungsbereiche</a:t>
            </a:r>
            <a:r>
              <a:rPr lang="de-AT" sz="3200" b="1"/>
              <a:t> </a:t>
            </a:r>
            <a:br>
              <a:rPr lang="de-AT" sz="3200" b="1"/>
            </a:br>
            <a:r>
              <a:rPr lang="de-AT" sz="2800" b="1"/>
              <a:t>Lehrstoff (5. – 8. Schulstufe) </a:t>
            </a:r>
            <a:endParaRPr lang="de-DE" sz="3200" b="1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83354C-EC69-4DC4-B4AD-BAA540ED7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1536561"/>
            <a:ext cx="8755380" cy="516141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5D20F26-E89D-4D0C-8190-649BD982C053}"/>
              </a:ext>
            </a:extLst>
          </p:cNvPr>
          <p:cNvSpPr txBox="1"/>
          <p:nvPr/>
        </p:nvSpPr>
        <p:spPr>
          <a:xfrm>
            <a:off x="251460" y="1136451"/>
            <a:ext cx="814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>
                <a:highlight>
                  <a:srgbClr val="FFFF00"/>
                </a:highlight>
              </a:rPr>
              <a:t>Bsp. Kompetenzbereich Produktion 5. Schulstufe (Altersgruppe ~10 Jahre)</a:t>
            </a:r>
            <a:endParaRPr lang="de-DE" sz="2000" b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64280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2208C5-D410-41C7-81B7-C158546A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"/>
            <a:ext cx="9224010" cy="677798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06E025F-8D61-4324-AB93-31E8164804C1}"/>
              </a:ext>
            </a:extLst>
          </p:cNvPr>
          <p:cNvSpPr/>
          <p:nvPr/>
        </p:nvSpPr>
        <p:spPr>
          <a:xfrm>
            <a:off x="6160770" y="548640"/>
            <a:ext cx="1463040" cy="6229350"/>
          </a:xfrm>
          <a:prstGeom prst="rect">
            <a:avLst/>
          </a:prstGeom>
          <a:solidFill>
            <a:srgbClr val="FFFF00">
              <a:alpha val="15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729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328DE8-F3F6-48DA-B64C-CB8F829F6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297"/>
            <a:ext cx="9144000" cy="35821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480C728-0072-4262-AC6C-57BA2E530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7066"/>
            <a:ext cx="9144000" cy="23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3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FD26E72-FF34-4A73-BD78-12E28CABE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4C4ED5C-1D9B-49CC-A708-4CC57C5E4F36}"/>
              </a:ext>
            </a:extLst>
          </p:cNvPr>
          <p:cNvSpPr txBox="1"/>
          <p:nvPr/>
        </p:nvSpPr>
        <p:spPr>
          <a:xfrm>
            <a:off x="1737360" y="1058525"/>
            <a:ext cx="534924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36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Wir sitzen nun selbst verwundert und </a:t>
            </a:r>
            <a:br>
              <a:rPr lang="de-AT" sz="36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</a:br>
            <a:r>
              <a:rPr lang="de-AT" sz="36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sehn betroffen</a:t>
            </a:r>
            <a:br>
              <a:rPr lang="de-AT" sz="3600" b="1">
                <a:solidFill>
                  <a:schemeClr val="bg1"/>
                </a:solidFill>
              </a:rPr>
            </a:br>
            <a:r>
              <a:rPr lang="de-AT" sz="36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den Vorhang auf und </a:t>
            </a:r>
            <a:br>
              <a:rPr lang="de-AT" sz="36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</a:br>
            <a:r>
              <a:rPr lang="de-AT" sz="36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viele Fragen offen.</a:t>
            </a:r>
            <a:br>
              <a:rPr lang="de-AT" sz="36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</a:br>
            <a:br>
              <a:rPr lang="de-AT" sz="2800" b="1" i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</a:br>
            <a:r>
              <a:rPr lang="de-AT" sz="2400" i="1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Bert Ranitzky 4.0</a:t>
            </a:r>
            <a:endParaRPr lang="de-DE" sz="28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96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239E88-B025-42A7-B105-64704F3C35BF}"/>
              </a:ext>
            </a:extLst>
          </p:cNvPr>
          <p:cNvSpPr txBox="1"/>
          <p:nvPr/>
        </p:nvSpPr>
        <p:spPr>
          <a:xfrm>
            <a:off x="0" y="435114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000" b="1">
                <a:highlight>
                  <a:srgbClr val="FFFF00"/>
                </a:highlight>
              </a:rPr>
              <a:t>NOCH SPÄTER …</a:t>
            </a:r>
            <a:endParaRPr lang="de-DE" sz="4000" b="1">
              <a:highlight>
                <a:srgbClr val="FFFF00"/>
              </a:highlight>
            </a:endParaRPr>
          </a:p>
        </p:txBody>
      </p:sp>
      <p:pic>
        <p:nvPicPr>
          <p:cNvPr id="7" name="Grafik 6" descr="Schulsystem-Oesterreich.JPG">
            <a:extLst>
              <a:ext uri="{FF2B5EF4-FFF2-40B4-BE49-F238E27FC236}">
                <a16:creationId xmlns:a16="http://schemas.microsoft.com/office/drawing/2014/main" id="{25EA4A58-C2BF-4078-A67F-428171F2F6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450" y="3546798"/>
            <a:ext cx="8261099" cy="287608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46C844D-B234-4D7A-B4E7-6CA29C47D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313" y="1340929"/>
            <a:ext cx="3913237" cy="200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04C7E53-154B-49E2-8E7D-6FEFF559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50" y="1340929"/>
            <a:ext cx="3816424" cy="200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D9674AB-FE86-43DE-BB47-66C7A562B247}"/>
              </a:ext>
            </a:extLst>
          </p:cNvPr>
          <p:cNvSpPr/>
          <p:nvPr/>
        </p:nvSpPr>
        <p:spPr>
          <a:xfrm>
            <a:off x="441449" y="4941137"/>
            <a:ext cx="8261099" cy="811530"/>
          </a:xfrm>
          <a:prstGeom prst="rect">
            <a:avLst/>
          </a:prstGeom>
          <a:noFill/>
          <a:ln w="228600" cmpd="dbl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8997748-A53D-44E7-BB82-32388E089F66}"/>
              </a:ext>
            </a:extLst>
          </p:cNvPr>
          <p:cNvSpPr txBox="1"/>
          <p:nvPr/>
        </p:nvSpPr>
        <p:spPr>
          <a:xfrm>
            <a:off x="2865665" y="4648749"/>
            <a:ext cx="3412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/>
              <a:t>SEKUNDARSTUFE 1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100236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6970"/>
          </a:xfrm>
        </p:spPr>
        <p:txBody>
          <a:bodyPr>
            <a:normAutofit/>
          </a:bodyPr>
          <a:lstStyle/>
          <a:p>
            <a:pPr algn="ctr"/>
            <a:r>
              <a:rPr lang="de-AT" sz="3200">
                <a:latin typeface="AvantGarde Bk BT" pitchFamily="34" charset="0"/>
              </a:rPr>
              <a:t>„Informatik“ in der </a:t>
            </a:r>
            <a:r>
              <a:rPr lang="de-AT" sz="3200" dirty="0">
                <a:latin typeface="AvantGarde Bk BT" pitchFamily="34" charset="0"/>
              </a:rPr>
              <a:t>SEK </a:t>
            </a:r>
            <a:r>
              <a:rPr lang="de-AT" sz="3200">
                <a:latin typeface="AvantGarde Bk BT" pitchFamily="34" charset="0"/>
              </a:rPr>
              <a:t>I (ist/war) wie </a:t>
            </a:r>
            <a:r>
              <a:rPr lang="de-AT" sz="3200" dirty="0">
                <a:latin typeface="AvantGarde Bk BT" pitchFamily="34" charset="0"/>
              </a:rPr>
              <a:t>Aprilwetter </a:t>
            </a:r>
            <a:r>
              <a:rPr lang="de-AT" sz="3600" dirty="0">
                <a:latin typeface="AvantGarde Bk BT" pitchFamily="34" charset="0"/>
              </a:rPr>
              <a:t>…</a:t>
            </a:r>
            <a:endParaRPr lang="de-AT" sz="3600" dirty="0"/>
          </a:p>
        </p:txBody>
      </p:sp>
      <p:sp>
        <p:nvSpPr>
          <p:cNvPr id="2050" name="AutoShape 2" descr="http://www.lid.ch/de/service/cartoon/archiv-cartoon/?tx_lidcartoonstatistics_pi1%5Bdownload%5D=1&amp;tx_lidcartoonstatistics_pi1%5Bdamuid%5D=20702&amp;cHash=9b9808dff2"/>
          <p:cNvSpPr>
            <a:spLocks noChangeAspect="1" noChangeArrowheads="1"/>
          </p:cNvSpPr>
          <p:nvPr/>
        </p:nvSpPr>
        <p:spPr bwMode="auto">
          <a:xfrm>
            <a:off x="155575" y="-1881188"/>
            <a:ext cx="9315450" cy="392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2052" name="Picture 4" descr=" (Grabers: Aprilwetter (Infoservice Ausgabe: 296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51510"/>
            <a:ext cx="8492490" cy="2137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differenziertes-angebot-unterstu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35" y="3428999"/>
            <a:ext cx="7848871" cy="139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ifferenziertes-angebot-unterstufe-schuelerperspekt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835" y="5277958"/>
            <a:ext cx="79208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431495" y="4896482"/>
            <a:ext cx="16346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b="1"/>
              <a:t>Umfrage 2007 </a:t>
            </a:r>
            <a:endParaRPr lang="de-AT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7A4D726-0DDE-4952-8ED8-B2DC313EC11F}"/>
              </a:ext>
            </a:extLst>
          </p:cNvPr>
          <p:cNvSpPr txBox="1"/>
          <p:nvPr/>
        </p:nvSpPr>
        <p:spPr>
          <a:xfrm>
            <a:off x="891233" y="2844224"/>
            <a:ext cx="714208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200" b="1"/>
              <a:t>SCHULAUTONOMIE -&gt; FLECKERLTEPPICH</a:t>
            </a:r>
            <a:endParaRPr lang="de-AT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kompetenzmodelle-be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4" y="1916832"/>
            <a:ext cx="9140336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0" y="1"/>
            <a:ext cx="3707904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>
                <a:latin typeface="Arial Narrow" pitchFamily="34" charset="0"/>
              </a:rPr>
              <a:t>(Unverbindliche) </a:t>
            </a:r>
          </a:p>
          <a:p>
            <a:pPr algn="ctr"/>
            <a:r>
              <a:rPr lang="de-AT" sz="2800" b="1" dirty="0">
                <a:latin typeface="Arial Narrow" pitchFamily="34" charset="0"/>
              </a:rPr>
              <a:t>Kompetenzmodelle </a:t>
            </a:r>
          </a:p>
          <a:p>
            <a:pPr algn="ctr"/>
            <a:r>
              <a:rPr lang="de-AT" sz="2800" b="1" dirty="0">
                <a:latin typeface="Arial Narrow" pitchFamily="34" charset="0"/>
              </a:rPr>
              <a:t>und Aufgaben </a:t>
            </a:r>
          </a:p>
          <a:p>
            <a:pPr algn="ctr"/>
            <a:r>
              <a:rPr lang="de-AT" sz="2800" b="1" dirty="0">
                <a:latin typeface="Arial Narrow" pitchFamily="34" charset="0"/>
              </a:rPr>
              <a:t>sind zu wenig …</a:t>
            </a:r>
          </a:p>
        </p:txBody>
      </p:sp>
      <p:pic>
        <p:nvPicPr>
          <p:cNvPr id="7171" name="Picture 3" descr="digikomp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5436096" cy="17728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600" b="1"/>
              <a:t>IM RAUM GESTANDENE </a:t>
            </a:r>
            <a:br>
              <a:rPr lang="de-AT" sz="3600" b="1"/>
            </a:br>
            <a:r>
              <a:rPr lang="de-AT" sz="3600" b="1"/>
              <a:t>FRAGEN UND ANLIEGEN</a:t>
            </a:r>
            <a:endParaRPr lang="de-AT" sz="3600" b="1" dirty="0"/>
          </a:p>
        </p:txBody>
      </p:sp>
      <p:pic>
        <p:nvPicPr>
          <p:cNvPr id="3" name="Grafik 2" descr="Schulsystem-Oesterre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1888" y="2132856"/>
            <a:ext cx="2293968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16279"/>
          <a:stretch>
            <a:fillRect/>
          </a:stretch>
        </p:blipFill>
        <p:spPr bwMode="auto">
          <a:xfrm>
            <a:off x="5364088" y="4149080"/>
            <a:ext cx="360040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79512" y="3501008"/>
            <a:ext cx="5688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AT" b="1" dirty="0"/>
              <a:t>  </a:t>
            </a:r>
            <a:r>
              <a:rPr lang="de-AT" sz="2000" b="1" dirty="0"/>
              <a:t>Haben wir eine gesicherte Faktenlage?</a:t>
            </a:r>
          </a:p>
          <a:p>
            <a:pPr>
              <a:buFont typeface="Wingdings" pitchFamily="2" charset="2"/>
              <a:buChar char="§"/>
            </a:pPr>
            <a:r>
              <a:rPr lang="de-AT" sz="2000" b="1" dirty="0"/>
              <a:t>  Wer steuert (formale) Informatische  Bildung? </a:t>
            </a:r>
          </a:p>
          <a:p>
            <a:pPr>
              <a:buFont typeface="Wingdings" pitchFamily="2" charset="2"/>
              <a:buChar char="§"/>
            </a:pPr>
            <a:r>
              <a:rPr lang="de-AT" sz="2000" b="1" dirty="0"/>
              <a:t>  Wem ist sie ein Anliegen? </a:t>
            </a:r>
          </a:p>
          <a:p>
            <a:pPr>
              <a:buFont typeface="Wingdings" pitchFamily="2" charset="2"/>
              <a:buChar char="§"/>
            </a:pPr>
            <a:endParaRPr lang="de-AT" sz="2000" b="1" dirty="0"/>
          </a:p>
          <a:p>
            <a:pPr>
              <a:buFont typeface="Wingdings" pitchFamily="2" charset="2"/>
              <a:buChar char="Ø"/>
            </a:pPr>
            <a:r>
              <a:rPr lang="de-AT" sz="2000" b="1" dirty="0"/>
              <a:t>  Reform über „Stundentafeln“ überfällig</a:t>
            </a:r>
          </a:p>
          <a:p>
            <a:pPr>
              <a:buFont typeface="Wingdings" pitchFamily="2" charset="2"/>
              <a:buChar char="Ø"/>
            </a:pPr>
            <a:r>
              <a:rPr lang="de-AT" sz="2000" b="1" dirty="0"/>
              <a:t>  Zeitgefäße für Informatische Bildung</a:t>
            </a:r>
          </a:p>
          <a:p>
            <a:pPr>
              <a:buFont typeface="Wingdings" pitchFamily="2" charset="2"/>
              <a:buChar char="Ø"/>
            </a:pPr>
            <a:r>
              <a:rPr lang="de-AT" sz="2000" b="1" dirty="0"/>
              <a:t>  </a:t>
            </a:r>
            <a:r>
              <a:rPr lang="de-AT" sz="2000" b="1" dirty="0" err="1"/>
              <a:t>Curriculumsentwicklung</a:t>
            </a:r>
            <a:r>
              <a:rPr lang="de-AT" sz="2000" b="1" dirty="0"/>
              <a:t> – </a:t>
            </a:r>
            <a:r>
              <a:rPr lang="de-AT" sz="2000" b="1" dirty="0" err="1"/>
              <a:t>moving</a:t>
            </a:r>
            <a:r>
              <a:rPr lang="de-AT" sz="2000" b="1" dirty="0"/>
              <a:t> </a:t>
            </a:r>
            <a:r>
              <a:rPr lang="de-AT" sz="2000" b="1" dirty="0" err="1"/>
              <a:t>target</a:t>
            </a:r>
            <a:r>
              <a:rPr lang="de-AT" sz="2000" b="1" dirty="0"/>
              <a:t>?</a:t>
            </a:r>
          </a:p>
          <a:p>
            <a:pPr>
              <a:buFont typeface="Wingdings" pitchFamily="2" charset="2"/>
              <a:buChar char="Ø"/>
            </a:pPr>
            <a:r>
              <a:rPr lang="de-AT" sz="2000" b="1" dirty="0"/>
              <a:t>  Konsolidierung der Unterrichtsmaterialien</a:t>
            </a:r>
            <a:r>
              <a:rPr lang="de-AT" sz="2000" dirty="0"/>
              <a:t>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b="29563"/>
          <a:stretch>
            <a:fillRect/>
          </a:stretch>
        </p:blipFill>
        <p:spPr bwMode="auto">
          <a:xfrm>
            <a:off x="5868144" y="1628800"/>
            <a:ext cx="269979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Gerade Verbindung mit Pfeil 8"/>
          <p:cNvCxnSpPr/>
          <p:nvPr/>
        </p:nvCxnSpPr>
        <p:spPr>
          <a:xfrm flipV="1">
            <a:off x="5076056" y="4797152"/>
            <a:ext cx="1152128" cy="72008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40769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2664296" cy="3633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0" y="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b="1" dirty="0"/>
              <a:t>„Neues“ Fach in SEK I? Nicht </a:t>
            </a:r>
            <a:r>
              <a:rPr lang="de-AT" sz="4400" b="1" dirty="0" err="1"/>
              <a:t>einFACH</a:t>
            </a:r>
            <a:r>
              <a:rPr lang="de-AT" sz="4400" b="1" dirty="0"/>
              <a:t>.</a:t>
            </a:r>
            <a:br>
              <a:rPr lang="de-AT" sz="4400" b="1" dirty="0"/>
            </a:br>
            <a:r>
              <a:rPr lang="de-AT" sz="4400" b="1" dirty="0"/>
              <a:t>Aber: Nichts ist unmöglich!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1520" y="1700808"/>
            <a:ext cx="266429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000" dirty="0"/>
              <a:t>AHS 4. Klasse, 1969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05064"/>
            <a:ext cx="2952328" cy="227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3851920" y="1700809"/>
            <a:ext cx="4896544" cy="3847862"/>
          </a:xfrm>
          <a:prstGeom prst="round2Diag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de-AT" sz="2000" b="1" dirty="0"/>
              <a:t> VERPFLICHTEND 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AUFBAUEND  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ZWEISTÜNDIG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TRANSDISZPLINÄR 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GARANTIERTE  FACHBEZÜGE</a:t>
            </a:r>
          </a:p>
          <a:p>
            <a:pPr>
              <a:buFont typeface="Wingdings" pitchFamily="2" charset="2"/>
              <a:buChar char="v"/>
            </a:pPr>
            <a:endParaRPr lang="de-AT" sz="2000" b="1" dirty="0"/>
          </a:p>
          <a:p>
            <a:r>
              <a:rPr lang="de-AT" sz="2000" b="1" dirty="0"/>
              <a:t>Bezeichnung des Fach(gebiet)es: 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MEDIEN UND INFORMATIK (CH)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DIGITALE TECHNOLOGIEN (AU)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INFORMATIONSTECHNISCHE BILDUNG </a:t>
            </a:r>
          </a:p>
          <a:p>
            <a:pPr>
              <a:buFont typeface="Wingdings" pitchFamily="2" charset="2"/>
              <a:buChar char="v"/>
            </a:pPr>
            <a:r>
              <a:rPr lang="de-AT" sz="2000" b="1" dirty="0"/>
              <a:t> COMPUTING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ark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/>
              <a:t>STUNDEN FREI MACHEN MIT EIN BISSERL NACHHILFE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984</Words>
  <Application>Microsoft Office PowerPoint</Application>
  <PresentationFormat>Bildschirmpräsentation (4:3)</PresentationFormat>
  <Paragraphs>129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5" baseType="lpstr">
      <vt:lpstr>Arial</vt:lpstr>
      <vt:lpstr>Arial Narrow</vt:lpstr>
      <vt:lpstr>AvantGarde Bk BT</vt:lpstr>
      <vt:lpstr>Calibri</vt:lpstr>
      <vt:lpstr>Calibri Light</vt:lpstr>
      <vt:lpstr>Helvetica</vt:lpstr>
      <vt:lpstr>OpenSansRegular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„Informatik“ in der SEK I (ist/war) wie Aprilwetter 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Micheuz</dc:creator>
  <cp:lastModifiedBy>Peter Micheuz</cp:lastModifiedBy>
  <cp:revision>58</cp:revision>
  <cp:lastPrinted>2022-03-16T12:09:03Z</cp:lastPrinted>
  <dcterms:created xsi:type="dcterms:W3CDTF">2022-03-14T14:27:11Z</dcterms:created>
  <dcterms:modified xsi:type="dcterms:W3CDTF">2022-08-21T00:52:58Z</dcterms:modified>
</cp:coreProperties>
</file>