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82" r:id="rId5"/>
    <p:sldId id="262" r:id="rId6"/>
    <p:sldId id="306" r:id="rId7"/>
    <p:sldId id="313" r:id="rId8"/>
    <p:sldId id="314" r:id="rId9"/>
    <p:sldId id="315" r:id="rId10"/>
    <p:sldId id="316" r:id="rId11"/>
    <p:sldId id="323" r:id="rId12"/>
    <p:sldId id="320" r:id="rId13"/>
    <p:sldId id="321" r:id="rId14"/>
    <p:sldId id="312" r:id="rId15"/>
    <p:sldId id="322" r:id="rId16"/>
    <p:sldId id="324" r:id="rId17"/>
    <p:sldId id="298" r:id="rId18"/>
    <p:sldId id="317" r:id="rId19"/>
    <p:sldId id="318" r:id="rId20"/>
    <p:sldId id="299" r:id="rId21"/>
    <p:sldId id="300" r:id="rId22"/>
    <p:sldId id="302" r:id="rId23"/>
    <p:sldId id="319" r:id="rId24"/>
    <p:sldId id="311" r:id="rId25"/>
    <p:sldId id="296" r:id="rId26"/>
    <p:sldId id="297" r:id="rId27"/>
    <p:sldId id="325" r:id="rId28"/>
  </p:sldIdLst>
  <p:sldSz cx="9144000" cy="6858000" type="screen4x3"/>
  <p:notesSz cx="6858000" cy="9947275"/>
  <p:custDataLst>
    <p:tags r:id="rId2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D4CC3C"/>
    <a:srgbClr val="14F89C"/>
    <a:srgbClr val="E33629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9" autoAdjust="0"/>
    <p:restoredTop sz="92754" autoAdjust="0"/>
  </p:normalViewPr>
  <p:slideViewPr>
    <p:cSldViewPr>
      <p:cViewPr>
        <p:scale>
          <a:sx n="59" d="100"/>
          <a:sy n="59" d="100"/>
        </p:scale>
        <p:origin x="157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 spd="med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6FDE-465E-4D02-B20E-9F590B5418CD}" type="datetimeFigureOut">
              <a:rPr lang="de-AT" smtClean="0"/>
              <a:pPr/>
              <a:t>21.08.2022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3D5C-219B-4105-9F49-B81395A8B4B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atient-informatik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74" y="2384884"/>
            <a:ext cx="2568102" cy="349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3404984" y="2315251"/>
            <a:ext cx="53640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sz="40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3600" b="1" dirty="0" err="1">
                <a:latin typeface="Arial Narrow" pitchFamily="34" charset="0"/>
                <a:cs typeface="Arial" pitchFamily="34" charset="0"/>
              </a:rPr>
              <a:t>Introduction</a:t>
            </a:r>
            <a:r>
              <a:rPr lang="de-AT" sz="3600" b="1">
                <a:latin typeface="Arial Narrow" pitchFamily="34" charset="0"/>
                <a:cs typeface="Arial" pitchFamily="34" charset="0"/>
              </a:rPr>
              <a:t>  </a:t>
            </a:r>
            <a:r>
              <a:rPr lang="de-AT" sz="5400" b="1">
                <a:latin typeface="Arial Narrow" pitchFamily="34" charset="0"/>
                <a:cs typeface="Arial" pitchFamily="34" charset="0"/>
              </a:rPr>
              <a:t> </a:t>
            </a:r>
            <a:endParaRPr lang="de-AT" sz="54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Big Picture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</a:t>
            </a:r>
            <a:r>
              <a:rPr lang="de-AT" sz="4000" b="1">
                <a:latin typeface="Arial Narrow" pitchFamily="34" charset="0"/>
                <a:cs typeface="Arial" pitchFamily="34" charset="0"/>
              </a:rPr>
              <a:t>Present Developments</a:t>
            </a:r>
            <a:endParaRPr lang="de-AT" sz="3600" b="1" dirty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AT" sz="3600" b="1">
                <a:latin typeface="Arial Narrow" pitchFamily="34" charset="0"/>
                <a:cs typeface="Arial" pitchFamily="34" charset="0"/>
              </a:rPr>
              <a:t> Challenges </a:t>
            </a:r>
            <a:r>
              <a:rPr lang="de-AT" sz="2800" b="1">
                <a:latin typeface="Arial Narrow" pitchFamily="34" charset="0"/>
                <a:cs typeface="Arial" pitchFamily="34" charset="0"/>
              </a:rPr>
              <a:t> </a:t>
            </a:r>
            <a:endParaRPr lang="de-AT" sz="36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2115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3443783" y="4974557"/>
            <a:ext cx="38884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b="1" dirty="0">
                <a:latin typeface="Courier New" pitchFamily="49" charset="0"/>
                <a:cs typeface="Courier New" pitchFamily="49" charset="0"/>
              </a:rPr>
              <a:t>01000111 01111001 01101101 01101110 01000010 11100110 11010010 11101010 11011010 01000000 10101101 10000111 01101100 11011000 11010110 11001010 11100100 11011010 11000010 11100100 11010110 1110100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0" y="1052736"/>
            <a:ext cx="9144000" cy="1080552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000" b="1"/>
              <a:t>“Informatics” as a Subject(area)</a:t>
            </a:r>
            <a:br>
              <a:rPr lang="en-US" sz="4000" b="1"/>
            </a:br>
            <a:r>
              <a:rPr lang="en-US" sz="4000" b="1"/>
              <a:t>in Austrian Primary Education</a:t>
            </a:r>
            <a:endParaRPr lang="de-AT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21288"/>
            <a:ext cx="352839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6228184" y="6165304"/>
            <a:ext cx="254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/>
              <a:t>peter.micheuz@aau.at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C26E6FA4-6D8E-4948-A81C-C07A6F94EFF0}"/>
              </a:ext>
            </a:extLst>
          </p:cNvPr>
          <p:cNvSpPr/>
          <p:nvPr/>
        </p:nvSpPr>
        <p:spPr>
          <a:xfrm>
            <a:off x="1547664" y="2800333"/>
            <a:ext cx="1656184" cy="167671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>
                <a:solidFill>
                  <a:schemeClr val="tx1"/>
                </a:solidFill>
              </a:rPr>
              <a:t>Checking the Austrian</a:t>
            </a:r>
            <a:br>
              <a:rPr lang="de-AT" b="1">
                <a:solidFill>
                  <a:schemeClr val="tx1"/>
                </a:solidFill>
              </a:rPr>
            </a:br>
            <a:r>
              <a:rPr lang="de-AT" b="1">
                <a:solidFill>
                  <a:schemeClr val="tx1"/>
                </a:solidFill>
              </a:rPr>
              <a:t>IT-Fitness </a:t>
            </a:r>
            <a:br>
              <a:rPr lang="de-AT" b="1">
                <a:solidFill>
                  <a:schemeClr val="tx1"/>
                </a:solidFill>
              </a:rPr>
            </a:br>
            <a:r>
              <a:rPr lang="de-AT" b="1">
                <a:solidFill>
                  <a:schemeClr val="tx1"/>
                </a:solidFill>
              </a:rPr>
              <a:t>of Schools …</a:t>
            </a:r>
            <a:endParaRPr lang="de-DE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rious aren't you?! - MR bean | Meme Generator">
            <a:extLst>
              <a:ext uri="{FF2B5EF4-FFF2-40B4-BE49-F238E27FC236}">
                <a16:creationId xmlns:a16="http://schemas.microsoft.com/office/drawing/2014/main" id="{B43A4462-2C71-093E-FBF0-FC86A87A6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35" y="0"/>
            <a:ext cx="5940152" cy="68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160D5CE3-9030-93E2-80AE-6BF6055F44CB}"/>
              </a:ext>
            </a:extLst>
          </p:cNvPr>
          <p:cNvSpPr/>
          <p:nvPr/>
        </p:nvSpPr>
        <p:spPr>
          <a:xfrm>
            <a:off x="3491880" y="4725144"/>
            <a:ext cx="5652120" cy="1584176"/>
          </a:xfrm>
          <a:prstGeom prst="wedgeEllipseCallout">
            <a:avLst>
              <a:gd name="adj1" fmla="val -56948"/>
              <a:gd name="adj2" fmla="val -1210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b="1">
                <a:solidFill>
                  <a:schemeClr val="tx1"/>
                </a:solidFill>
              </a:rPr>
              <a:t>IT IS NOT PART OF THIS SYMPOSIUM…</a:t>
            </a:r>
            <a:endParaRPr lang="de-DE" sz="1100" b="1">
              <a:solidFill>
                <a:schemeClr val="tx1"/>
              </a:solidFill>
            </a:endParaRP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C15811F0-59AA-A12C-57DD-EF212B515911}"/>
              </a:ext>
            </a:extLst>
          </p:cNvPr>
          <p:cNvSpPr/>
          <p:nvPr/>
        </p:nvSpPr>
        <p:spPr>
          <a:xfrm>
            <a:off x="4645766" y="287292"/>
            <a:ext cx="4498234" cy="3168352"/>
          </a:xfrm>
          <a:prstGeom prst="wedgeEllipseCallout">
            <a:avLst>
              <a:gd name="adj1" fmla="val -77000"/>
              <a:gd name="adj2" fmla="val 465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400" b="1">
                <a:solidFill>
                  <a:schemeClr val="tx1"/>
                </a:solidFill>
              </a:rPr>
              <a:t>I MUST DISAPPOINT YOU ;-(</a:t>
            </a:r>
            <a:endParaRPr lang="de-DE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98307"/>
      </p:ext>
    </p:extLst>
  </p:cSld>
  <p:clrMapOvr>
    <a:masterClrMapping/>
  </p:clrMapOvr>
  <p:transition spd="med" advClick="0"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A469549-AF26-839B-3D1C-91FF7D77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274"/>
            <a:ext cx="9144000" cy="62017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192E05-6E04-926C-69AB-679618DFE255}"/>
              </a:ext>
            </a:extLst>
          </p:cNvPr>
          <p:cNvSpPr txBox="1"/>
          <p:nvPr/>
        </p:nvSpPr>
        <p:spPr>
          <a:xfrm>
            <a:off x="0" y="9943"/>
            <a:ext cx="9159753" cy="646331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We are talking about 9 years old children …</a:t>
            </a:r>
          </a:p>
        </p:txBody>
      </p:sp>
    </p:spTree>
    <p:extLst>
      <p:ext uri="{BB962C8B-B14F-4D97-AF65-F5344CB8AC3E}">
        <p14:creationId xmlns:p14="http://schemas.microsoft.com/office/powerpoint/2010/main" val="105688875"/>
      </p:ext>
    </p:extLst>
  </p:cSld>
  <p:clrMapOvr>
    <a:masterClrMapping/>
  </p:clrMapOvr>
  <p:transition spd="med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ulsystem-Oester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8244408" cy="6237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„Informatics“ </a:t>
            </a:r>
            <a:r>
              <a:rPr lang="de-AT" sz="2800" b="1" dirty="0">
                <a:latin typeface="Arial Rounded MT Bold" pitchFamily="34" charset="0"/>
              </a:rPr>
              <a:t>in a </a:t>
            </a:r>
            <a:r>
              <a:rPr lang="de-AT" sz="2800" b="1" dirty="0" err="1">
                <a:latin typeface="Arial Rounded MT Bold" pitchFamily="34" charset="0"/>
              </a:rPr>
              <a:t>stratified</a:t>
            </a:r>
            <a:r>
              <a:rPr lang="de-AT" sz="2800" b="1" dirty="0">
                <a:latin typeface="Arial Rounded MT Bold" pitchFamily="34" charset="0"/>
              </a:rPr>
              <a:t> Austrian </a:t>
            </a:r>
            <a:r>
              <a:rPr lang="de-AT" sz="2800" b="1" dirty="0" err="1">
                <a:latin typeface="Arial Rounded MT Bold" pitchFamily="34" charset="0"/>
              </a:rPr>
              <a:t>school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dirty="0" err="1">
                <a:latin typeface="Arial Rounded MT Bold" pitchFamily="34" charset="0"/>
              </a:rPr>
              <a:t>system</a:t>
            </a:r>
            <a:endParaRPr lang="de-AT" sz="2800" b="1" dirty="0">
              <a:latin typeface="Arial Rounded MT 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723380">
            <a:off x="1743937" y="1538572"/>
            <a:ext cx="39704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well </a:t>
            </a:r>
            <a:r>
              <a:rPr lang="de-AT" b="1" dirty="0" err="1"/>
              <a:t>structured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competence-oriented</a:t>
            </a:r>
            <a:r>
              <a:rPr lang="de-AT" b="1" dirty="0"/>
              <a:t>, </a:t>
            </a:r>
            <a:r>
              <a:rPr lang="de-AT" b="1" dirty="0" err="1"/>
              <a:t>detailed</a:t>
            </a:r>
            <a:r>
              <a:rPr lang="de-AT" b="1" dirty="0"/>
              <a:t> </a:t>
            </a:r>
            <a:r>
              <a:rPr lang="de-AT" b="1" dirty="0" err="1"/>
              <a:t>curriculum</a:t>
            </a:r>
            <a:r>
              <a:rPr lang="de-AT" b="1" dirty="0"/>
              <a:t>  </a:t>
            </a:r>
            <a:br>
              <a:rPr lang="de-AT" b="1" dirty="0"/>
            </a:br>
            <a:r>
              <a:rPr lang="de-AT" b="1" dirty="0" err="1"/>
              <a:t>application</a:t>
            </a:r>
            <a:r>
              <a:rPr lang="de-AT" b="1" dirty="0"/>
              <a:t> </a:t>
            </a:r>
            <a:r>
              <a:rPr lang="de-AT" b="1" dirty="0" err="1"/>
              <a:t>based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1700808"/>
            <a:ext cx="21237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Elective</a:t>
            </a:r>
            <a:r>
              <a:rPr lang="de-AT" sz="1600" b="1" dirty="0"/>
              <a:t> 10-12 grades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80893" y="6309320"/>
            <a:ext cx="80852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new curriculum, projects , interventions, outreach programs</a:t>
            </a:r>
            <a:endParaRPr lang="de-AT" sz="2400" b="1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923827" y="3472507"/>
            <a:ext cx="6309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DISTORTIONS, NO SOLID STRUCTURE</a:t>
            </a:r>
            <a:endParaRPr lang="de-AT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67544" y="548680"/>
            <a:ext cx="0" cy="6309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600" y="4869160"/>
            <a:ext cx="8094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/>
              <a:t>from 2023/2024 on:  new curriculum with a newly designed obligatory subject </a:t>
            </a:r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44015" y="5858933"/>
            <a:ext cx="1628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7-10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0677" y="4143472"/>
            <a:ext cx="18021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10-14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94237" y="1754477"/>
            <a:ext cx="2780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15-18/19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3182653" y="5206918"/>
            <a:ext cx="3698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/>
              <a:t>Primary Education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548680"/>
            <a:ext cx="27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Secondary</a:t>
            </a:r>
            <a:r>
              <a:rPr lang="de-AT" dirty="0"/>
              <a:t> Education</a:t>
            </a:r>
            <a:br>
              <a:rPr lang="de-AT" dirty="0"/>
            </a:br>
            <a:r>
              <a:rPr lang="de-AT" dirty="0" err="1"/>
              <a:t>Vocational</a:t>
            </a:r>
            <a:r>
              <a:rPr lang="de-AT" dirty="0"/>
              <a:t> Schools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20272" y="7647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Grammar School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020271" y="2830805"/>
            <a:ext cx="20847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/>
              <a:t>Mandatory Informatics Informatics(9</a:t>
            </a:r>
            <a:r>
              <a:rPr lang="de-AT" sz="1400" b="1" baseline="30000"/>
              <a:t>th</a:t>
            </a:r>
            <a:r>
              <a:rPr lang="de-AT" sz="1400" b="1"/>
              <a:t> grade)</a:t>
            </a:r>
            <a:endParaRPr lang="de-AT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475745" y="476672"/>
            <a:ext cx="8668255" cy="2808312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948051" y="3378965"/>
            <a:ext cx="81889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highlight>
                  <a:srgbClr val="FFFF00"/>
                </a:highlight>
              </a:rPr>
              <a:t>Lower </a:t>
            </a:r>
            <a:r>
              <a:rPr lang="de-AT" sz="2800" b="1" err="1">
                <a:highlight>
                  <a:srgbClr val="FFFF00"/>
                </a:highlight>
              </a:rPr>
              <a:t>Secondary</a:t>
            </a:r>
            <a:r>
              <a:rPr lang="de-AT" sz="2800" b="1">
                <a:highlight>
                  <a:srgbClr val="FFFF00"/>
                </a:highlight>
              </a:rPr>
              <a:t> Education (</a:t>
            </a:r>
            <a:r>
              <a:rPr lang="de-AT" sz="2800" b="1" baseline="-25000">
                <a:highlight>
                  <a:srgbClr val="FFFF00"/>
                </a:highlight>
              </a:rPr>
              <a:t>~ </a:t>
            </a:r>
            <a:r>
              <a:rPr lang="de-AT" sz="2800" b="1">
                <a:highlight>
                  <a:srgbClr val="FFFF00"/>
                </a:highlight>
              </a:rPr>
              <a:t>350.000 pupils)                            </a:t>
            </a:r>
            <a:endParaRPr lang="de-AT" sz="2800" b="1" dirty="0">
              <a:highlight>
                <a:srgbClr val="FFFF00"/>
              </a:highligh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C372570-20AA-4A8C-A201-E606570D4B68}"/>
              </a:ext>
            </a:extLst>
          </p:cNvPr>
          <p:cNvSpPr/>
          <p:nvPr/>
        </p:nvSpPr>
        <p:spPr>
          <a:xfrm>
            <a:off x="473314" y="5263952"/>
            <a:ext cx="8618174" cy="1581790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02ACAA-2CF8-4441-9E41-17690F35621D}"/>
              </a:ext>
            </a:extLst>
          </p:cNvPr>
          <p:cNvSpPr/>
          <p:nvPr/>
        </p:nvSpPr>
        <p:spPr>
          <a:xfrm>
            <a:off x="964600" y="3902185"/>
            <a:ext cx="511369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Middle School</a:t>
            </a:r>
            <a:r>
              <a:rPr lang="de-AT"/>
              <a:t>	</a:t>
            </a:r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143C08-E7F4-4D71-82D7-D74AA2DBE47B}"/>
              </a:ext>
            </a:extLst>
          </p:cNvPr>
          <p:cNvSpPr/>
          <p:nvPr/>
        </p:nvSpPr>
        <p:spPr>
          <a:xfrm>
            <a:off x="6144418" y="3902185"/>
            <a:ext cx="282007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Grammar School</a:t>
            </a:r>
            <a:br>
              <a:rPr lang="de-AT" sz="2400"/>
            </a:br>
            <a:r>
              <a:rPr lang="de-AT" sz="2400"/>
              <a:t>Lower Secondary </a:t>
            </a:r>
            <a:endParaRPr lang="de-DE" sz="240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26CEE4F-4295-4E96-B9BA-120F83FE3053}"/>
              </a:ext>
            </a:extLst>
          </p:cNvPr>
          <p:cNvSpPr/>
          <p:nvPr/>
        </p:nvSpPr>
        <p:spPr>
          <a:xfrm>
            <a:off x="7020272" y="2026913"/>
            <a:ext cx="2045842" cy="79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/>
              <a:t>Upper secondary</a:t>
            </a:r>
            <a:br>
              <a:rPr lang="de-AT" sz="1400"/>
            </a:br>
            <a:r>
              <a:rPr lang="de-AT" sz="1400"/>
              <a:t>Grammar School </a:t>
            </a:r>
            <a:endParaRPr lang="de-DE" sz="14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AB6D4A-B497-2970-FDCD-AB21CB773F54}"/>
              </a:ext>
            </a:extLst>
          </p:cNvPr>
          <p:cNvSpPr/>
          <p:nvPr/>
        </p:nvSpPr>
        <p:spPr>
          <a:xfrm>
            <a:off x="479193" y="3298184"/>
            <a:ext cx="8668255" cy="1931014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3127237"/>
      </p:ext>
    </p:extLst>
  </p:cSld>
  <p:clrMapOvr>
    <a:masterClrMapping/>
  </p:clrMapOvr>
  <p:transition spd="med" advClick="0"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osef Bruckner zum Fundament | Bedeutung Zitat | Erläuterungen">
            <a:extLst>
              <a:ext uri="{FF2B5EF4-FFF2-40B4-BE49-F238E27FC236}">
                <a16:creationId xmlns:a16="http://schemas.microsoft.com/office/drawing/2014/main" id="{2FA90449-2F2D-F6D4-F98F-F46DB4DD2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31216"/>
            <a:ext cx="9144000" cy="5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81C55D7-180F-BC44-D6B3-09242BF02C33}"/>
              </a:ext>
            </a:extLst>
          </p:cNvPr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de-DE" sz="4000" b="1"/>
              <a:t>Who wants to build high towers </a:t>
            </a:r>
            <a:br>
              <a:rPr lang="de-DE" sz="4000" b="1"/>
            </a:br>
            <a:r>
              <a:rPr lang="de-DE" sz="4000" b="1"/>
              <a:t>must work well on the foundation. </a:t>
            </a:r>
          </a:p>
          <a:p>
            <a:pPr algn="ctr"/>
            <a:r>
              <a:rPr lang="de-DE" sz="2000"/>
              <a:t>Anton Bruckner was an Austrian composer and music teacher.</a:t>
            </a:r>
          </a:p>
        </p:txBody>
      </p:sp>
    </p:spTree>
    <p:extLst>
      <p:ext uri="{BB962C8B-B14F-4D97-AF65-F5344CB8AC3E}">
        <p14:creationId xmlns:p14="http://schemas.microsoft.com/office/powerpoint/2010/main" val="744572858"/>
      </p:ext>
    </p:extLst>
  </p:cSld>
  <p:clrMapOvr>
    <a:masterClrMapping/>
  </p:clrMapOvr>
  <p:transition spd="med" advClick="0"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319B51-626A-A790-76FF-865399BB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08690"/>
            <a:ext cx="5640084" cy="3298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E61786-88A0-B60E-AFA4-76207CAA3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298" y="3589171"/>
            <a:ext cx="5772370" cy="32688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A049C0-53DF-B749-0980-BA5A3A7200B2}"/>
              </a:ext>
            </a:extLst>
          </p:cNvPr>
          <p:cNvSpPr txBox="1"/>
          <p:nvPr/>
        </p:nvSpPr>
        <p:spPr>
          <a:xfrm rot="20901899">
            <a:off x="2868332" y="488121"/>
            <a:ext cx="187346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Lower Secondary </a:t>
            </a:r>
            <a:br>
              <a:rPr lang="de-AT" b="1"/>
            </a:br>
            <a:r>
              <a:rPr lang="de-AT" b="1"/>
              <a:t>Grades 5 – 8 </a:t>
            </a:r>
            <a:br>
              <a:rPr lang="de-AT" b="1"/>
            </a:br>
            <a:r>
              <a:rPr lang="de-AT" b="1"/>
              <a:t>10 – 14 YEARS</a:t>
            </a:r>
            <a:endParaRPr lang="de-DE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80FC742-C729-647E-65C1-7C24E51CD625}"/>
              </a:ext>
            </a:extLst>
          </p:cNvPr>
          <p:cNvSpPr txBox="1"/>
          <p:nvPr/>
        </p:nvSpPr>
        <p:spPr>
          <a:xfrm>
            <a:off x="2843808" y="3712046"/>
            <a:ext cx="199022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Primary Education </a:t>
            </a:r>
            <a:br>
              <a:rPr lang="de-AT" b="1"/>
            </a:br>
            <a:r>
              <a:rPr lang="de-AT" b="1"/>
              <a:t>Grades 1 - 4 </a:t>
            </a:r>
            <a:br>
              <a:rPr lang="de-AT" b="1"/>
            </a:br>
            <a:r>
              <a:rPr lang="de-AT" b="1"/>
              <a:t>6/7 – 10 YEARS</a:t>
            </a:r>
            <a:endParaRPr lang="de-DE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FFC6EC-DA87-2A99-5EFE-37FA2BB677D9}"/>
              </a:ext>
            </a:extLst>
          </p:cNvPr>
          <p:cNvSpPr txBox="1"/>
          <p:nvPr/>
        </p:nvSpPr>
        <p:spPr>
          <a:xfrm>
            <a:off x="158418" y="621386"/>
            <a:ext cx="2463879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/>
              <a:t>THE NEW </a:t>
            </a:r>
            <a:br>
              <a:rPr lang="de-AT" sz="2000" b="1"/>
            </a:br>
            <a:r>
              <a:rPr lang="de-AT" sz="2000" b="1"/>
              <a:t>BASIC DIGITAL </a:t>
            </a:r>
            <a:br>
              <a:rPr lang="de-AT" sz="2000" b="1"/>
            </a:br>
            <a:r>
              <a:rPr lang="de-AT" sz="2000" b="1"/>
              <a:t>EDUCATION</a:t>
            </a:r>
            <a:br>
              <a:rPr lang="de-AT" sz="2000" b="1"/>
            </a:br>
            <a:r>
              <a:rPr lang="de-AT" sz="2000" b="1"/>
              <a:t>IS ABOUT TO </a:t>
            </a:r>
            <a:br>
              <a:rPr lang="de-AT" sz="2000" b="1"/>
            </a:br>
            <a:r>
              <a:rPr lang="de-AT" sz="2000" b="1"/>
              <a:t>BE IMPLEMENTED</a:t>
            </a:r>
            <a:br>
              <a:rPr lang="de-AT" sz="2000" b="1"/>
            </a:br>
            <a:r>
              <a:rPr lang="de-AT" sz="2000" b="1"/>
              <a:t>UNDER THE </a:t>
            </a:r>
            <a:br>
              <a:rPr lang="de-AT" sz="2000" b="1"/>
            </a:br>
            <a:r>
              <a:rPr lang="de-AT" sz="2000" b="1"/>
              <a:t>NEW CONDITIONS</a:t>
            </a:r>
            <a:br>
              <a:rPr lang="de-AT" sz="2000" b="1"/>
            </a:br>
            <a:r>
              <a:rPr lang="de-AT" sz="2000" b="1"/>
              <a:t>FROM NOW ON.</a:t>
            </a:r>
            <a:endParaRPr lang="de-DE" sz="2000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17A867-F236-3A0B-DD66-8A8913E72A05}"/>
              </a:ext>
            </a:extLst>
          </p:cNvPr>
          <p:cNvSpPr txBox="1"/>
          <p:nvPr/>
        </p:nvSpPr>
        <p:spPr>
          <a:xfrm>
            <a:off x="158418" y="4094408"/>
            <a:ext cx="241439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000" b="1"/>
              <a:t>INFORMATICS </a:t>
            </a:r>
            <a:br>
              <a:rPr lang="de-AT" sz="2000" b="1"/>
            </a:br>
            <a:r>
              <a:rPr lang="de-AT" sz="2000" b="1"/>
              <a:t>EDUCATION AS AN </a:t>
            </a:r>
            <a:br>
              <a:rPr lang="de-AT" sz="2000" b="1"/>
            </a:br>
            <a:r>
              <a:rPr lang="de-AT" sz="2000" b="1"/>
              <a:t>OVERARCHING TOPIC</a:t>
            </a:r>
            <a:br>
              <a:rPr lang="de-AT" sz="2000" b="1"/>
            </a:br>
            <a:r>
              <a:rPr lang="de-AT" sz="2000" b="1"/>
              <a:t>FROM 2023/2024 ON.</a:t>
            </a:r>
            <a:endParaRPr lang="de-DE" sz="2000" b="1"/>
          </a:p>
        </p:txBody>
      </p:sp>
      <p:pic>
        <p:nvPicPr>
          <p:cNvPr id="7170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F29B745B-BAA8-9703-AC00-EF69AC5B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992" y="4849025"/>
            <a:ext cx="2463880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38EB9BB2-3AA9-E03F-CAA9-B81D8CAEC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04318" y="5235008"/>
            <a:ext cx="1719064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105A7A7B-93A9-1C31-648E-ADE66E5A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352" y="3752689"/>
            <a:ext cx="1719064" cy="119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A71E02BC-DD1F-3538-367D-E74F1F4EF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863" y="3755642"/>
            <a:ext cx="1080120" cy="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73655250-4641-E324-CD98-8B0DFB7A5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61888" y="4187589"/>
            <a:ext cx="1080120" cy="7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387ED84-3F42-B102-2837-EC8DB904C5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919" y="5323015"/>
            <a:ext cx="1330451" cy="584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A488EAA-AA51-5300-7FA7-012BC388F4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689" y="4804711"/>
            <a:ext cx="1180722" cy="518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4F840BF-3166-2C24-4A0F-91A63C8096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902" y="4527363"/>
            <a:ext cx="1168065" cy="51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97A8A27-49A1-DB1D-796F-D3919374A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626" y="6002962"/>
            <a:ext cx="1465793" cy="643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243592"/>
      </p:ext>
    </p:extLst>
  </p:cSld>
  <p:clrMapOvr>
    <a:masterClrMapping/>
  </p:clrMapOvr>
  <p:transition spd="med" advClick="0"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sert Cactus Sticker by Fifth &amp; Ninth for iOS &amp; Android | GIPHY">
            <a:extLst>
              <a:ext uri="{FF2B5EF4-FFF2-40B4-BE49-F238E27FC236}">
                <a16:creationId xmlns:a16="http://schemas.microsoft.com/office/drawing/2014/main" id="{CEA7E0DD-C8DF-7670-4F47-BC87A476B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01" r="29236"/>
          <a:stretch/>
        </p:blipFill>
        <p:spPr bwMode="auto">
          <a:xfrm flipH="1">
            <a:off x="6660232" y="2636912"/>
            <a:ext cx="1512168" cy="205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D59009-3B22-122B-8055-4B10DDDFF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84" y="291968"/>
            <a:ext cx="3865555" cy="1696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90CAFB-8B18-721D-73CA-F049EDB16F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9076" y="352394"/>
            <a:ext cx="3201046" cy="222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988A7EB-A716-4F91-115E-FCDCDC8DB1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627" y="1876145"/>
            <a:ext cx="2856776" cy="207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2022 CONTEST | beaveregypt">
            <a:extLst>
              <a:ext uri="{FF2B5EF4-FFF2-40B4-BE49-F238E27FC236}">
                <a16:creationId xmlns:a16="http://schemas.microsoft.com/office/drawing/2014/main" id="{77AFD924-35CB-D43E-DA05-210D264A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91674"/>
            <a:ext cx="1512168" cy="20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92ADF9E2-D6B5-1F8B-C848-CE228882ED47}"/>
              </a:ext>
            </a:extLst>
          </p:cNvPr>
          <p:cNvSpPr/>
          <p:nvPr/>
        </p:nvSpPr>
        <p:spPr>
          <a:xfrm>
            <a:off x="2771799" y="4077073"/>
            <a:ext cx="6372201" cy="2780928"/>
          </a:xfrm>
          <a:prstGeom prst="wedgeEllipseCallout">
            <a:avLst>
              <a:gd name="adj1" fmla="val -58726"/>
              <a:gd name="adj2" fmla="val -1186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rgbClr val="FFFF00"/>
                </a:solidFill>
              </a:rPr>
              <a:t>Participation rate for the </a:t>
            </a:r>
            <a:br>
              <a:rPr lang="de-AT" sz="2800" b="1">
                <a:solidFill>
                  <a:srgbClr val="FFFF00"/>
                </a:solidFill>
              </a:rPr>
            </a:br>
            <a:r>
              <a:rPr lang="de-AT" sz="2800" b="1">
                <a:solidFill>
                  <a:srgbClr val="FFFF00"/>
                </a:solidFill>
              </a:rPr>
              <a:t>Beaver Contest is low.</a:t>
            </a:r>
            <a:br>
              <a:rPr lang="de-AT" sz="2800" b="1">
                <a:solidFill>
                  <a:srgbClr val="FFFF00"/>
                </a:solidFill>
              </a:rPr>
            </a:br>
            <a:r>
              <a:rPr lang="de-AT" b="1">
                <a:solidFill>
                  <a:srgbClr val="FFFF00"/>
                </a:solidFill>
              </a:rPr>
              <a:t>Only </a:t>
            </a:r>
            <a:r>
              <a:rPr lang="de-AT" sz="2800" b="1">
                <a:solidFill>
                  <a:srgbClr val="FFFF00"/>
                </a:solidFill>
              </a:rPr>
              <a:t>50</a:t>
            </a:r>
            <a:r>
              <a:rPr lang="de-AT" b="1">
                <a:solidFill>
                  <a:srgbClr val="FFFF00"/>
                </a:solidFill>
              </a:rPr>
              <a:t> out of </a:t>
            </a:r>
            <a:r>
              <a:rPr lang="de-AT" sz="2800" b="1">
                <a:solidFill>
                  <a:srgbClr val="FFFF00"/>
                </a:solidFill>
              </a:rPr>
              <a:t>3000</a:t>
            </a:r>
            <a:r>
              <a:rPr lang="de-AT" b="1">
                <a:solidFill>
                  <a:srgbClr val="FFFF00"/>
                </a:solidFill>
              </a:rPr>
              <a:t> primary schools took part in the BEAVER Contest 2021.</a:t>
            </a:r>
            <a:br>
              <a:rPr lang="de-AT" b="1">
                <a:solidFill>
                  <a:srgbClr val="FFFF00"/>
                </a:solidFill>
              </a:rPr>
            </a:br>
            <a:r>
              <a:rPr lang="de-AT" sz="2800" b="1">
                <a:solidFill>
                  <a:srgbClr val="FFFF00"/>
                </a:solidFill>
              </a:rPr>
              <a:t>1000</a:t>
            </a:r>
            <a:r>
              <a:rPr lang="de-AT" b="1">
                <a:solidFill>
                  <a:srgbClr val="FFFF00"/>
                </a:solidFill>
              </a:rPr>
              <a:t> (400 grade 3 / 600 grade 4)  </a:t>
            </a:r>
            <a:br>
              <a:rPr lang="de-AT" b="1">
                <a:solidFill>
                  <a:srgbClr val="FFFF00"/>
                </a:solidFill>
              </a:rPr>
            </a:br>
            <a:r>
              <a:rPr lang="de-AT" b="1">
                <a:solidFill>
                  <a:srgbClr val="FFFF00"/>
                </a:solidFill>
              </a:rPr>
              <a:t>out of </a:t>
            </a:r>
            <a:r>
              <a:rPr lang="de-AT" sz="2800" b="1">
                <a:solidFill>
                  <a:srgbClr val="FFFF00"/>
                </a:solidFill>
              </a:rPr>
              <a:t>350.000</a:t>
            </a:r>
            <a:r>
              <a:rPr lang="de-AT" b="1">
                <a:solidFill>
                  <a:srgbClr val="FFFF00"/>
                </a:solidFill>
              </a:rPr>
              <a:t> pupils. </a:t>
            </a:r>
            <a:endParaRPr lang="de-DE" b="1">
              <a:solidFill>
                <a:srgbClr val="FFFF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7FB1D3C-079D-CA68-EEF2-DA2F39319733}"/>
              </a:ext>
            </a:extLst>
          </p:cNvPr>
          <p:cNvSpPr txBox="1"/>
          <p:nvPr/>
        </p:nvSpPr>
        <p:spPr>
          <a:xfrm rot="19462055">
            <a:off x="3369057" y="1593088"/>
            <a:ext cx="404976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AT" sz="3200" b="1"/>
              <a:t>projects and initiatives</a:t>
            </a:r>
            <a:endParaRPr lang="de-DE" sz="3200" b="1"/>
          </a:p>
        </p:txBody>
      </p:sp>
    </p:spTree>
    <p:extLst>
      <p:ext uri="{BB962C8B-B14F-4D97-AF65-F5344CB8AC3E}">
        <p14:creationId xmlns:p14="http://schemas.microsoft.com/office/powerpoint/2010/main" val="3332761455"/>
      </p:ext>
    </p:extLst>
  </p:cSld>
  <p:clrMapOvr>
    <a:masterClrMapping/>
  </p:clrMapOvr>
  <p:transition spd="med" advClick="0" advTm="2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A9956D-8D20-F598-B7BF-4DB14309F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52" y="632418"/>
            <a:ext cx="3810326" cy="21485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C162FC8-307B-073D-2A1F-2995505B7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3" y="1368397"/>
            <a:ext cx="4680519" cy="14125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B1094C3-6FEE-4A88-C0AD-B466C7C1F8EC}"/>
              </a:ext>
            </a:extLst>
          </p:cNvPr>
          <p:cNvSpPr txBox="1"/>
          <p:nvPr/>
        </p:nvSpPr>
        <p:spPr>
          <a:xfrm>
            <a:off x="0" y="0"/>
            <a:ext cx="919319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AT" sz="3200" b="1"/>
              <a:t>eEducation.at  -   Initiative Digital Education for All   </a:t>
            </a:r>
            <a:endParaRPr lang="de-DE" sz="3200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9EB3293-6FA9-D2B8-AFF9-9F2E8DDD5C2E}"/>
              </a:ext>
            </a:extLst>
          </p:cNvPr>
          <p:cNvSpPr txBox="1"/>
          <p:nvPr/>
        </p:nvSpPr>
        <p:spPr>
          <a:xfrm>
            <a:off x="4885320" y="818289"/>
            <a:ext cx="296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/>
              <a:t>Impressive figures </a:t>
            </a:r>
            <a:endParaRPr lang="de-DE" b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89D53D-19B7-ABAE-E358-7EBEEF21E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9" y="3080628"/>
            <a:ext cx="4275082" cy="3261484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32504B57-CE70-2F14-DF9D-C9BA6E5A6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213777"/>
              </p:ext>
            </p:extLst>
          </p:nvPr>
        </p:nvGraphicFramePr>
        <p:xfrm>
          <a:off x="4852157" y="4437112"/>
          <a:ext cx="3968314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149">
                  <a:extLst>
                    <a:ext uri="{9D8B030D-6E8A-4147-A177-3AD203B41FA5}">
                      <a16:colId xmlns:a16="http://schemas.microsoft.com/office/drawing/2014/main" val="283664330"/>
                    </a:ext>
                  </a:extLst>
                </a:gridCol>
                <a:gridCol w="850353">
                  <a:extLst>
                    <a:ext uri="{9D8B030D-6E8A-4147-A177-3AD203B41FA5}">
                      <a16:colId xmlns:a16="http://schemas.microsoft.com/office/drawing/2014/main" val="1757440372"/>
                    </a:ext>
                  </a:extLst>
                </a:gridCol>
                <a:gridCol w="1105459">
                  <a:extLst>
                    <a:ext uri="{9D8B030D-6E8A-4147-A177-3AD203B41FA5}">
                      <a16:colId xmlns:a16="http://schemas.microsoft.com/office/drawing/2014/main" val="3880823781"/>
                    </a:ext>
                  </a:extLst>
                </a:gridCol>
                <a:gridCol w="850353">
                  <a:extLst>
                    <a:ext uri="{9D8B030D-6E8A-4147-A177-3AD203B41FA5}">
                      <a16:colId xmlns:a16="http://schemas.microsoft.com/office/drawing/2014/main" val="5877077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 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Aktivitäten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Schüler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Quotient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9112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Burgenland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10350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89354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Kärnten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20500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89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Niederösterreich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606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Oberösterreich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61700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9042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Salzburg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21400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8424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Steiermark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1602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45000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70160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Tirol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658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29100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810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Vorarlberg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16900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455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Wien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361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111400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18957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C07CB5E7-04E0-ADC5-30D7-3BDA5EF181EB}"/>
              </a:ext>
            </a:extLst>
          </p:cNvPr>
          <p:cNvSpPr txBox="1"/>
          <p:nvPr/>
        </p:nvSpPr>
        <p:spPr>
          <a:xfrm>
            <a:off x="4852156" y="3080628"/>
            <a:ext cx="3968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>
                <a:highlight>
                  <a:srgbClr val="FFFF00"/>
                </a:highlight>
              </a:rPr>
              <a:t>„Only“ ~ 4500 activities in primary schools </a:t>
            </a:r>
            <a:r>
              <a:rPr lang="de-AT" sz="2400" b="1"/>
              <a:t>with a very inhomogenious distribution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1094152361"/>
      </p:ext>
    </p:extLst>
  </p:cSld>
  <p:clrMapOvr>
    <a:masterClrMapping/>
  </p:clrMapOvr>
  <p:transition spd="med" advClick="0"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7AFB16-7072-D2E6-2E13-458EB0B33B7B}"/>
              </a:ext>
            </a:extLst>
          </p:cNvPr>
          <p:cNvSpPr txBox="1"/>
          <p:nvPr/>
        </p:nvSpPr>
        <p:spPr>
          <a:xfrm>
            <a:off x="791072" y="908720"/>
            <a:ext cx="8029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/>
              <a:t>Central idea: </a:t>
            </a:r>
            <a:r>
              <a:rPr lang="de-AT" sz="3600" b="1">
                <a:highlight>
                  <a:srgbClr val="FFFF00"/>
                </a:highlight>
              </a:rPr>
              <a:t>Competence Orientation</a:t>
            </a:r>
          </a:p>
          <a:p>
            <a:endParaRPr lang="de-AT" sz="2400" b="1"/>
          </a:p>
          <a:p>
            <a:r>
              <a:rPr lang="de-AT" sz="2400" b="1"/>
              <a:t>- Subject specific competences in the main subjects </a:t>
            </a:r>
            <a:br>
              <a:rPr lang="de-AT" sz="2400" b="1"/>
            </a:br>
            <a:r>
              <a:rPr lang="de-AT" sz="2400" b="1"/>
              <a:t>    </a:t>
            </a:r>
            <a:r>
              <a:rPr lang="en-US"/>
              <a:t>structured uniformly and contain the respective educational </a:t>
            </a:r>
            <a:br>
              <a:rPr lang="en-US"/>
            </a:br>
            <a:r>
              <a:rPr lang="en-US"/>
              <a:t>     and teaching tasks, the didactic principles, </a:t>
            </a:r>
            <a:br>
              <a:rPr lang="en-US"/>
            </a:br>
            <a:r>
              <a:rPr lang="en-US"/>
              <a:t>     subject-specific competency   models competency models </a:t>
            </a:r>
            <a:br>
              <a:rPr lang="en-US"/>
            </a:br>
            <a:r>
              <a:rPr lang="en-US"/>
              <a:t>     and the associated competency areas</a:t>
            </a:r>
            <a:br>
              <a:rPr lang="de-AT" sz="2400" b="1"/>
            </a:br>
            <a:r>
              <a:rPr lang="de-AT" sz="2400" b="1"/>
              <a:t>     </a:t>
            </a:r>
          </a:p>
          <a:p>
            <a:r>
              <a:rPr lang="de-AT" sz="2400" b="1"/>
              <a:t>- Supra disciplinary (meta-) competences</a:t>
            </a:r>
            <a:br>
              <a:rPr lang="de-AT" sz="2400" b="1"/>
            </a:br>
            <a:r>
              <a:rPr lang="de-AT" sz="2400" b="1"/>
              <a:t>         </a:t>
            </a:r>
            <a:r>
              <a:rPr lang="en-US" sz="2400" b="1" i="1"/>
              <a:t>Motivation, self-awareness and confidence </a:t>
            </a:r>
            <a:br>
              <a:rPr lang="en-US" sz="2400" b="1" i="1"/>
            </a:br>
            <a:r>
              <a:rPr lang="en-US" sz="2400" b="1" i="1"/>
              <a:t>         in oneself, social skills and </a:t>
            </a:r>
            <a:br>
              <a:rPr lang="en-US" sz="2400" b="1" i="1"/>
            </a:br>
            <a:r>
              <a:rPr lang="en-US" sz="2400" b="1" i="1"/>
              <a:t>         learning method competencies</a:t>
            </a:r>
            <a:endParaRPr lang="de-AT" sz="2400" b="1" i="1"/>
          </a:p>
          <a:p>
            <a:endParaRPr lang="de-AT" sz="2400" b="1"/>
          </a:p>
          <a:p>
            <a:r>
              <a:rPr lang="de-AT" sz="3200" b="1">
                <a:highlight>
                  <a:srgbClr val="FFFF00"/>
                </a:highlight>
              </a:rPr>
              <a:t>- Interdisciplinary, overaching competences</a:t>
            </a:r>
          </a:p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2895A5-8458-6391-3C62-2F8D51572AE3}"/>
              </a:ext>
            </a:extLst>
          </p:cNvPr>
          <p:cNvSpPr txBox="1"/>
          <p:nvPr/>
        </p:nvSpPr>
        <p:spPr>
          <a:xfrm>
            <a:off x="4574" y="12541"/>
            <a:ext cx="9139426" cy="646331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CURRICULUM ISSUES IN </a:t>
            </a:r>
            <a:r>
              <a:rPr lang="de-AT" sz="3600" b="1"/>
              <a:t>PRIMARY EDUCATION</a:t>
            </a:r>
            <a:endParaRPr lang="de-AT" sz="3200" b="1"/>
          </a:p>
        </p:txBody>
      </p:sp>
    </p:spTree>
    <p:extLst>
      <p:ext uri="{BB962C8B-B14F-4D97-AF65-F5344CB8AC3E}">
        <p14:creationId xmlns:p14="http://schemas.microsoft.com/office/powerpoint/2010/main" val="751520100"/>
      </p:ext>
    </p:extLst>
  </p:cSld>
  <p:clrMapOvr>
    <a:masterClrMapping/>
  </p:clrMapOvr>
  <p:transition spd="med"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BC61256-73D7-FE97-85C8-03B625F3A8ED}"/>
              </a:ext>
            </a:extLst>
          </p:cNvPr>
          <p:cNvSpPr txBox="1"/>
          <p:nvPr/>
        </p:nvSpPr>
        <p:spPr>
          <a:xfrm>
            <a:off x="4165667" y="1162337"/>
            <a:ext cx="4399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/>
              <a:t>OVERLAPPING TOPICS</a:t>
            </a:r>
            <a:endParaRPr lang="de-DE" sz="3600" b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A4E81B-6002-4451-87F0-7AC546335746}"/>
              </a:ext>
            </a:extLst>
          </p:cNvPr>
          <p:cNvSpPr txBox="1"/>
          <p:nvPr/>
        </p:nvSpPr>
        <p:spPr>
          <a:xfrm>
            <a:off x="3737144" y="1817241"/>
            <a:ext cx="5256584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Educational, Career and Life Orientation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Entrepreneurship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Health promotion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sz="3200" b="1">
                <a:highlight>
                  <a:srgbClr val="C0C0C0"/>
                </a:highlight>
              </a:rPr>
              <a:t>Informatics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Intercultural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/>
              <a:t>Media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Civic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Reflective gender education and equality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Sexual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Language education and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Environmental education for sustainable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Traffic and mobility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/>
              <a:t>Economic, financial and consumer education</a:t>
            </a:r>
            <a:endParaRPr lang="de-DE" sz="16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F40ABE-0D06-D128-AEB6-CEAACFFC813A}"/>
              </a:ext>
            </a:extLst>
          </p:cNvPr>
          <p:cNvSpPr txBox="1"/>
          <p:nvPr/>
        </p:nvSpPr>
        <p:spPr>
          <a:xfrm>
            <a:off x="178748" y="2248128"/>
            <a:ext cx="3353226" cy="37240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/>
              <a:t>German 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Mathematics</a:t>
            </a:r>
          </a:p>
          <a:p>
            <a:pPr algn="ctr">
              <a:spcAft>
                <a:spcPts val="1200"/>
              </a:spcAft>
            </a:pPr>
            <a:r>
              <a:rPr lang="en-US" sz="2800" b="1"/>
              <a:t>"Sachunterricht"</a:t>
            </a:r>
          </a:p>
          <a:p>
            <a:pPr algn="ctr">
              <a:spcAft>
                <a:spcPts val="1200"/>
              </a:spcAft>
            </a:pPr>
            <a:r>
              <a:rPr lang="en-US" sz="2800" b="1"/>
              <a:t>Technology </a:t>
            </a:r>
            <a:r>
              <a:rPr lang="en-US" sz="2400" b="1"/>
              <a:t>and Design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Art and Design</a:t>
            </a:r>
          </a:p>
          <a:p>
            <a:pPr algn="ctr">
              <a:spcAft>
                <a:spcPts val="1200"/>
              </a:spcAft>
            </a:pPr>
            <a:r>
              <a:rPr lang="en-US" sz="2400" b="1"/>
              <a:t>Music</a:t>
            </a:r>
          </a:p>
          <a:p>
            <a:pPr algn="ctr">
              <a:spcAft>
                <a:spcPts val="1200"/>
              </a:spcAft>
            </a:pPr>
            <a:r>
              <a:rPr lang="en-US" sz="2400" b="1" strike="sngStrike"/>
              <a:t>Sports</a:t>
            </a:r>
            <a:endParaRPr lang="de-DE" sz="2400" b="1" strike="sngStrik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E5B98E0-36FC-FF78-7F31-30D698093573}"/>
              </a:ext>
            </a:extLst>
          </p:cNvPr>
          <p:cNvSpPr txBox="1"/>
          <p:nvPr/>
        </p:nvSpPr>
        <p:spPr>
          <a:xfrm>
            <a:off x="755576" y="1118086"/>
            <a:ext cx="202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/>
              <a:t>SUBJECTS</a:t>
            </a:r>
            <a:endParaRPr lang="de-DE" sz="3600" b="1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2C5D2A-0E16-9AC2-B372-D071E963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2A25A1-B020-A10F-EBB4-1C7DF0DE9DDB}"/>
              </a:ext>
            </a:extLst>
          </p:cNvPr>
          <p:cNvSpPr txBox="1"/>
          <p:nvPr/>
        </p:nvSpPr>
        <p:spPr>
          <a:xfrm>
            <a:off x="2952" y="0"/>
            <a:ext cx="91410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/>
              <a:t>Searching for (traces of) </a:t>
            </a:r>
            <a:br>
              <a:rPr lang="de-AT" sz="3200"/>
            </a:br>
            <a:r>
              <a:rPr lang="de-AT" sz="3200"/>
              <a:t>„INFORMATICS“ in the curriculum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1551489825"/>
      </p:ext>
    </p:extLst>
  </p:cSld>
  <p:clrMapOvr>
    <a:masterClrMapping/>
  </p:clrMapOvr>
  <p:transition spd="med" advClick="0"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84E50D8-DA3A-1AC9-8229-5B70794B2E7A}"/>
              </a:ext>
            </a:extLst>
          </p:cNvPr>
          <p:cNvSpPr txBox="1"/>
          <p:nvPr/>
        </p:nvSpPr>
        <p:spPr>
          <a:xfrm>
            <a:off x="0" y="23540"/>
            <a:ext cx="9144000" cy="6401753"/>
          </a:xfrm>
          <a:prstGeom prst="rect">
            <a:avLst/>
          </a:prstGeom>
          <a:solidFill>
            <a:srgbClr val="14F89C"/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highlight>
                  <a:srgbClr val="FFFF00"/>
                </a:highlight>
              </a:rPr>
              <a:t>REMARKS ON LEARNING WITH IT</a:t>
            </a:r>
            <a:br>
              <a:rPr lang="en-US"/>
            </a:br>
            <a:r>
              <a:rPr lang="en-US" sz="3200" b="1"/>
              <a:t>Didactic Principle:</a:t>
            </a:r>
          </a:p>
          <a:p>
            <a:r>
              <a:rPr lang="en-US" sz="2400" b="1"/>
              <a:t>Teachers provide digitally supported instruction and use innovative learning and teaching formats.</a:t>
            </a:r>
          </a:p>
          <a:p>
            <a:endParaRPr lang="en-US"/>
          </a:p>
          <a:p>
            <a:r>
              <a:rPr lang="en-US" sz="2400"/>
              <a:t>Some statements from the Curriculum: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Use of media and digital digital devices in the classroom </a:t>
            </a:r>
            <a:br>
              <a:rPr lang="en-US" sz="2400"/>
            </a:br>
            <a:r>
              <a:rPr lang="en-US" sz="2400"/>
              <a:t>opens up new didactic and methodological possibilities.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Creative exploration of topics and content is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Communication, collaboration, and access to up-to-date information </a:t>
            </a:r>
            <a:br>
              <a:rPr lang="en-US" sz="2400"/>
            </a:br>
            <a:r>
              <a:rPr lang="en-US" sz="2400"/>
              <a:t>and diverse learning materials can take place independently of time and place</a:t>
            </a:r>
            <a:r>
              <a:rPr lang="en-US" sz="28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Contemporary teaching and learning requires digitally supported teaching.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Teachers use learning management systems and learning platforms for innovative teaching and learning formats. </a:t>
            </a:r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BCBD8B-FC7A-1BB2-47CB-7F2BA97F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59" y="2564904"/>
            <a:ext cx="6952481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2868642"/>
      </p:ext>
    </p:extLst>
  </p:cSld>
  <p:clrMapOvr>
    <a:masterClrMapping/>
  </p:clrMapOvr>
  <p:transition spd="med" advClick="0"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6868" name="AutoShape 4" descr="https://www.tutoria.at/cms_content/730/original/Schulsystem-Oesterreich.JPG"/>
          <p:cNvSpPr>
            <a:spLocks noChangeAspect="1" noChangeArrowheads="1"/>
          </p:cNvSpPr>
          <p:nvPr/>
        </p:nvSpPr>
        <p:spPr bwMode="auto">
          <a:xfrm>
            <a:off x="155575" y="-2057400"/>
            <a:ext cx="6667500" cy="428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" name="Picture 2" descr="https://upload.wikimedia.org/wikipedia/commons/thumb/9/9d/EU-Austria.svg/2045px-EU-Austria.sv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69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www.planetware.com/i/map/A/republic-of-austria-ma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012" y="1297328"/>
            <a:ext cx="2662063" cy="1801037"/>
          </a:xfrm>
          <a:prstGeom prst="rect">
            <a:avLst/>
          </a:prstGeom>
          <a:noFill/>
        </p:spPr>
      </p:pic>
      <p:pic>
        <p:nvPicPr>
          <p:cNvPr id="11" name="Picture 4" descr="http://perger.htl-perg.ac.at/GISS/img/The%20Austrian%20School%20System_beschriftet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400431"/>
            <a:ext cx="2627784" cy="216024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76730" y="1700808"/>
            <a:ext cx="46805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Austria</a:t>
            </a:r>
          </a:p>
          <a:p>
            <a:pPr algn="ctr"/>
            <a:r>
              <a:rPr lang="de-AT" sz="2800"/>
              <a:t>~ 9 Mill. inhabitants</a:t>
            </a:r>
          </a:p>
          <a:p>
            <a:pPr algn="ctr"/>
            <a:r>
              <a:rPr lang="de-AT" sz="2800"/>
              <a:t>~ 1,1  </a:t>
            </a:r>
            <a:r>
              <a:rPr lang="de-AT" sz="2800" dirty="0"/>
              <a:t>Mill. </a:t>
            </a:r>
            <a:r>
              <a:rPr lang="de-AT" sz="2800" dirty="0" err="1"/>
              <a:t>Pupils</a:t>
            </a:r>
            <a:endParaRPr lang="de-AT" sz="2800" dirty="0"/>
          </a:p>
          <a:p>
            <a:pPr algn="ctr"/>
            <a:r>
              <a:rPr lang="de-AT" sz="2800"/>
              <a:t>~ 120.000 </a:t>
            </a:r>
            <a:r>
              <a:rPr lang="de-AT" sz="2800" dirty="0" err="1"/>
              <a:t>teachers</a:t>
            </a:r>
            <a:endParaRPr lang="de-AT" sz="2800" dirty="0"/>
          </a:p>
          <a:p>
            <a:pPr algn="ctr"/>
            <a:br>
              <a:rPr lang="de-AT"/>
            </a:br>
            <a:endParaRPr lang="de-AT"/>
          </a:p>
          <a:p>
            <a:pPr algn="ctr"/>
            <a:br>
              <a:rPr lang="de-AT" dirty="0"/>
            </a:br>
            <a:r>
              <a:rPr lang="de-AT" sz="2800" b="1"/>
              <a:t>General Education </a:t>
            </a:r>
            <a:br>
              <a:rPr lang="de-AT" sz="2800" b="1"/>
            </a:br>
            <a:r>
              <a:rPr lang="de-AT" sz="2000" b="1"/>
              <a:t>Primary (6/7 – 10/11) – 350.000 Pupils</a:t>
            </a:r>
            <a:br>
              <a:rPr lang="de-AT" sz="2000" b="1"/>
            </a:br>
            <a:r>
              <a:rPr lang="de-AT" sz="2000" b="1">
                <a:solidFill>
                  <a:schemeClr val="bg1">
                    <a:lumMod val="65000"/>
                  </a:schemeClr>
                </a:solidFill>
              </a:rPr>
              <a:t>Lower Secondary (10/11 – 14/15)</a:t>
            </a:r>
            <a:br>
              <a:rPr lang="de-AT" sz="2000">
                <a:solidFill>
                  <a:schemeClr val="bg1">
                    <a:lumMod val="65000"/>
                  </a:schemeClr>
                </a:solidFill>
              </a:rPr>
            </a:br>
            <a:endParaRPr lang="de-AT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Gleichschenkliges Dreieck 1">
            <a:extLst>
              <a:ext uri="{FF2B5EF4-FFF2-40B4-BE49-F238E27FC236}">
                <a16:creationId xmlns:a16="http://schemas.microsoft.com/office/drawing/2014/main" id="{E87108E6-7BB8-ACAC-F7D9-46F3D6B86BB6}"/>
              </a:ext>
            </a:extLst>
          </p:cNvPr>
          <p:cNvSpPr/>
          <p:nvPr/>
        </p:nvSpPr>
        <p:spPr>
          <a:xfrm rot="5400000">
            <a:off x="5309816" y="4737125"/>
            <a:ext cx="648072" cy="3955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 advClick="0"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E6A38C0-12C4-E5C5-1BD3-F84FBDB37446}"/>
              </a:ext>
            </a:extLst>
          </p:cNvPr>
          <p:cNvSpPr txBox="1"/>
          <p:nvPr/>
        </p:nvSpPr>
        <p:spPr>
          <a:xfrm>
            <a:off x="467544" y="210026"/>
            <a:ext cx="842153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Overarching topic:   </a:t>
            </a:r>
            <a:br>
              <a:rPr lang="en-US" sz="3200" b="1"/>
            </a:br>
            <a:r>
              <a:rPr lang="en-US" sz="3200" b="1">
                <a:highlight>
                  <a:srgbClr val="FFFF00"/>
                </a:highlight>
              </a:rPr>
              <a:t>Informatics education (“Informatische Bildung”)</a:t>
            </a:r>
          </a:p>
          <a:p>
            <a:br>
              <a:rPr lang="en-US" sz="2400" b="1"/>
            </a:br>
            <a:r>
              <a:rPr lang="en-US" sz="2400" b="1"/>
              <a:t>Significance and rationale</a:t>
            </a:r>
          </a:p>
          <a:p>
            <a:r>
              <a:rPr lang="en-US" sz="2400" b="1"/>
              <a:t>[...]      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The teaching of computer literacy </a:t>
            </a:r>
          </a:p>
          <a:p>
            <a:r>
              <a:rPr lang="en-US" sz="2400" b="1"/>
              <a:t>     should be carried out using everyday language, </a:t>
            </a:r>
          </a:p>
          <a:p>
            <a:r>
              <a:rPr lang="en-US" sz="2400" b="1"/>
              <a:t>     but also by using the (formalized) subject language. </a:t>
            </a:r>
          </a:p>
          <a:p>
            <a:r>
              <a:rPr lang="en-US" sz="2400" b="1"/>
              <a:t>     also by using (formalized) technical language. </a:t>
            </a:r>
            <a:br>
              <a:rPr lang="en-US" sz="2400" b="1"/>
            </a:br>
            <a:endParaRPr lang="en-US" sz="2400" b="1"/>
          </a:p>
          <a:p>
            <a:r>
              <a:rPr lang="en-US" sz="2400" b="1"/>
              <a:t>The short half-lives of technical development mean </a:t>
            </a:r>
            <a:br>
              <a:rPr lang="en-US" sz="2400" b="1"/>
            </a:br>
            <a:r>
              <a:rPr lang="en-US" sz="2400" b="1"/>
              <a:t>     that  it is not the operation of current hardware and software </a:t>
            </a:r>
            <a:br>
              <a:rPr lang="en-US" sz="2400" b="1"/>
            </a:br>
            <a:r>
              <a:rPr lang="en-US" sz="2400" b="1"/>
              <a:t>           that constitutes informatics education, </a:t>
            </a:r>
          </a:p>
          <a:p>
            <a:r>
              <a:rPr lang="en-US" sz="2400" b="1"/>
              <a:t>     but the understanding </a:t>
            </a:r>
            <a:br>
              <a:rPr lang="en-US" sz="2400" b="1"/>
            </a:br>
            <a:r>
              <a:rPr lang="en-US" sz="2400" b="1"/>
              <a:t>           of the principles and the basic technologies.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36006"/>
      </p:ext>
    </p:extLst>
  </p:cSld>
  <p:clrMapOvr>
    <a:masterClrMapping/>
  </p:clrMapOvr>
  <p:transition spd="med" advClick="0" advTm="2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BE532A7-FAB0-13AB-CB5A-3D37B7048808}"/>
              </a:ext>
            </a:extLst>
          </p:cNvPr>
          <p:cNvSpPr txBox="1"/>
          <p:nvPr/>
        </p:nvSpPr>
        <p:spPr>
          <a:xfrm>
            <a:off x="0" y="0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Competence goals at the end of primary school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(All) Pupils will be (hopefully) able to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use information technologies in </a:t>
            </a:r>
            <a:br>
              <a:rPr lang="en-US" sz="2800" b="1"/>
            </a:br>
            <a:r>
              <a:rPr lang="en-US" sz="2800" b="1"/>
              <a:t>        a safety-conscious and responsible manner.</a:t>
            </a:r>
          </a:p>
          <a:p>
            <a:endParaRPr lang="en-US" sz="2800" b="1"/>
          </a:p>
          <a:p>
            <a:r>
              <a:rPr lang="en-US" sz="2800" b="1"/>
              <a:t>      - understand simple instructions, carry them out </a:t>
            </a:r>
            <a:br>
              <a:rPr lang="en-US" sz="2800" b="1"/>
            </a:br>
            <a:r>
              <a:rPr lang="en-US" sz="2800" b="1"/>
              <a:t>        and create instructions themselves.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use digital devices and the Internet for learning.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create and design digital drawings and images.</a:t>
            </a:r>
            <a:br>
              <a:rPr lang="en-US" sz="2800" b="1"/>
            </a:br>
            <a:endParaRPr lang="en-US" sz="2800" b="1"/>
          </a:p>
          <a:p>
            <a:r>
              <a:rPr lang="en-US" sz="2800" b="1"/>
              <a:t>      - experience self-efficacy by using digital technologies </a:t>
            </a:r>
            <a:br>
              <a:rPr lang="en-US" sz="2800" b="1"/>
            </a:br>
            <a:r>
              <a:rPr lang="en-US" sz="2800" b="1"/>
              <a:t>        creatively and in a variety of ways.</a:t>
            </a:r>
            <a:endParaRPr lang="de-DE" sz="2800" b="1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354223"/>
      </p:ext>
    </p:extLst>
  </p:cSld>
  <p:clrMapOvr>
    <a:masterClrMapping/>
  </p:clrMapOvr>
  <p:transition spd="med" advClick="0" advTm="2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8A6B491-148F-69C7-1B2A-B12F612CA5F5}"/>
              </a:ext>
            </a:extLst>
          </p:cNvPr>
          <p:cNvSpPr txBox="1"/>
          <p:nvPr/>
        </p:nvSpPr>
        <p:spPr>
          <a:xfrm>
            <a:off x="-811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/>
              <a:t>“</a:t>
            </a:r>
            <a:r>
              <a:rPr lang="en-US" sz="6000" b="1"/>
              <a:t>SACHUNTERRICHT</a:t>
            </a:r>
            <a:r>
              <a:rPr lang="en-US" sz="4800" b="1"/>
              <a:t>” </a:t>
            </a:r>
            <a:br>
              <a:rPr lang="en-US" sz="3200"/>
            </a:br>
            <a:r>
              <a:rPr lang="en-US" sz="3200"/>
              <a:t>encompasses areas of</a:t>
            </a:r>
            <a:br>
              <a:rPr lang="en-US" sz="3200"/>
            </a:br>
            <a:r>
              <a:rPr lang="en-US" sz="3200"/>
              <a:t> </a:t>
            </a:r>
            <a:br>
              <a:rPr lang="en-US" sz="3200"/>
            </a:br>
            <a:r>
              <a:rPr lang="en-US" sz="3600" b="1"/>
              <a:t>social   -   historical   -  political   -   geographic   economic   -   physical   -   chemical    </a:t>
            </a:r>
            <a:r>
              <a:rPr lang="en-US" sz="4800" b="1"/>
              <a:t>technical</a:t>
            </a:r>
            <a:r>
              <a:rPr lang="en-US" sz="3600" b="1"/>
              <a:t>  -  biological   -  ecological </a:t>
            </a:r>
            <a:br>
              <a:rPr lang="en-US" sz="3200" b="1"/>
            </a:br>
            <a:br>
              <a:rPr lang="en-US" sz="3200" b="1"/>
            </a:br>
            <a:r>
              <a:rPr lang="en-US" sz="3600"/>
              <a:t>aspects of the world</a:t>
            </a:r>
            <a:r>
              <a:rPr lang="en-US" sz="2800"/>
              <a:t>.</a:t>
            </a:r>
            <a:br>
              <a:rPr lang="en-US" sz="2800"/>
            </a:br>
            <a:r>
              <a:rPr lang="en-US" sz="2800"/>
              <a:t> </a:t>
            </a:r>
            <a:br>
              <a:rPr lang="en-US" sz="2800"/>
            </a:br>
            <a:r>
              <a:rPr lang="en-US" sz="3200" b="1"/>
              <a:t>central subject for dealing </a:t>
            </a:r>
            <a:br>
              <a:rPr lang="en-US" sz="3200" b="1"/>
            </a:br>
            <a:r>
              <a:rPr lang="en-US" sz="3200" b="1"/>
              <a:t>with interdisciplinary topics</a:t>
            </a:r>
            <a:endParaRPr lang="de-DE" b="1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8D8535-CB07-2AD6-9BC6-DE1BF4B57975}"/>
              </a:ext>
            </a:extLst>
          </p:cNvPr>
          <p:cNvSpPr/>
          <p:nvPr/>
        </p:nvSpPr>
        <p:spPr>
          <a:xfrm>
            <a:off x="1763688" y="6453336"/>
            <a:ext cx="5328592" cy="404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388728"/>
      </p:ext>
    </p:extLst>
  </p:cSld>
  <p:clrMapOvr>
    <a:masterClrMapping/>
  </p:clrMapOvr>
  <p:transition spd="med" advClick="0" advTm="2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2EA29D8-E07B-F8AF-B640-57891E99446D}"/>
              </a:ext>
            </a:extLst>
          </p:cNvPr>
          <p:cNvSpPr txBox="1"/>
          <p:nvPr/>
        </p:nvSpPr>
        <p:spPr>
          <a:xfrm>
            <a:off x="0" y="27980"/>
            <a:ext cx="9144000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Exemplary competence descriptions in the </a:t>
            </a:r>
            <a:br>
              <a:rPr lang="en-US" sz="2400"/>
            </a:br>
            <a:r>
              <a:rPr lang="en-US" sz="2800" b="1"/>
              <a:t>“Technical competence area</a:t>
            </a:r>
            <a:r>
              <a:rPr lang="en-US" sz="2400"/>
              <a:t>”: </a:t>
            </a:r>
            <a:br>
              <a:rPr lang="en-US" sz="2400"/>
            </a:br>
            <a:r>
              <a:rPr lang="en-US" sz="2400"/>
              <a:t>	</a:t>
            </a:r>
            <a:r>
              <a:rPr lang="en-US" sz="2000"/>
              <a:t>The pupils can</a:t>
            </a:r>
          </a:p>
          <a:p>
            <a:r>
              <a:rPr lang="en-US" sz="2000"/>
              <a:t>		- recognize and describe the importance of technical aids</a:t>
            </a:r>
          </a:p>
          <a:p>
            <a:r>
              <a:rPr lang="en-US" sz="2000"/>
              <a:t>		- operate digital media appropriately and use them </a:t>
            </a:r>
            <a:br>
              <a:rPr lang="en-US" sz="2000"/>
            </a:br>
            <a:r>
              <a:rPr lang="en-US" sz="2000"/>
              <a:t> 		  in a topic-related manner.</a:t>
            </a:r>
          </a:p>
          <a:p>
            <a:r>
              <a:rPr lang="en-US" sz="2000"/>
              <a:t>		- reflect on their own use of and experiences with digital media.</a:t>
            </a:r>
          </a:p>
          <a:p>
            <a:r>
              <a:rPr lang="en-US" sz="2000"/>
              <a:t>		- Media and communication e.g. protection and safety when using </a:t>
            </a:r>
            <a:br>
              <a:rPr lang="en-US" sz="2000"/>
            </a:br>
            <a:r>
              <a:rPr lang="en-US" sz="2000"/>
              <a:t>  		  digital media (cell phone, tablet, computer), </a:t>
            </a:r>
            <a:br>
              <a:rPr lang="en-US" sz="2000"/>
            </a:br>
            <a:r>
              <a:rPr lang="en-US" sz="2000"/>
              <a:t>  		  observe, describe, document.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ED742A-D0AF-9395-7C18-1A4EE0C2F70B}"/>
              </a:ext>
            </a:extLst>
          </p:cNvPr>
          <p:cNvSpPr txBox="1"/>
          <p:nvPr/>
        </p:nvSpPr>
        <p:spPr>
          <a:xfrm>
            <a:off x="-9624" y="3789040"/>
            <a:ext cx="9144000" cy="27392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/>
              <a:t>Grade 3 (9 years)</a:t>
            </a:r>
          </a:p>
          <a:p>
            <a:r>
              <a:rPr lang="en-US" sz="2000"/>
              <a:t>	- deal with technical problems, try out model solutions and justify them. </a:t>
            </a:r>
          </a:p>
          <a:p>
            <a:r>
              <a:rPr lang="en-US" sz="2000"/>
              <a:t>  	  justify them; </a:t>
            </a:r>
            <a:r>
              <a:rPr lang="en-US" sz="2800" b="1"/>
              <a:t>program simple instructions for action</a:t>
            </a:r>
            <a:r>
              <a:rPr lang="en-US" sz="2000"/>
              <a:t>.</a:t>
            </a:r>
          </a:p>
          <a:p>
            <a:r>
              <a:rPr lang="en-US" sz="2000"/>
              <a:t>	- Recognize phenomena and things in nature as models for </a:t>
            </a:r>
            <a:br>
              <a:rPr lang="en-US" sz="2000"/>
            </a:br>
            <a:r>
              <a:rPr lang="en-US" sz="2000"/>
              <a:t>                  technical developments, derive and justify them.</a:t>
            </a:r>
          </a:p>
          <a:p>
            <a:r>
              <a:rPr lang="en-US" sz="2000"/>
              <a:t>	- assess the significance, changes and consequences </a:t>
            </a:r>
            <a:br>
              <a:rPr lang="en-US" sz="2000"/>
            </a:br>
            <a:r>
              <a:rPr lang="en-US" sz="2000"/>
              <a:t>                  of technical developments for humans and the environment. </a:t>
            </a:r>
          </a:p>
          <a:p>
            <a:r>
              <a:rPr lang="en-US" sz="2000"/>
              <a:t>               - apply automated processing, storage and communication of information.</a:t>
            </a:r>
            <a:endParaRPr lang="de-DE" sz="2000"/>
          </a:p>
        </p:txBody>
      </p:sp>
    </p:spTree>
    <p:extLst>
      <p:ext uri="{BB962C8B-B14F-4D97-AF65-F5344CB8AC3E}">
        <p14:creationId xmlns:p14="http://schemas.microsoft.com/office/powerpoint/2010/main" val="858889604"/>
      </p:ext>
    </p:extLst>
  </p:cSld>
  <p:clrMapOvr>
    <a:masterClrMapping/>
  </p:clrMapOvr>
  <p:transition spd="med" advClick="0" advTm="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73C6542-A7FF-4E76-9A0C-D23563C06136}"/>
              </a:ext>
            </a:extLst>
          </p:cNvPr>
          <p:cNvSpPr txBox="1"/>
          <p:nvPr/>
        </p:nvSpPr>
        <p:spPr>
          <a:xfrm>
            <a:off x="91751" y="802446"/>
            <a:ext cx="8928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The long way from the “paper” into the brains of teachers and pupils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8798F8-085A-4080-9270-25A65799DE0E}"/>
              </a:ext>
            </a:extLst>
          </p:cNvPr>
          <p:cNvSpPr txBox="1"/>
          <p:nvPr/>
        </p:nvSpPr>
        <p:spPr>
          <a:xfrm>
            <a:off x="-15753" y="0"/>
            <a:ext cx="9159753" cy="584775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Great challenges 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73ED9-1FEA-C684-CF05-18406CBC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" y="1271673"/>
            <a:ext cx="9144000" cy="23762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8549E35-DE6B-1F06-BD9F-815B276C49B4}"/>
              </a:ext>
            </a:extLst>
          </p:cNvPr>
          <p:cNvSpPr txBox="1"/>
          <p:nvPr/>
        </p:nvSpPr>
        <p:spPr>
          <a:xfrm>
            <a:off x="251520" y="3887298"/>
            <a:ext cx="84038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/>
              <a:t>the learners, the teachers (education)</a:t>
            </a:r>
          </a:p>
          <a:p>
            <a:pPr marL="457200" indent="-457200">
              <a:buFontTx/>
              <a:buChar char="-"/>
            </a:pPr>
            <a:r>
              <a:rPr lang="en-US" sz="2800" b="1"/>
              <a:t>facilities, school environment, culture and ideology, </a:t>
            </a:r>
            <a:br>
              <a:rPr lang="en-US" sz="2800" b="1"/>
            </a:br>
            <a:r>
              <a:rPr lang="en-US" sz="2800" b="1"/>
              <a:t>instructional supervision, and assessment </a:t>
            </a:r>
            <a:r>
              <a:rPr lang="de-AT" sz="2800" b="1"/>
              <a:t>…</a:t>
            </a:r>
          </a:p>
          <a:p>
            <a:pPr marL="457200" indent="-457200">
              <a:buFontTx/>
              <a:buChar char="-"/>
            </a:pPr>
            <a:r>
              <a:rPr lang="de-DE" sz="2800" b="1"/>
              <a:t>… and textbooks and other </a:t>
            </a:r>
            <a:r>
              <a:rPr lang="en-US" sz="2800" b="1">
                <a:highlight>
                  <a:srgbClr val="FFFF00"/>
                </a:highlight>
              </a:rPr>
              <a:t>resource materials</a:t>
            </a:r>
            <a:endParaRPr lang="de-DE" sz="28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409DFF8-FB7B-B115-B53C-CFCC804AABED}"/>
              </a:ext>
            </a:extLst>
          </p:cNvPr>
          <p:cNvSpPr txBox="1"/>
          <p:nvPr/>
        </p:nvSpPr>
        <p:spPr>
          <a:xfrm>
            <a:off x="329362" y="6034570"/>
            <a:ext cx="832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Next slide: Just one little thing as a virtual take away …</a:t>
            </a:r>
            <a:endParaRPr lang="de-DE" sz="2800" b="1"/>
          </a:p>
        </p:txBody>
      </p:sp>
    </p:spTree>
    <p:extLst>
      <p:ext uri="{BB962C8B-B14F-4D97-AF65-F5344CB8AC3E}">
        <p14:creationId xmlns:p14="http://schemas.microsoft.com/office/powerpoint/2010/main" val="276746475"/>
      </p:ext>
    </p:extLst>
  </p:cSld>
  <p:clrMapOvr>
    <a:masterClrMapping/>
  </p:clrMapOvr>
  <p:transition spd="med" advClick="0"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B6FDE04-854B-3032-43DC-45C60BBF0B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55" y="0"/>
            <a:ext cx="2938945" cy="25649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E035961-683D-097B-DF1B-86D602C9F1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751" y="2968254"/>
            <a:ext cx="6462453" cy="38750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0637E68-2D72-C582-6083-43265F1801F2}"/>
              </a:ext>
            </a:extLst>
          </p:cNvPr>
          <p:cNvSpPr txBox="1"/>
          <p:nvPr/>
        </p:nvSpPr>
        <p:spPr>
          <a:xfrm>
            <a:off x="1" y="14734"/>
            <a:ext cx="6389713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400" b="1"/>
              <a:t>teaching materials for     </a:t>
            </a:r>
            <a:r>
              <a:rPr lang="de-AT" sz="4400" b="1">
                <a:highlight>
                  <a:srgbClr val="D4CC3C"/>
                </a:highlight>
              </a:rPr>
              <a:t>computational thinking…  </a:t>
            </a:r>
            <a:endParaRPr lang="de-DE" sz="4400" b="1">
              <a:highlight>
                <a:srgbClr val="D4CC3C"/>
              </a:highligh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A696DE-D083-5B73-B140-A3613B25EEA2}"/>
              </a:ext>
            </a:extLst>
          </p:cNvPr>
          <p:cNvSpPr txBox="1"/>
          <p:nvPr/>
        </p:nvSpPr>
        <p:spPr>
          <a:xfrm>
            <a:off x="2587481" y="1952591"/>
            <a:ext cx="293894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sz="6000" b="1"/>
              <a:t>digi.case</a:t>
            </a:r>
            <a:endParaRPr lang="de-DE" sz="60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A738F2-B464-69D6-A2CF-434D19128560}"/>
              </a:ext>
            </a:extLst>
          </p:cNvPr>
          <p:cNvSpPr txBox="1"/>
          <p:nvPr/>
        </p:nvSpPr>
        <p:spPr>
          <a:xfrm>
            <a:off x="2729881" y="1412776"/>
            <a:ext cx="642632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starting in 100 primary schools </a:t>
            </a:r>
            <a:endParaRPr lang="de-DE" sz="3200" b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1086D79-D438-BAAB-74DD-11086635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" y="1412776"/>
            <a:ext cx="2675104" cy="543049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55ED8F8-4076-19DC-6105-BA5D79AE5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26" y="1952591"/>
            <a:ext cx="3635879" cy="2124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121083"/>
      </p:ext>
    </p:extLst>
  </p:cSld>
  <p:clrMapOvr>
    <a:masterClrMapping/>
  </p:clrMapOvr>
  <p:transition spd="med" advClick="0" advTm="2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aten\____2012\bilder\2016-april\IMAG73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5FF9A5-9F3A-42D7-ABCD-A6DC80422E1B}"/>
              </a:ext>
            </a:extLst>
          </p:cNvPr>
          <p:cNvSpPr txBox="1"/>
          <p:nvPr/>
        </p:nvSpPr>
        <p:spPr>
          <a:xfrm>
            <a:off x="827584" y="3861048"/>
            <a:ext cx="792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b="1">
                <a:solidFill>
                  <a:schemeClr val="bg1"/>
                </a:solidFill>
              </a:rPr>
              <a:t>No question, but a big request …</a:t>
            </a:r>
          </a:p>
          <a:p>
            <a:pPr algn="ctr"/>
            <a:r>
              <a:rPr lang="de-DE" sz="4400" b="1">
                <a:solidFill>
                  <a:schemeClr val="bg1"/>
                </a:solidFill>
              </a:rPr>
              <a:t>not a big thing ;-)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9EFE971-2BFA-BC15-0C14-71BC962C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441"/>
            <a:ext cx="9144000" cy="60885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17B4525-B2FF-0A2E-D226-C3E114ED2DF9}"/>
              </a:ext>
            </a:extLst>
          </p:cNvPr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4400" b="1">
                <a:solidFill>
                  <a:schemeClr val="bg1"/>
                </a:solidFill>
              </a:rPr>
              <a:t>Who will buy me a new computer ;-)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D0253A-0C5C-DEA2-13C1-64AB25E536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538">
            <a:off x="4252141" y="1642291"/>
            <a:ext cx="3271041" cy="140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83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187F18F-9F4D-446F-AEEB-24CD6F0A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86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8C5DDD-11A9-4E08-A70B-34FC79E9294A}"/>
              </a:ext>
            </a:extLst>
          </p:cNvPr>
          <p:cNvSpPr txBox="1"/>
          <p:nvPr/>
        </p:nvSpPr>
        <p:spPr>
          <a:xfrm>
            <a:off x="8620" y="6488668"/>
            <a:ext cx="9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Quelle: »Humoristische Karte von Europa entworfen und gezeichnet von Arnold Neumann, Berlin</a:t>
            </a:r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AC52EEA-891F-44EE-A8E1-74A19E0129CB}"/>
              </a:ext>
            </a:extLst>
          </p:cNvPr>
          <p:cNvSpPr/>
          <p:nvPr/>
        </p:nvSpPr>
        <p:spPr>
          <a:xfrm>
            <a:off x="3223260" y="5909310"/>
            <a:ext cx="1897380" cy="26289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FFFF00"/>
              </a:highlight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4615DDB-2ABB-4881-9BB6-84BDD3C87D44}"/>
              </a:ext>
            </a:extLst>
          </p:cNvPr>
          <p:cNvSpPr txBox="1"/>
          <p:nvPr/>
        </p:nvSpPr>
        <p:spPr>
          <a:xfrm>
            <a:off x="354330" y="5121414"/>
            <a:ext cx="8343900" cy="707886"/>
          </a:xfrm>
          <a:prstGeom prst="rect">
            <a:avLst/>
          </a:prstGeom>
          <a:solidFill>
            <a:schemeClr val="tx1"/>
          </a:solidFill>
          <a:ln w="60325">
            <a:solidFill>
              <a:srgbClr val="6B67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“Austria was/is lying in wait …”</a:t>
            </a:r>
            <a:endParaRPr lang="de-DE" sz="4000" b="1">
              <a:solidFill>
                <a:schemeClr val="bg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513A338-E521-0A4F-6981-303F12F6EF6E}"/>
              </a:ext>
            </a:extLst>
          </p:cNvPr>
          <p:cNvSpPr/>
          <p:nvPr/>
        </p:nvSpPr>
        <p:spPr>
          <a:xfrm>
            <a:off x="3851920" y="2888940"/>
            <a:ext cx="2492856" cy="1080120"/>
          </a:xfrm>
          <a:prstGeom prst="ellipse">
            <a:avLst/>
          </a:prstGeom>
          <a:noFill/>
          <a:ln w="920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9694327"/>
      </p:ext>
    </p:extLst>
  </p:cSld>
  <p:clrMapOvr>
    <a:masterClrMapping/>
  </p:clrMapOvr>
  <p:transition spd="med" advClick="0"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30D3603-7A4C-43E6-B484-6A481756AD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0"/>
            <a:ext cx="6948264" cy="5020627"/>
          </a:xfrm>
          <a:prstGeom prst="rect">
            <a:avLst/>
          </a:prstGeom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42222DC-307E-4905-87B7-63C0E38D6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" y="3337560"/>
            <a:ext cx="3052402" cy="352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0C474989-5FBB-43DE-82DA-E380377D0E72}"/>
              </a:ext>
            </a:extLst>
          </p:cNvPr>
          <p:cNvSpPr/>
          <p:nvPr/>
        </p:nvSpPr>
        <p:spPr>
          <a:xfrm>
            <a:off x="2697479" y="5445224"/>
            <a:ext cx="6446521" cy="1275615"/>
          </a:xfrm>
          <a:prstGeom prst="wedgeEllipseCallout">
            <a:avLst>
              <a:gd name="adj1" fmla="val -53972"/>
              <a:gd name="adj2" fmla="val -716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chemeClr val="tx1"/>
                </a:solidFill>
              </a:rPr>
              <a:t>I realize very much </a:t>
            </a:r>
            <a:br>
              <a:rPr lang="de-AT" sz="2800" b="1">
                <a:solidFill>
                  <a:schemeClr val="tx1"/>
                </a:solidFill>
              </a:rPr>
            </a:br>
            <a:r>
              <a:rPr lang="de-AT" sz="2800" b="1">
                <a:solidFill>
                  <a:schemeClr val="tx1"/>
                </a:solidFill>
              </a:rPr>
              <a:t>ACTION in Austria …</a:t>
            </a:r>
            <a:endParaRPr lang="de-DE" sz="2800" b="1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F8287D-9C6D-4BA4-A681-45DAD2AA62B3}"/>
              </a:ext>
            </a:extLst>
          </p:cNvPr>
          <p:cNvSpPr/>
          <p:nvPr/>
        </p:nvSpPr>
        <p:spPr>
          <a:xfrm>
            <a:off x="2307493" y="1896874"/>
            <a:ext cx="2297430" cy="731520"/>
          </a:xfrm>
          <a:prstGeom prst="ellipse">
            <a:avLst/>
          </a:prstGeom>
          <a:noFill/>
          <a:ln w="288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674C343-DDAA-40C1-B5A9-3A746CB9BA5B}"/>
              </a:ext>
            </a:extLst>
          </p:cNvPr>
          <p:cNvSpPr/>
          <p:nvPr/>
        </p:nvSpPr>
        <p:spPr>
          <a:xfrm>
            <a:off x="4451979" y="3429000"/>
            <a:ext cx="1497330" cy="594360"/>
          </a:xfrm>
          <a:prstGeom prst="rect">
            <a:avLst/>
          </a:prstGeom>
          <a:noFill/>
          <a:ln w="149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BAD9BCC-62A0-49C7-B069-00A6DFCF1912}"/>
              </a:ext>
            </a:extLst>
          </p:cNvPr>
          <p:cNvSpPr txBox="1"/>
          <p:nvPr/>
        </p:nvSpPr>
        <p:spPr>
          <a:xfrm>
            <a:off x="285213" y="1256069"/>
            <a:ext cx="2771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/>
              <a:t>new curricula</a:t>
            </a:r>
            <a:endParaRPr lang="de-DE" sz="3600" b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34261F-B41C-4B2B-8DB5-44E739D132F5}"/>
              </a:ext>
            </a:extLst>
          </p:cNvPr>
          <p:cNvSpPr txBox="1"/>
          <p:nvPr/>
        </p:nvSpPr>
        <p:spPr>
          <a:xfrm>
            <a:off x="4253802" y="625272"/>
            <a:ext cx="4890197" cy="646331"/>
          </a:xfrm>
          <a:prstGeom prst="rect">
            <a:avLst/>
          </a:prstGeom>
          <a:solidFill>
            <a:srgbClr val="FFFF00"/>
          </a:solidFill>
          <a:ln w="698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/>
              <a:t>8-points-plan till 2024</a:t>
            </a:r>
            <a:endParaRPr lang="de-DE" sz="36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5B7A003-15D4-7DB5-D85D-D8AEF95A07A3}"/>
              </a:ext>
            </a:extLst>
          </p:cNvPr>
          <p:cNvSpPr txBox="1"/>
          <p:nvPr/>
        </p:nvSpPr>
        <p:spPr>
          <a:xfrm>
            <a:off x="3456208" y="4025880"/>
            <a:ext cx="369208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devices for all pupils in lower secondary</a:t>
            </a:r>
            <a:endParaRPr lang="de-DE" sz="2800" b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561EA8-B6C3-198C-9068-641B8D8A0937}"/>
              </a:ext>
            </a:extLst>
          </p:cNvPr>
          <p:cNvSpPr txBox="1"/>
          <p:nvPr/>
        </p:nvSpPr>
        <p:spPr>
          <a:xfrm>
            <a:off x="-3" y="0"/>
            <a:ext cx="3635899" cy="1200329"/>
          </a:xfrm>
          <a:prstGeom prst="rect">
            <a:avLst/>
          </a:prstGeom>
          <a:solidFill>
            <a:srgbClr val="14F89C"/>
          </a:solidFill>
        </p:spPr>
        <p:txBody>
          <a:bodyPr wrap="square" rtlCol="0">
            <a:spAutoFit/>
          </a:bodyPr>
          <a:lstStyle/>
          <a:p>
            <a:r>
              <a:rPr lang="de-AT" sz="7200" b="1"/>
              <a:t>BIG</a:t>
            </a:r>
            <a:r>
              <a:rPr lang="de-AT" sz="4800" b="1"/>
              <a:t> </a:t>
            </a:r>
            <a:r>
              <a:rPr lang="de-AT" sz="3600" b="1"/>
              <a:t>PICTURE</a:t>
            </a:r>
            <a:endParaRPr lang="de-DE" sz="4800" b="1"/>
          </a:p>
        </p:txBody>
      </p:sp>
    </p:spTree>
    <p:extLst>
      <p:ext uri="{BB962C8B-B14F-4D97-AF65-F5344CB8AC3E}">
        <p14:creationId xmlns:p14="http://schemas.microsoft.com/office/powerpoint/2010/main" val="906798195"/>
      </p:ext>
    </p:extLst>
  </p:cSld>
  <p:clrMapOvr>
    <a:masterClrMapping/>
  </p:clrMapOvr>
  <p:transition spd="med" advClick="0"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hulsystem-Oester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8244408" cy="623731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latin typeface="Arial Rounded MT Bold" pitchFamily="34" charset="0"/>
              </a:rPr>
              <a:t>„Informatics“ </a:t>
            </a:r>
            <a:r>
              <a:rPr lang="de-AT" sz="2800" b="1" dirty="0">
                <a:latin typeface="Arial Rounded MT Bold" pitchFamily="34" charset="0"/>
              </a:rPr>
              <a:t>in a </a:t>
            </a:r>
            <a:r>
              <a:rPr lang="de-AT" sz="2800" b="1" dirty="0" err="1">
                <a:latin typeface="Arial Rounded MT Bold" pitchFamily="34" charset="0"/>
              </a:rPr>
              <a:t>stratified</a:t>
            </a:r>
            <a:r>
              <a:rPr lang="de-AT" sz="2800" b="1" dirty="0">
                <a:latin typeface="Arial Rounded MT Bold" pitchFamily="34" charset="0"/>
              </a:rPr>
              <a:t> Austrian </a:t>
            </a:r>
            <a:r>
              <a:rPr lang="de-AT" sz="2800" b="1" dirty="0" err="1">
                <a:latin typeface="Arial Rounded MT Bold" pitchFamily="34" charset="0"/>
              </a:rPr>
              <a:t>school</a:t>
            </a:r>
            <a:r>
              <a:rPr lang="de-AT" sz="2800" b="1" dirty="0">
                <a:latin typeface="Arial Rounded MT Bold" pitchFamily="34" charset="0"/>
              </a:rPr>
              <a:t> </a:t>
            </a:r>
            <a:r>
              <a:rPr lang="de-AT" sz="2800" b="1" dirty="0" err="1">
                <a:latin typeface="Arial Rounded MT Bold" pitchFamily="34" charset="0"/>
              </a:rPr>
              <a:t>system</a:t>
            </a:r>
            <a:endParaRPr lang="de-AT" sz="2800" b="1" dirty="0">
              <a:latin typeface="Arial Rounded MT Bold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723380">
            <a:off x="1743937" y="1538572"/>
            <a:ext cx="39704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well </a:t>
            </a:r>
            <a:r>
              <a:rPr lang="de-AT" b="1" dirty="0" err="1"/>
              <a:t>structured</a:t>
            </a:r>
            <a:r>
              <a:rPr lang="de-AT" b="1" dirty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/>
              <a:t>competence-oriented</a:t>
            </a:r>
            <a:r>
              <a:rPr lang="de-AT" b="1" dirty="0"/>
              <a:t>, </a:t>
            </a:r>
            <a:r>
              <a:rPr lang="de-AT" b="1" dirty="0" err="1"/>
              <a:t>detailed</a:t>
            </a:r>
            <a:r>
              <a:rPr lang="de-AT" b="1" dirty="0"/>
              <a:t> </a:t>
            </a:r>
            <a:r>
              <a:rPr lang="de-AT" b="1" dirty="0" err="1"/>
              <a:t>curriculum</a:t>
            </a:r>
            <a:r>
              <a:rPr lang="de-AT" b="1" dirty="0"/>
              <a:t>  </a:t>
            </a:r>
            <a:br>
              <a:rPr lang="de-AT" b="1" dirty="0"/>
            </a:br>
            <a:r>
              <a:rPr lang="de-AT" b="1" dirty="0" err="1"/>
              <a:t>application</a:t>
            </a:r>
            <a:r>
              <a:rPr lang="de-AT" b="1" dirty="0"/>
              <a:t> </a:t>
            </a:r>
            <a:r>
              <a:rPr lang="de-AT" b="1" dirty="0" err="1"/>
              <a:t>based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020272" y="1700808"/>
            <a:ext cx="21237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 err="1"/>
              <a:t>Elective</a:t>
            </a:r>
            <a:r>
              <a:rPr lang="de-AT" sz="1600" b="1" dirty="0"/>
              <a:t> 10-12 grades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31640" y="6309320"/>
            <a:ext cx="73448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/>
              <a:t>interventions</a:t>
            </a:r>
            <a:r>
              <a:rPr lang="de-AT" b="1" dirty="0"/>
              <a:t>, </a:t>
            </a:r>
            <a:r>
              <a:rPr lang="de-AT" b="1" dirty="0" err="1"/>
              <a:t>some</a:t>
            </a:r>
            <a:r>
              <a:rPr lang="de-AT" b="1" dirty="0"/>
              <a:t> </a:t>
            </a:r>
            <a:r>
              <a:rPr lang="de-AT" b="1" err="1"/>
              <a:t>outreach</a:t>
            </a:r>
            <a:r>
              <a:rPr lang="de-AT" b="1"/>
              <a:t> programs, </a:t>
            </a:r>
            <a:r>
              <a:rPr lang="de-AT" b="1" dirty="0" err="1"/>
              <a:t>very</a:t>
            </a:r>
            <a:r>
              <a:rPr lang="de-AT" b="1" dirty="0"/>
              <a:t> </a:t>
            </a:r>
            <a:r>
              <a:rPr lang="de-AT" b="1" dirty="0" err="1"/>
              <a:t>occasional</a:t>
            </a:r>
            <a:r>
              <a:rPr lang="de-AT" b="1" dirty="0"/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2923827" y="3472507"/>
            <a:ext cx="63093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DISTORTIONS, NO SOLID STRUCTURE</a:t>
            </a:r>
            <a:endParaRPr lang="de-AT" b="1" dirty="0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467544" y="548680"/>
            <a:ext cx="0" cy="63093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71600" y="4869160"/>
            <a:ext cx="80945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/>
              <a:t>from 2023/2024 on:  new curriculum with a new obligatory subject </a:t>
            </a:r>
            <a:endParaRPr lang="de-AT" b="1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-44015" y="5858933"/>
            <a:ext cx="16287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7-10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-130677" y="4143472"/>
            <a:ext cx="18021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10-14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1" name="Textfeld 20"/>
          <p:cNvSpPr txBox="1"/>
          <p:nvPr/>
        </p:nvSpPr>
        <p:spPr>
          <a:xfrm rot="16200000">
            <a:off x="-594237" y="1754477"/>
            <a:ext cx="27809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15-18/19 </a:t>
            </a:r>
            <a:r>
              <a:rPr lang="de-AT" b="1" dirty="0" err="1"/>
              <a:t>years</a:t>
            </a:r>
            <a:endParaRPr lang="de-AT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054044" y="5517744"/>
            <a:ext cx="190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Primary Education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043608" y="548680"/>
            <a:ext cx="278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Upper</a:t>
            </a:r>
            <a:r>
              <a:rPr lang="de-AT" dirty="0"/>
              <a:t> </a:t>
            </a:r>
            <a:r>
              <a:rPr lang="de-AT" dirty="0" err="1"/>
              <a:t>Secondary</a:t>
            </a:r>
            <a:r>
              <a:rPr lang="de-AT" dirty="0"/>
              <a:t> Education</a:t>
            </a:r>
            <a:br>
              <a:rPr lang="de-AT" dirty="0"/>
            </a:br>
            <a:r>
              <a:rPr lang="de-AT" dirty="0" err="1"/>
              <a:t>Vocational</a:t>
            </a:r>
            <a:r>
              <a:rPr lang="de-AT" dirty="0"/>
              <a:t> Schools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20272" y="76470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/>
              <a:t>Grammar School</a:t>
            </a:r>
            <a:endParaRPr lang="de-AT" dirty="0"/>
          </a:p>
        </p:txBody>
      </p:sp>
      <p:sp>
        <p:nvSpPr>
          <p:cNvPr id="27" name="Textfeld 26"/>
          <p:cNvSpPr txBox="1"/>
          <p:nvPr/>
        </p:nvSpPr>
        <p:spPr>
          <a:xfrm>
            <a:off x="7020271" y="2830805"/>
            <a:ext cx="20847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/>
              <a:t>Mandatory Informatics Informatics(9</a:t>
            </a:r>
            <a:r>
              <a:rPr lang="de-AT" sz="1400" b="1" baseline="30000"/>
              <a:t>th</a:t>
            </a:r>
            <a:r>
              <a:rPr lang="de-AT" sz="1400" b="1"/>
              <a:t> grade)</a:t>
            </a:r>
            <a:endParaRPr lang="de-AT" sz="2000" b="1" dirty="0"/>
          </a:p>
        </p:txBody>
      </p:sp>
      <p:sp>
        <p:nvSpPr>
          <p:cNvPr id="26" name="Rechteck 25"/>
          <p:cNvSpPr/>
          <p:nvPr/>
        </p:nvSpPr>
        <p:spPr>
          <a:xfrm>
            <a:off x="467544" y="635206"/>
            <a:ext cx="8668255" cy="2808312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feld 22"/>
          <p:cNvSpPr txBox="1"/>
          <p:nvPr/>
        </p:nvSpPr>
        <p:spPr>
          <a:xfrm>
            <a:off x="948051" y="3378965"/>
            <a:ext cx="81889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highlight>
                  <a:srgbClr val="FFFF00"/>
                </a:highlight>
              </a:rPr>
              <a:t>Lower </a:t>
            </a:r>
            <a:r>
              <a:rPr lang="de-AT" sz="2800" b="1" err="1">
                <a:highlight>
                  <a:srgbClr val="FFFF00"/>
                </a:highlight>
              </a:rPr>
              <a:t>Secondary</a:t>
            </a:r>
            <a:r>
              <a:rPr lang="de-AT" sz="2800" b="1">
                <a:highlight>
                  <a:srgbClr val="FFFF00"/>
                </a:highlight>
              </a:rPr>
              <a:t> Education (~ 350.000 pupils)                            </a:t>
            </a:r>
            <a:endParaRPr lang="de-AT" sz="2800" b="1" dirty="0">
              <a:highlight>
                <a:srgbClr val="FFFF00"/>
              </a:highlight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C372570-20AA-4A8C-A201-E606570D4B68}"/>
              </a:ext>
            </a:extLst>
          </p:cNvPr>
          <p:cNvSpPr/>
          <p:nvPr/>
        </p:nvSpPr>
        <p:spPr>
          <a:xfrm>
            <a:off x="544086" y="3354025"/>
            <a:ext cx="8532440" cy="1876024"/>
          </a:xfrm>
          <a:prstGeom prst="rect">
            <a:avLst/>
          </a:prstGeom>
          <a:noFill/>
          <a:ln w="1270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802ACAA-2CF8-4441-9E41-17690F35621D}"/>
              </a:ext>
            </a:extLst>
          </p:cNvPr>
          <p:cNvSpPr/>
          <p:nvPr/>
        </p:nvSpPr>
        <p:spPr>
          <a:xfrm>
            <a:off x="964600" y="3902185"/>
            <a:ext cx="511369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Middle School</a:t>
            </a:r>
            <a:r>
              <a:rPr lang="de-AT"/>
              <a:t>	</a:t>
            </a:r>
            <a:endParaRPr lang="de-DE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143C08-E7F4-4D71-82D7-D74AA2DBE47B}"/>
              </a:ext>
            </a:extLst>
          </p:cNvPr>
          <p:cNvSpPr/>
          <p:nvPr/>
        </p:nvSpPr>
        <p:spPr>
          <a:xfrm>
            <a:off x="6144418" y="3902185"/>
            <a:ext cx="2820070" cy="965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/>
              <a:t>Grammar School</a:t>
            </a:r>
            <a:br>
              <a:rPr lang="de-AT" sz="2400"/>
            </a:br>
            <a:r>
              <a:rPr lang="de-AT" sz="2400"/>
              <a:t>Lower Secondary </a:t>
            </a:r>
            <a:endParaRPr lang="de-DE" sz="240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926CEE4F-4295-4E96-B9BA-120F83FE3053}"/>
              </a:ext>
            </a:extLst>
          </p:cNvPr>
          <p:cNvSpPr/>
          <p:nvPr/>
        </p:nvSpPr>
        <p:spPr>
          <a:xfrm>
            <a:off x="7020272" y="2026913"/>
            <a:ext cx="2045842" cy="790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/>
              <a:t>Upper secondary</a:t>
            </a:r>
            <a:br>
              <a:rPr lang="de-AT" sz="1400"/>
            </a:br>
            <a:r>
              <a:rPr lang="de-AT" sz="1400"/>
              <a:t>Grammar School </a:t>
            </a:r>
            <a:endParaRPr lang="de-DE" sz="140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5AB6D4A-B497-2970-FDCD-AB21CB773F54}"/>
              </a:ext>
            </a:extLst>
          </p:cNvPr>
          <p:cNvSpPr/>
          <p:nvPr/>
        </p:nvSpPr>
        <p:spPr>
          <a:xfrm>
            <a:off x="475745" y="5255472"/>
            <a:ext cx="8668255" cy="1590753"/>
          </a:xfrm>
          <a:prstGeom prst="rect">
            <a:avLst/>
          </a:prstGeom>
          <a:solidFill>
            <a:srgbClr val="080808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Pfeil: nach unten 4">
            <a:extLst>
              <a:ext uri="{FF2B5EF4-FFF2-40B4-BE49-F238E27FC236}">
                <a16:creationId xmlns:a16="http://schemas.microsoft.com/office/drawing/2014/main" id="{25D75FFB-86F7-38CD-FA56-752A21206AD0}"/>
              </a:ext>
            </a:extLst>
          </p:cNvPr>
          <p:cNvSpPr/>
          <p:nvPr/>
        </p:nvSpPr>
        <p:spPr>
          <a:xfrm>
            <a:off x="2663787" y="2365467"/>
            <a:ext cx="4680520" cy="10391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b="1">
                <a:solidFill>
                  <a:schemeClr val="tx1"/>
                </a:solidFill>
              </a:rPr>
              <a:t>current focus</a:t>
            </a:r>
            <a:endParaRPr lang="de-DE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713185" y="2987221"/>
            <a:ext cx="4722911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b="1">
                <a:latin typeface="Arial Narrow" pitchFamily="34" charset="0"/>
                <a:cs typeface="Arial" pitchFamily="34" charset="0"/>
              </a:rPr>
              <a:t>1 Social Aspects of Media Change and Digitization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2 Information-, Data- and Media Competence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3 Operating Systems and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   Standard Application Software 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Basics of Operating Systems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	Word Processing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Presentation  </a:t>
            </a:r>
            <a:br>
              <a:rPr lang="de-DE" b="1">
                <a:latin typeface="Arial Narrow" pitchFamily="34" charset="0"/>
                <a:cs typeface="Arial" pitchFamily="34" charset="0"/>
              </a:rPr>
            </a:br>
            <a:r>
              <a:rPr lang="de-DE" b="1">
                <a:latin typeface="Arial Narrow" pitchFamily="34" charset="0"/>
                <a:cs typeface="Arial" pitchFamily="34" charset="0"/>
              </a:rPr>
              <a:t>	Spreadsheets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4 Media Design </a:t>
            </a: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5 Digital Communication and Social Media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6 Security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7 Technical Troubleshooting  </a:t>
            </a:r>
            <a:endParaRPr lang="de-AT" b="1">
              <a:latin typeface="Arial Narrow" pitchFamily="34" charset="0"/>
              <a:cs typeface="Arial" pitchFamily="34" charset="0"/>
            </a:endParaRPr>
          </a:p>
          <a:p>
            <a:r>
              <a:rPr lang="de-DE" b="1">
                <a:latin typeface="Arial Narrow" pitchFamily="34" charset="0"/>
                <a:cs typeface="Arial" pitchFamily="34" charset="0"/>
              </a:rPr>
              <a:t>8 </a:t>
            </a:r>
            <a:r>
              <a:rPr lang="de-DE" b="1">
                <a:highlight>
                  <a:srgbClr val="FFFF00"/>
                </a:highlight>
                <a:latin typeface="Arial Narrow" pitchFamily="34" charset="0"/>
                <a:cs typeface="Arial" pitchFamily="34" charset="0"/>
              </a:rPr>
              <a:t>Computational Thinking</a:t>
            </a:r>
            <a:endParaRPr lang="de-AT" sz="1000" b="1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5400000">
            <a:off x="-1364308" y="4606053"/>
            <a:ext cx="36933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Ca. 100 descriptors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ADED33-BE58-420F-98D8-46968FE345D9}"/>
              </a:ext>
            </a:extLst>
          </p:cNvPr>
          <p:cNvSpPr txBox="1"/>
          <p:nvPr/>
        </p:nvSpPr>
        <p:spPr>
          <a:xfrm>
            <a:off x="4574" y="12541"/>
            <a:ext cx="9139426" cy="523220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/>
              <a:t>Mandatory Exercise </a:t>
            </a:r>
            <a:r>
              <a:rPr lang="de-AT" sz="2800" b="1"/>
              <a:t>„Basic Digital Education“ </a:t>
            </a:r>
            <a:r>
              <a:rPr lang="de-AT" sz="2400" b="1"/>
              <a:t>2018/19 – 2022/23</a:t>
            </a:r>
            <a:endParaRPr lang="de-AT" sz="2800" b="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A5DDAD9-0486-4B83-B3DC-18494E89BB8D}"/>
              </a:ext>
            </a:extLst>
          </p:cNvPr>
          <p:cNvSpPr txBox="1"/>
          <p:nvPr/>
        </p:nvSpPr>
        <p:spPr>
          <a:xfrm>
            <a:off x="251520" y="670386"/>
            <a:ext cx="49546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The </a:t>
            </a:r>
            <a:r>
              <a:rPr lang="de-DE" sz="1400" b="1"/>
              <a:t>mandatory exercise </a:t>
            </a:r>
            <a:r>
              <a:rPr lang="de-DE" sz="1400"/>
              <a:t>„Basic Digital Education“ is </a:t>
            </a:r>
            <a:r>
              <a:rPr lang="de-DE" sz="1400" b="1"/>
              <a:t>implemented</a:t>
            </a:r>
            <a:r>
              <a:rPr lang="de-DE" sz="1400"/>
              <a:t> by schools in the lower secondary level </a:t>
            </a:r>
            <a:r>
              <a:rPr lang="de-DE" sz="1400" b="1"/>
              <a:t>autonomously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/>
              <a:t>An enacted curriculum defines the subject matter framework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Schools decide for themselves whether to teach this subject in </a:t>
            </a:r>
            <a:r>
              <a:rPr lang="de-DE" sz="1400" b="1"/>
              <a:t>special lessons </a:t>
            </a:r>
            <a:r>
              <a:rPr lang="de-DE" sz="1400"/>
              <a:t>or </a:t>
            </a:r>
            <a:r>
              <a:rPr lang="de-DE" sz="1400" b="1"/>
              <a:t>integrated into other subjects</a:t>
            </a:r>
            <a:r>
              <a:rPr lang="de-DE" sz="140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Within the scope of </a:t>
            </a:r>
            <a:r>
              <a:rPr lang="de-DE" sz="1400" b="1"/>
              <a:t>two to four hours per week </a:t>
            </a:r>
            <a:r>
              <a:rPr lang="de-DE" sz="1400"/>
              <a:t>over a period of four years, students acquire competencies in the following areas.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A2D53B-CA9B-4329-BC91-8B3D1B68B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670061"/>
            <a:ext cx="2217090" cy="2162838"/>
          </a:xfrm>
          <a:prstGeom prst="rect">
            <a:avLst/>
          </a:prstGeom>
        </p:spPr>
      </p:pic>
      <p:pic>
        <p:nvPicPr>
          <p:cNvPr id="1026" name="Picture 2" descr="Oscuridad GIFs - Get the best GIF on GIPHY">
            <a:extLst>
              <a:ext uri="{FF2B5EF4-FFF2-40B4-BE49-F238E27FC236}">
                <a16:creationId xmlns:a16="http://schemas.microsoft.com/office/drawing/2014/main" id="{2C7F915E-3173-8DC5-5E0A-1095E877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987" y="597316"/>
            <a:ext cx="3960439" cy="6083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E1046FA-24FF-7CDD-4C77-245C0622F478}"/>
              </a:ext>
            </a:extLst>
          </p:cNvPr>
          <p:cNvCxnSpPr>
            <a:cxnSpLocks/>
          </p:cNvCxnSpPr>
          <p:nvPr/>
        </p:nvCxnSpPr>
        <p:spPr>
          <a:xfrm flipH="1">
            <a:off x="876462" y="1124743"/>
            <a:ext cx="4043568" cy="4608512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3A7DA9C-9E58-7F56-35DF-1475CB4724B2}"/>
              </a:ext>
            </a:extLst>
          </p:cNvPr>
          <p:cNvCxnSpPr>
            <a:cxnSpLocks/>
          </p:cNvCxnSpPr>
          <p:nvPr/>
        </p:nvCxnSpPr>
        <p:spPr>
          <a:xfrm>
            <a:off x="1037976" y="1102925"/>
            <a:ext cx="3841453" cy="4652149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887B60-4B79-48AC-96F3-CD47617CAD24}"/>
              </a:ext>
            </a:extLst>
          </p:cNvPr>
          <p:cNvSpPr txBox="1"/>
          <p:nvPr/>
        </p:nvSpPr>
        <p:spPr>
          <a:xfrm>
            <a:off x="0" y="632926"/>
            <a:ext cx="9159753" cy="830997"/>
          </a:xfrm>
          <a:prstGeom prst="rect">
            <a:avLst/>
          </a:prstGeom>
          <a:solidFill>
            <a:srgbClr val="92D05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Speculating about the  </a:t>
            </a:r>
            <a:r>
              <a:rPr lang="de-AT" sz="4800" b="1"/>
              <a:t>“big thing“ …  </a:t>
            </a:r>
            <a:endParaRPr lang="de-AT" sz="32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66353C-4FF2-4B4B-B633-441F265A8A37}"/>
              </a:ext>
            </a:extLst>
          </p:cNvPr>
          <p:cNvSpPr txBox="1"/>
          <p:nvPr/>
        </p:nvSpPr>
        <p:spPr>
          <a:xfrm>
            <a:off x="2176429" y="1576142"/>
            <a:ext cx="4806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Questions on curriculum issues</a:t>
            </a:r>
            <a:br>
              <a:rPr lang="de-AT" sz="2800" b="1"/>
            </a:br>
            <a:r>
              <a:rPr lang="de-AT" sz="2800" b="1"/>
              <a:t>for Lower Secondary Schools</a:t>
            </a:r>
            <a:r>
              <a:rPr lang="de-AT" sz="2400" b="1"/>
              <a:t> </a:t>
            </a:r>
            <a:endParaRPr lang="de-DE" sz="24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FAE762-6760-4E44-9D86-473C49E548C4}"/>
              </a:ext>
            </a:extLst>
          </p:cNvPr>
          <p:cNvSpPr txBox="1"/>
          <p:nvPr/>
        </p:nvSpPr>
        <p:spPr>
          <a:xfrm>
            <a:off x="-1" y="2642468"/>
            <a:ext cx="9143999" cy="36009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800" b="1"/>
              <a:t>Including (again?) a new curriculum (still “TOP SECRET“)</a:t>
            </a:r>
            <a:br>
              <a:rPr lang="de-AT" sz="2800" b="1"/>
            </a:br>
            <a:r>
              <a:rPr lang="de-AT" sz="2800" b="1"/>
              <a:t>„</a:t>
            </a:r>
            <a:r>
              <a:rPr lang="de-AT" sz="3200" b="1"/>
              <a:t>Basic Digital Education“</a:t>
            </a:r>
            <a:r>
              <a:rPr lang="de-AT" sz="2800" b="1"/>
              <a:t> with a new content design?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Will it be still a „Mandatory Exercise“, but no full subject?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When will the review phase start?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Enactment presumably as of schoolyear 2023/2024?</a:t>
            </a:r>
            <a:endParaRPr lang="de-DE" sz="28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F0A12C-292D-FAD6-D38E-D177F5CE4BC3}"/>
              </a:ext>
            </a:extLst>
          </p:cNvPr>
          <p:cNvSpPr txBox="1"/>
          <p:nvPr/>
        </p:nvSpPr>
        <p:spPr>
          <a:xfrm>
            <a:off x="-1" y="-1340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One year ago at OCCE 2021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1173021021"/>
      </p:ext>
    </p:extLst>
  </p:cSld>
  <p:clrMapOvr>
    <a:masterClrMapping/>
  </p:clrMapOvr>
  <p:transition spd="med"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B887B60-4B79-48AC-96F3-CD47617CAD24}"/>
              </a:ext>
            </a:extLst>
          </p:cNvPr>
          <p:cNvSpPr txBox="1"/>
          <p:nvPr/>
        </p:nvSpPr>
        <p:spPr>
          <a:xfrm>
            <a:off x="0" y="9943"/>
            <a:ext cx="9159753" cy="830997"/>
          </a:xfrm>
          <a:prstGeom prst="rect">
            <a:avLst/>
          </a:prstGeom>
          <a:solidFill>
            <a:srgbClr val="FFFF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200" b="1"/>
              <a:t>„True facts“ about  the  </a:t>
            </a:r>
            <a:r>
              <a:rPr lang="de-AT" sz="4800" b="1"/>
              <a:t>“big thing“ …  </a:t>
            </a:r>
            <a:endParaRPr lang="de-AT" sz="3200" b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366353C-4FF2-4B4B-B633-441F265A8A37}"/>
              </a:ext>
            </a:extLst>
          </p:cNvPr>
          <p:cNvSpPr txBox="1"/>
          <p:nvPr/>
        </p:nvSpPr>
        <p:spPr>
          <a:xfrm>
            <a:off x="1008834" y="862014"/>
            <a:ext cx="714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 New curriculum for lower secondary schools</a:t>
            </a:r>
            <a:r>
              <a:rPr lang="de-AT" sz="2400" b="1"/>
              <a:t> </a:t>
            </a:r>
            <a:endParaRPr lang="de-DE" sz="24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FAE762-6760-4E44-9D86-473C49E548C4}"/>
              </a:ext>
            </a:extLst>
          </p:cNvPr>
          <p:cNvSpPr txBox="1"/>
          <p:nvPr/>
        </p:nvSpPr>
        <p:spPr>
          <a:xfrm>
            <a:off x="1" y="2316163"/>
            <a:ext cx="9143998" cy="4462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AT" sz="2800" b="1"/>
              <a:t>Subject name remains: „</a:t>
            </a:r>
            <a:r>
              <a:rPr lang="de-AT" sz="3200" b="1"/>
              <a:t>Basic Digital Education“</a:t>
            </a:r>
            <a:r>
              <a:rPr lang="de-AT" sz="2800" b="1"/>
              <a:t> </a:t>
            </a:r>
            <a:br>
              <a:rPr lang="de-AT" sz="2800" b="1"/>
            </a:br>
            <a:r>
              <a:rPr lang="de-AT" sz="2800" b="1"/>
              <a:t>Curriculum with a completely new content design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It is a full subject with at least 1 hour peer week and grade </a:t>
            </a:r>
            <a:r>
              <a:rPr lang="de-AT" sz="2800" b="1">
                <a:highlight>
                  <a:srgbClr val="FFFF00"/>
                </a:highlight>
              </a:rPr>
              <a:t>(4 additional !!! hours per week, from 120 -&gt; 124)</a:t>
            </a:r>
            <a:br>
              <a:rPr lang="de-AT" sz="2800" b="1">
                <a:highlight>
                  <a:srgbClr val="FFFF00"/>
                </a:highlight>
              </a:rPr>
            </a:br>
            <a:endParaRPr lang="de-AT" sz="2800" b="1">
              <a:highlight>
                <a:srgbClr val="FFFF00"/>
              </a:highlight>
            </a:endParaRPr>
          </a:p>
          <a:p>
            <a:pPr marL="342900" indent="-342900">
              <a:buFontTx/>
              <a:buChar char="-"/>
            </a:pPr>
            <a:r>
              <a:rPr lang="de-AT" sz="2800" b="1"/>
              <a:t>Review phase in April 2022 -&gt; minor amendments </a:t>
            </a:r>
            <a:br>
              <a:rPr lang="de-AT" sz="2800" b="1"/>
            </a:br>
            <a:endParaRPr lang="de-AT" sz="2800" b="1"/>
          </a:p>
          <a:p>
            <a:pPr marL="342900" indent="-342900">
              <a:buFontTx/>
              <a:buChar char="-"/>
            </a:pPr>
            <a:r>
              <a:rPr lang="de-AT" sz="2800" b="1"/>
              <a:t>Enactment for grades 5-7 as of schoolyear 2022/2023?</a:t>
            </a:r>
          </a:p>
          <a:p>
            <a:r>
              <a:rPr lang="de-AT" sz="2800" b="1"/>
              <a:t>    Full implementation with all other subjects 2023/2024 </a:t>
            </a:r>
            <a:endParaRPr lang="de-DE" sz="2800" b="1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F0A12C-292D-FAD6-D38E-D177F5CE4BC3}"/>
              </a:ext>
            </a:extLst>
          </p:cNvPr>
          <p:cNvSpPr txBox="1"/>
          <p:nvPr/>
        </p:nvSpPr>
        <p:spPr>
          <a:xfrm>
            <a:off x="0" y="1356442"/>
            <a:ext cx="91439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This year at WCCE 2022:  Facts</a:t>
            </a:r>
            <a:endParaRPr lang="de-DE" sz="3600" b="1"/>
          </a:p>
        </p:txBody>
      </p:sp>
    </p:spTree>
    <p:extLst>
      <p:ext uri="{BB962C8B-B14F-4D97-AF65-F5344CB8AC3E}">
        <p14:creationId xmlns:p14="http://schemas.microsoft.com/office/powerpoint/2010/main" val="2699274765"/>
      </p:ext>
    </p:extLst>
  </p:cSld>
  <p:clrMapOvr>
    <a:masterClrMapping/>
  </p:clrMapOvr>
  <p:transition spd="med" advClick="0"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urious aren't you?! - MR bean | Meme Generator">
            <a:extLst>
              <a:ext uri="{FF2B5EF4-FFF2-40B4-BE49-F238E27FC236}">
                <a16:creationId xmlns:a16="http://schemas.microsoft.com/office/drawing/2014/main" id="{A57A05F4-FFC3-CCB2-28D8-3361560F9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1860" y="0"/>
            <a:ext cx="5812140" cy="68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A378F3E5-9435-F305-8EC6-8D839485096D}"/>
              </a:ext>
            </a:extLst>
          </p:cNvPr>
          <p:cNvSpPr/>
          <p:nvPr/>
        </p:nvSpPr>
        <p:spPr>
          <a:xfrm>
            <a:off x="-12516" y="2204864"/>
            <a:ext cx="5184576" cy="4464496"/>
          </a:xfrm>
          <a:prstGeom prst="wedgeEllipseCallout">
            <a:avLst>
              <a:gd name="adj1" fmla="val 70059"/>
              <a:gd name="adj2" fmla="val -226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800" b="1">
                <a:solidFill>
                  <a:schemeClr val="tx1"/>
                </a:solidFill>
              </a:rPr>
              <a:t>CURIOUS</a:t>
            </a:r>
            <a:br>
              <a:rPr lang="de-AT" sz="4800" b="1">
                <a:solidFill>
                  <a:schemeClr val="tx1"/>
                </a:solidFill>
              </a:rPr>
            </a:br>
            <a:r>
              <a:rPr lang="de-AT" sz="4800" b="1">
                <a:solidFill>
                  <a:schemeClr val="tx1"/>
                </a:solidFill>
              </a:rPr>
              <a:t>FOR MORE? AREN‘T YOU?</a:t>
            </a:r>
            <a:endParaRPr lang="de-DE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28743"/>
      </p:ext>
    </p:extLst>
  </p:cSld>
  <p:clrMapOvr>
    <a:masterClrMapping/>
  </p:clrMapOvr>
  <p:transition spd="med" advClick="0" advTm="2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555a543c09b0ba92353483a19b927b88a5a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Microsoft Office PowerPoint</Application>
  <PresentationFormat>Bildschirmpräsentation (4:3)</PresentationFormat>
  <Paragraphs>222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Arial Rounded MT Bold</vt:lpstr>
      <vt:lpstr>Calibri</vt:lpstr>
      <vt:lpstr>Courier New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pmicheuz</dc:creator>
  <cp:lastModifiedBy>Peter Micheuz</cp:lastModifiedBy>
  <cp:revision>241</cp:revision>
  <cp:lastPrinted>2022-08-21T00:36:05Z</cp:lastPrinted>
  <dcterms:created xsi:type="dcterms:W3CDTF">2015-04-01T17:12:24Z</dcterms:created>
  <dcterms:modified xsi:type="dcterms:W3CDTF">2022-08-21T22:22:50Z</dcterms:modified>
</cp:coreProperties>
</file>