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0" r:id="rId2"/>
    <p:sldId id="259" r:id="rId3"/>
    <p:sldId id="317" r:id="rId4"/>
    <p:sldId id="326" r:id="rId5"/>
    <p:sldId id="327" r:id="rId6"/>
    <p:sldId id="328" r:id="rId7"/>
    <p:sldId id="329" r:id="rId8"/>
    <p:sldId id="319" r:id="rId9"/>
    <p:sldId id="318" r:id="rId10"/>
    <p:sldId id="331" r:id="rId11"/>
    <p:sldId id="33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64"/>
    <a:srgbClr val="69DBFF"/>
    <a:srgbClr val="D2DEEF"/>
    <a:srgbClr val="5F92CC"/>
    <a:srgbClr val="BADCF8"/>
    <a:srgbClr val="6193CA"/>
    <a:srgbClr val="9ECF98"/>
    <a:srgbClr val="B8DBF6"/>
    <a:srgbClr val="30424D"/>
    <a:srgbClr val="9EC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5" y="3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1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32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674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1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492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252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77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496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0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32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265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21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15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417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11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8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FFD5-45D1-4A4C-907E-94063E79A543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61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GHzLc7jwiB7iWhjhWQ9YOkvXjuri8d7/view?usp=sharing" TargetMode="External"/><Relationship Id="rId2" Type="http://schemas.openxmlformats.org/officeDocument/2006/relationships/hyperlink" Target="https://1drv.ms/u/s!Anu5Mgz29oLrgnqnK26bABM2-iQ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inyurl.com/imst20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14zoJcLR5RL8Fpp6lmoN0xsUJ6DPN38u/view?usp=sharing" TargetMode="External"/><Relationship Id="rId2" Type="http://schemas.openxmlformats.org/officeDocument/2006/relationships/hyperlink" Target="https://1drv.ms/u/s!Anu5Mgz29oLrghkwigucrYHngsa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b3MGpXblZUPNNFyX6YeJQDbmintGMj0a/view?usp=sharing" TargetMode="External"/><Relationship Id="rId4" Type="http://schemas.openxmlformats.org/officeDocument/2006/relationships/hyperlink" Target="https://drive.google.com/file/d/1UOKclJfcn3QCbfbB2epeTPfMevJgEJqN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5452" y="1686910"/>
            <a:ext cx="7944606" cy="1945855"/>
          </a:xfrm>
        </p:spPr>
        <p:txBody>
          <a:bodyPr>
            <a:normAutofit fontScale="90000"/>
          </a:bodyPr>
          <a:lstStyle/>
          <a:p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KI IM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AHS Informatik-Unterricht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(Wahlpflichtgegenstand)</a:t>
            </a:r>
            <a:endParaRPr lang="de-AT" sz="2000" dirty="0">
              <a:solidFill>
                <a:srgbClr val="FFFF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0FB1ED4-FA6C-4A52-AD40-46D016A487D3}"/>
              </a:ext>
            </a:extLst>
          </p:cNvPr>
          <p:cNvSpPr/>
          <p:nvPr/>
        </p:nvSpPr>
        <p:spPr>
          <a:xfrm>
            <a:off x="2426805" y="3856240"/>
            <a:ext cx="812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2400" dirty="0">
              <a:latin typeface="Abadi Extra Light" panose="020B0204020104020204" pitchFamily="34" charset="0"/>
            </a:endParaRPr>
          </a:p>
          <a:p>
            <a:r>
              <a:rPr lang="de-AT" sz="2400" dirty="0">
                <a:latin typeface="Abadi Extra Light" panose="020B0204020104020204" pitchFamily="34" charset="0"/>
              </a:rPr>
              <a:t>Helmut Bittermann</a:t>
            </a:r>
          </a:p>
          <a:p>
            <a:r>
              <a:rPr lang="de-AT" sz="2400" dirty="0">
                <a:latin typeface="Abadi Extra Light" panose="020B0204020104020204" pitchFamily="34" charset="0"/>
              </a:rPr>
              <a:t>Bundesgymnasium Wien 9, Wasagasse</a:t>
            </a:r>
          </a:p>
          <a:p>
            <a:r>
              <a:rPr lang="de-AT" sz="2400" dirty="0">
                <a:latin typeface="Abadi Extra Light" panose="020B0204020104020204" pitchFamily="34" charset="0"/>
              </a:rPr>
              <a:t>bit@bg9.at</a:t>
            </a:r>
            <a:br>
              <a:rPr lang="de-AT" sz="2400" dirty="0">
                <a:latin typeface="Abadi Extra Light" panose="020B0204020104020204" pitchFamily="34" charset="0"/>
              </a:rPr>
            </a:br>
            <a:endParaRPr lang="de-AT" sz="2400" dirty="0">
              <a:latin typeface="Abadi Extra Light" panose="020B0204020104020204" pitchFamily="34" charset="0"/>
            </a:endParaRP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01920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AUTONOMES FAHREN MIT KI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CCB58C-779D-466E-811C-CE31E49250B2}"/>
              </a:ext>
            </a:extLst>
          </p:cNvPr>
          <p:cNvSpPr/>
          <p:nvPr/>
        </p:nvSpPr>
        <p:spPr>
          <a:xfrm>
            <a:off x="1287125" y="1507691"/>
            <a:ext cx="95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Donkey Car Software System</a:t>
            </a:r>
            <a:endParaRPr lang="de-DE" sz="24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18E259-73B8-4794-89CA-C74BE9FB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40" y="2032602"/>
            <a:ext cx="7338154" cy="45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AUTONOMES FAHREN MIT KI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8F76877-817F-44B8-8AF9-3E5EC49D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1155388" cy="4466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OneNote-Seiten online: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https://1drv.ms/u/s!Anu5Mgz29oLrgnqnK26bABM2-iQH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dirty="0">
              <a:solidFill>
                <a:srgbClr val="FFFF00"/>
              </a:solidFill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Download OneNote-Datei: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https://drive.google.com/file/d/1lGHzLc7jwiB7iWhjhWQ9YOkvXjuri8d7/view?usp=sharing</a:t>
            </a: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latin typeface="Abadi Extra Light" panose="020B0204020104020204" pitchFamily="34" charset="0"/>
              </a:rPr>
            </a:br>
            <a:endParaRPr lang="de-DE" sz="20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0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697D06-0F48-42BC-AFAE-9439E326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>
                <a:latin typeface="Abadi Extra Light" panose="020B0204020104020204" pitchFamily="34" charset="0"/>
              </a:rPr>
              <a:t>Vorstellung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2393" y="1865382"/>
            <a:ext cx="100186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Helmut Bittermann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dirty="0">
                <a:latin typeface="Abadi Extra Light" panose="020B0204020104020204" pitchFamily="34" charset="0"/>
              </a:rPr>
              <a:t>Informatiklehrer und IT-Administrator (EDV-Kustos) am</a:t>
            </a:r>
            <a:br>
              <a:rPr lang="de-AT" dirty="0">
                <a:latin typeface="Abadi Extra Light" panose="020B0204020104020204" pitchFamily="34" charset="0"/>
              </a:rPr>
            </a:br>
            <a:r>
              <a:rPr lang="de-AT" dirty="0">
                <a:latin typeface="Abadi Extra Light" panose="020B0204020104020204" pitchFamily="34" charset="0"/>
              </a:rPr>
              <a:t>Bundesgymnasium Wien 9, Wasagasse (https://bg9.at)</a:t>
            </a:r>
            <a:br>
              <a:rPr lang="de-AT" dirty="0">
                <a:latin typeface="Abadi Extra Light" panose="020B0204020104020204" pitchFamily="34" charset="0"/>
              </a:rPr>
            </a:br>
            <a:endParaRPr lang="de-AT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IKT-Schwerpunkt in der Oberstufe, seit 2002/03</a:t>
            </a:r>
            <a:br>
              <a:rPr lang="de-AT" dirty="0">
                <a:latin typeface="Abadi Extra Light" panose="020B0204020104020204" pitchFamily="34" charset="0"/>
              </a:rPr>
            </a:br>
            <a:r>
              <a:rPr lang="de-AT" dirty="0">
                <a:latin typeface="Abadi Extra Light" panose="020B0204020104020204" pitchFamily="34" charset="0"/>
              </a:rPr>
              <a:t>jeweils 4 Wochenstunden Informatik von der 5. bis zur 8. Klasse</a:t>
            </a:r>
          </a:p>
        </p:txBody>
      </p:sp>
    </p:spTree>
    <p:extLst>
      <p:ext uri="{BB962C8B-B14F-4D97-AF65-F5344CB8AC3E}">
        <p14:creationId xmlns:p14="http://schemas.microsoft.com/office/powerpoint/2010/main" val="83397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697D06-0F48-42BC-AFAE-9439E326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0" y="163679"/>
            <a:ext cx="10215199" cy="1478570"/>
          </a:xfrm>
        </p:spPr>
        <p:txBody>
          <a:bodyPr>
            <a:normAutofit/>
          </a:bodyPr>
          <a:lstStyle/>
          <a:p>
            <a:r>
              <a:rPr lang="de-DE" sz="3300" dirty="0">
                <a:latin typeface="Abadi Extra Light" panose="020B0204020104020204" pitchFamily="34" charset="0"/>
              </a:rPr>
              <a:t>Vorstellung</a:t>
            </a:r>
            <a:endParaRPr lang="de-AT" sz="3300" dirty="0">
              <a:latin typeface="Abadi Extra Light" panose="020B0204020104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4BFCFA4-43E9-4483-9236-A39C201F7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97242"/>
              </p:ext>
            </p:extLst>
          </p:nvPr>
        </p:nvGraphicFramePr>
        <p:xfrm>
          <a:off x="1392940" y="1866521"/>
          <a:ext cx="9163879" cy="312495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1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WS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5.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6.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7.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8.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1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Grundlagen der </a:t>
                      </a:r>
                      <a:b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</a:b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Informatik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Web-Publishing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Praktische und angewandte Informatik (PAINF)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619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2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3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Multimedia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Technische und angewandte Informatik (TAINF)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619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4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Projektmanagement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solidFill>
                          <a:srgbClr val="FFFF00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Wahlpflichtgegenstand Informatik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b="0" dirty="0">
                        <a:solidFill>
                          <a:srgbClr val="FFFF00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32598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6BEA43A-13B7-41A4-A7C4-E8649647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029" y="1315837"/>
            <a:ext cx="10018642" cy="65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rgbClr val="FFFF00"/>
                </a:solidFill>
                <a:effectLst/>
                <a:latin typeface="Abadi Extra Light" panose="020B0204020104020204" pitchFamily="34" charset="0"/>
              </a:rPr>
              <a:t>Informatik-Unterricht im IKT-Schwerpunkt</a:t>
            </a:r>
            <a:endParaRPr lang="de-AT" sz="2400" dirty="0">
              <a:solidFill>
                <a:srgbClr val="FFFF00"/>
              </a:solidFill>
              <a:effectLst/>
              <a:latin typeface="Abadi Extra Light" panose="020B02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>
              <a:solidFill>
                <a:srgbClr val="FFFF00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C4456E-1161-4EDA-A02C-15BEFD745962}"/>
              </a:ext>
            </a:extLst>
          </p:cNvPr>
          <p:cNvSpPr txBox="1">
            <a:spLocks/>
          </p:cNvSpPr>
          <p:nvPr/>
        </p:nvSpPr>
        <p:spPr>
          <a:xfrm>
            <a:off x="1285029" y="5085602"/>
            <a:ext cx="9271790" cy="128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Reifeprüfung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sz="18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Mündlich (PAINF oder TAINF) oder schriftlich (PAINF und TAINF) oder "einschlägige VWA" </a:t>
            </a:r>
          </a:p>
        </p:txBody>
      </p:sp>
    </p:spTree>
    <p:extLst>
      <p:ext uri="{BB962C8B-B14F-4D97-AF65-F5344CB8AC3E}">
        <p14:creationId xmlns:p14="http://schemas.microsoft.com/office/powerpoint/2010/main" val="343978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B02FEB98-F017-4765-BDA5-BA5D821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>
                <a:latin typeface="Abadi Extra Light" panose="020B0204020104020204" pitchFamily="34" charset="0"/>
              </a:rPr>
              <a:t>VORSTELLUNG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F89B89-57B5-4EC4-8ED9-5FA6DD95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"KI-Wissen" größtenteils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autodidaktisch</a:t>
            </a:r>
            <a:r>
              <a:rPr lang="de-DE" dirty="0">
                <a:latin typeface="Abadi Extra Light" panose="020B0204020104020204" pitchFamily="34" charset="0"/>
              </a:rPr>
              <a:t> angeeignet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2019: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EDLRIS-Ausbildung</a:t>
            </a:r>
            <a:r>
              <a:rPr lang="de-DE" dirty="0">
                <a:latin typeface="Abadi Extra Light" panose="020B0204020104020204" pitchFamily="34" charset="0"/>
              </a:rPr>
              <a:t> (AI </a:t>
            </a:r>
            <a:r>
              <a:rPr lang="de-DE" dirty="0" err="1">
                <a:latin typeface="Abadi Extra Light" panose="020B0204020104020204" pitchFamily="34" charset="0"/>
              </a:rPr>
              <a:t>Advanced</a:t>
            </a:r>
            <a:r>
              <a:rPr lang="de-DE" dirty="0">
                <a:latin typeface="Abadi Extra Light" panose="020B0204020104020204" pitchFamily="34" charset="0"/>
              </a:rPr>
              <a:t> und </a:t>
            </a:r>
            <a:r>
              <a:rPr lang="de-DE" dirty="0" err="1">
                <a:latin typeface="Abadi Extra Light" panose="020B0204020104020204" pitchFamily="34" charset="0"/>
              </a:rPr>
              <a:t>Robotic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Advanced</a:t>
            </a:r>
            <a:r>
              <a:rPr lang="de-DE" dirty="0">
                <a:latin typeface="Abadi Extra Light" panose="020B0204020104020204" pitchFamily="34" charset="0"/>
              </a:rPr>
              <a:t>) an der TU-Graz absolviert, https://edlris.ist.tugraz.at/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Besonderes Interesse an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Maschinenlernen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Computervision ("maschinelles Sehen")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Reinforcement Learning ("spielende Maschinen")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GANs (Generative </a:t>
            </a:r>
            <a:r>
              <a:rPr lang="de-DE" dirty="0" err="1">
                <a:latin typeface="Abadi Extra Light" panose="020B0204020104020204" pitchFamily="34" charset="0"/>
              </a:rPr>
              <a:t>Adverserial</a:t>
            </a:r>
            <a:r>
              <a:rPr lang="de-DE" dirty="0">
                <a:latin typeface="Abadi Extra Light" panose="020B0204020104020204" pitchFamily="34" charset="0"/>
              </a:rPr>
              <a:t> Networks – "Maschinenkunst")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NLP (Natural Language Processing - "maschinelles Hören")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7366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B02FEB98-F017-4765-BDA5-BA5D821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 err="1">
                <a:latin typeface="Abadi Extra Light" panose="020B0204020104020204" pitchFamily="34" charset="0"/>
              </a:rPr>
              <a:t>UnterrichtsBeispielE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F89B89-57B5-4EC4-8ED9-5FA6DD95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ANN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from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 Scratch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with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 Python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Leitfrage: Wie können Maschinen lernen? </a:t>
            </a:r>
            <a:r>
              <a:rPr lang="de-DE" dirty="0">
                <a:latin typeface="Abadi Extra Light" panose="020B0204020104020204" pitchFamily="34" charset="0"/>
              </a:rPr>
              <a:t>Programmierung eines sehr einfachen KNN mit schrittweiser Erarbeitung der mathematischen Hintergründe, das erstellte Programm wird abschließend zur maschinellen Ziffernerkennung (MNIST-Problem) verwendet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Autonomes Fahren mit KI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Basis ist das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Donkeycar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-Projekt (https://docs.donkeycar.com/)</a:t>
            </a:r>
            <a:r>
              <a:rPr lang="de-DE" dirty="0">
                <a:latin typeface="Abadi Extra Light" panose="020B0204020104020204" pitchFamily="34" charset="0"/>
              </a:rPr>
              <a:t>, RC-Cars werden mit einem Raspberry-Pi oder NVIDIA </a:t>
            </a:r>
            <a:r>
              <a:rPr lang="de-DE" dirty="0" err="1">
                <a:latin typeface="Abadi Extra Light" panose="020B0204020104020204" pitchFamily="34" charset="0"/>
              </a:rPr>
              <a:t>Jetson</a:t>
            </a:r>
            <a:r>
              <a:rPr lang="de-DE" dirty="0">
                <a:latin typeface="Abadi Extra Light" panose="020B0204020104020204" pitchFamily="34" charset="0"/>
              </a:rPr>
              <a:t>-Nano sowie einer Videokamera ausgestattet und mit der </a:t>
            </a:r>
            <a:r>
              <a:rPr lang="de-DE" dirty="0" err="1">
                <a:latin typeface="Abadi Extra Light" panose="020B0204020104020204" pitchFamily="34" charset="0"/>
              </a:rPr>
              <a:t>Donkeycar</a:t>
            </a:r>
            <a:r>
              <a:rPr lang="de-DE" dirty="0">
                <a:latin typeface="Abadi Extra Light" panose="020B0204020104020204" pitchFamily="34" charset="0"/>
              </a:rPr>
              <a:t>-Software zum autonomen Fahren befähigt </a:t>
            </a:r>
          </a:p>
        </p:txBody>
      </p:sp>
    </p:spTree>
    <p:extLst>
      <p:ext uri="{BB962C8B-B14F-4D97-AF65-F5344CB8AC3E}">
        <p14:creationId xmlns:p14="http://schemas.microsoft.com/office/powerpoint/2010/main" val="357020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B02FEB98-F017-4765-BDA5-BA5D821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>
                <a:latin typeface="Abadi Extra Light" panose="020B0204020104020204" pitchFamily="34" charset="0"/>
              </a:rPr>
              <a:t>Unterrichtsbeispiele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F89B89-57B5-4EC4-8ED9-5FA6DD95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2" y="1897708"/>
            <a:ext cx="10108477" cy="4466013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Beide Unterrichtsbeispiele sind in Form von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OneNote-Notizbuchseitensammlungen </a:t>
            </a:r>
            <a:r>
              <a:rPr lang="de-DE" dirty="0">
                <a:latin typeface="Abadi Extra Light" panose="020B0204020104020204" pitchFamily="34" charset="0"/>
              </a:rPr>
              <a:t>dokumentiert.</a:t>
            </a:r>
          </a:p>
          <a:p>
            <a:r>
              <a:rPr lang="de-DE" dirty="0">
                <a:latin typeface="Abadi Extra Light" panose="020B0204020104020204" pitchFamily="34" charset="0"/>
              </a:rPr>
              <a:t>Diese können u.a. in O365-Kursnotizbücher übernommen und in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Kursform</a:t>
            </a:r>
            <a:r>
              <a:rPr lang="de-DE" dirty="0">
                <a:latin typeface="Abadi Extra Light" panose="020B0204020104020204" pitchFamily="34" charset="0"/>
              </a:rPr>
              <a:t> für </a:t>
            </a:r>
            <a:r>
              <a:rPr lang="de-DE" dirty="0" err="1">
                <a:latin typeface="Abadi Extra Light" panose="020B0204020104020204" pitchFamily="34" charset="0"/>
              </a:rPr>
              <a:t>SuS</a:t>
            </a:r>
            <a:r>
              <a:rPr lang="de-DE" dirty="0">
                <a:latin typeface="Abadi Extra Light" panose="020B0204020104020204" pitchFamily="34" charset="0"/>
              </a:rPr>
              <a:t> bereitgestellt werden. Die Seiten können von den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SuS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 größtenteils auch selbständig erarbeitet </a:t>
            </a:r>
            <a:r>
              <a:rPr lang="de-DE" dirty="0">
                <a:latin typeface="Abadi Extra Light" panose="020B0204020104020204" pitchFamily="34" charset="0"/>
              </a:rPr>
              <a:t>werden.</a:t>
            </a:r>
          </a:p>
          <a:p>
            <a:r>
              <a:rPr lang="de-DE" sz="22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Alle Download-Links auf </a:t>
            </a:r>
            <a:r>
              <a:rPr lang="de-DE" sz="2200" b="1" dirty="0">
                <a:solidFill>
                  <a:srgbClr val="FF0000"/>
                </a:solidFill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http://tinyurl.com/imst2021</a:t>
            </a:r>
            <a:endParaRPr lang="de-DE" sz="22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Eine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Verwendung für den eigenen Unterricht</a:t>
            </a:r>
            <a:r>
              <a:rPr lang="de-DE" dirty="0">
                <a:latin typeface="Abadi Extra Light" panose="020B0204020104020204" pitchFamily="34" charset="0"/>
              </a:rPr>
              <a:t> ist gerne möglich!</a:t>
            </a: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4CF1AD-D492-48CC-BBBF-24CFDCA35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25" y="5219350"/>
            <a:ext cx="3092726" cy="6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C6C05B2-AE11-4BC7-B74A-A7F3AB6D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13" y="3093817"/>
            <a:ext cx="3960570" cy="3387414"/>
          </a:xfrm>
          <a:prstGeom prst="rect">
            <a:avLst/>
          </a:prstGeom>
        </p:spPr>
      </p:pic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ANN </a:t>
            </a:r>
            <a:r>
              <a:rPr lang="de-DE" dirty="0" err="1">
                <a:latin typeface="Abadi Extra Light" panose="020B0204020104020204" pitchFamily="34" charset="0"/>
              </a:rPr>
              <a:t>from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scratch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with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python</a:t>
            </a:r>
            <a:endParaRPr lang="de-AT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 descr="Computergenerierter Alternativtext:&#10;20 &#10;25 • &#10;10 &#10;15 &#10;O— &#10;784 &#10;Neuronen &#10;200 &#10;'Neuronen. &#10;10 &#10;Neuronen ">
            <a:extLst>
              <a:ext uri="{FF2B5EF4-FFF2-40B4-BE49-F238E27FC236}">
                <a16:creationId xmlns:a16="http://schemas.microsoft.com/office/drawing/2014/main" id="{BEFBAFB0-2F2A-48FE-A2F6-1BCA5B7F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9" y="2639359"/>
            <a:ext cx="3672666" cy="33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879CC8B-29AA-48FE-B9FD-BA34CE683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150" y="2390184"/>
            <a:ext cx="4648131" cy="36737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F09331-ABEE-4448-9552-1304C8612BED}"/>
              </a:ext>
            </a:extLst>
          </p:cNvPr>
          <p:cNvSpPr txBox="1"/>
          <p:nvPr/>
        </p:nvSpPr>
        <p:spPr>
          <a:xfrm>
            <a:off x="1242392" y="1651520"/>
            <a:ext cx="9393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Abadi Extra Light" panose="020B0204020104020204" pitchFamily="34" charset="0"/>
              </a:rPr>
              <a:t>Leitfrage: </a:t>
            </a:r>
            <a:r>
              <a:rPr lang="de-DE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"Wie lernt ein künstliches neuronales Netzwerk?"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ANN </a:t>
            </a:r>
            <a:r>
              <a:rPr lang="de-DE" dirty="0" err="1">
                <a:latin typeface="Abadi Extra Light" panose="020B0204020104020204" pitchFamily="34" charset="0"/>
              </a:rPr>
              <a:t>from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scratch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with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python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8F76877-817F-44B8-8AF9-3E5EC49D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>
                <a:latin typeface="Abadi Extra Light" panose="020B0204020104020204" pitchFamily="34" charset="0"/>
              </a:rPr>
              <a:t>Student-Version online: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https://1drv.ms/u/s!Anu5Mgz29oLrghkwigucrYHngsaI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dirty="0">
              <a:solidFill>
                <a:srgbClr val="FFFF00"/>
              </a:solidFill>
              <a:latin typeface="Abadi Extra Light" panose="020B0204020104020204" pitchFamily="34" charset="0"/>
            </a:endParaRPr>
          </a:p>
          <a:p>
            <a:r>
              <a:rPr lang="de-DE" sz="2600" dirty="0">
                <a:latin typeface="Abadi Extra Light" panose="020B0204020104020204" pitchFamily="34" charset="0"/>
              </a:rPr>
              <a:t>Download OneNote-Dateien: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000" dirty="0">
                <a:latin typeface="Abadi Extra Light" panose="020B0204020104020204" pitchFamily="34" charset="0"/>
              </a:rPr>
              <a:t>Student-Version</a:t>
            </a:r>
            <a:br>
              <a:rPr lang="de-DE" sz="2000" dirty="0">
                <a:latin typeface="Abadi Extra Light" panose="020B0204020104020204" pitchFamily="34" charset="0"/>
              </a:rPr>
            </a:br>
            <a: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https://drive.google.com/file/d/114zoJcLR5RL8Fpp6lmoN0xsUJ6DPN38u/view?usp=sharing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000" dirty="0" err="1">
                <a:latin typeface="Abadi Extra Light" panose="020B0204020104020204" pitchFamily="34" charset="0"/>
              </a:rPr>
              <a:t>Instructor</a:t>
            </a:r>
            <a:r>
              <a:rPr lang="de-DE" sz="2000" dirty="0">
                <a:latin typeface="Abadi Extra Light" panose="020B0204020104020204" pitchFamily="34" charset="0"/>
              </a:rPr>
              <a:t>-Version</a:t>
            </a:r>
            <a:br>
              <a:rPr lang="de-DE" sz="2000" dirty="0">
                <a:latin typeface="Abadi Extra Light" panose="020B0204020104020204" pitchFamily="34" charset="0"/>
              </a:rPr>
            </a:br>
            <a: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https://drive.google.com/file/d/1UOKclJfcn3QCbfbB2epeTPfMevJgEJqN/view?usp=sharing</a:t>
            </a:r>
            <a:b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sz="20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Download ANN-</a:t>
            </a:r>
            <a:r>
              <a:rPr lang="de-DE" dirty="0" err="1">
                <a:latin typeface="Abadi Extra Light" panose="020B0204020104020204" pitchFamily="34" charset="0"/>
              </a:rPr>
              <a:t>Playground</a:t>
            </a:r>
            <a:r>
              <a:rPr lang="de-DE" dirty="0">
                <a:latin typeface="Abadi Extra Light" panose="020B0204020104020204" pitchFamily="34" charset="0"/>
              </a:rPr>
              <a:t>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100" dirty="0">
                <a:solidFill>
                  <a:srgbClr val="FFFF00"/>
                </a:solidFill>
                <a:latin typeface="Abadi Extra Light" panose="020B02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https://drive.google.com/file/d/1b3MGpXblZUPNNFyX6YeJQDbmintGMj0a/view?usp=sharing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sz="20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4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AUTONOMES FAHREN MIT KI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CCB58C-779D-466E-811C-CE31E49250B2}"/>
              </a:ext>
            </a:extLst>
          </p:cNvPr>
          <p:cNvSpPr/>
          <p:nvPr/>
        </p:nvSpPr>
        <p:spPr>
          <a:xfrm>
            <a:off x="1287125" y="1507691"/>
            <a:ext cx="95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RC-Car, Raspberry-Pi, </a:t>
            </a:r>
            <a:r>
              <a:rPr lang="en-US" sz="2400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Videokamera</a:t>
            </a: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neuronales</a:t>
            </a: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Netzwerk</a:t>
            </a:r>
            <a:endParaRPr lang="de-DE" sz="24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Grafik 11" descr="Ein Bild, das Sport, Spiel, Platz, schwarz enthält.&#10;&#10;Automatisch generierte Beschreibung">
            <a:extLst>
              <a:ext uri="{FF2B5EF4-FFF2-40B4-BE49-F238E27FC236}">
                <a16:creationId xmlns:a16="http://schemas.microsoft.com/office/drawing/2014/main" id="{F2955211-9E8E-4574-B4FF-A59C3492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84" y="2205316"/>
            <a:ext cx="6355426" cy="28774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18E259-73B8-4794-89CA-C74BE9FB2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59" y="3325208"/>
            <a:ext cx="4933238" cy="30385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ECE79A-CE1B-4E3C-A387-2C7B178F9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17" y="1969356"/>
            <a:ext cx="4308866" cy="3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6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Schaltkreis</Template>
  <TotalTime>0</TotalTime>
  <Words>519</Words>
  <Application>Microsoft Office PowerPoint</Application>
  <PresentationFormat>Breitbild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Abadi Extra Light</vt:lpstr>
      <vt:lpstr>Arial</vt:lpstr>
      <vt:lpstr>Tw Cen MT</vt:lpstr>
      <vt:lpstr>Schaltkreis</vt:lpstr>
      <vt:lpstr>KI IM AHS Informatik-Unterricht (Wahlpflichtgegenstand)</vt:lpstr>
      <vt:lpstr>Vorstellung</vt:lpstr>
      <vt:lpstr>Vorstellung</vt:lpstr>
      <vt:lpstr>VORSTELLUNG</vt:lpstr>
      <vt:lpstr>UnterrichtsBeispielE</vt:lpstr>
      <vt:lpstr>Unterrichtsbeispiele</vt:lpstr>
      <vt:lpstr>ANN from scratch with python</vt:lpstr>
      <vt:lpstr>ANN from scratch with python</vt:lpstr>
      <vt:lpstr>AUTONOMES FAHREN MIT KI</vt:lpstr>
      <vt:lpstr>AUTONOMES FAHREN MIT KI</vt:lpstr>
      <vt:lpstr>AUTONOMES FAHREN MIT 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RG9IKT InfRealgymnasium mit IKT-Schwerpunkt</dc:title>
  <dc:creator>Microsoft-Konto</dc:creator>
  <cp:lastModifiedBy>Bittermann Helmut,</cp:lastModifiedBy>
  <cp:revision>190</cp:revision>
  <dcterms:created xsi:type="dcterms:W3CDTF">2014-10-18T22:40:56Z</dcterms:created>
  <dcterms:modified xsi:type="dcterms:W3CDTF">2021-09-25T13:15:28Z</dcterms:modified>
</cp:coreProperties>
</file>