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97" r:id="rId3"/>
    <p:sldId id="294" r:id="rId4"/>
    <p:sldId id="295" r:id="rId5"/>
    <p:sldId id="296" r:id="rId6"/>
    <p:sldId id="292" r:id="rId7"/>
    <p:sldId id="293" r:id="rId8"/>
    <p:sldId id="289" r:id="rId9"/>
    <p:sldId id="290" r:id="rId10"/>
    <p:sldId id="291" r:id="rId11"/>
    <p:sldId id="298" r:id="rId12"/>
    <p:sldId id="256" r:id="rId13"/>
    <p:sldId id="288" r:id="rId14"/>
    <p:sldId id="257" r:id="rId15"/>
    <p:sldId id="259" r:id="rId16"/>
    <p:sldId id="299" r:id="rId17"/>
    <p:sldId id="266" r:id="rId18"/>
    <p:sldId id="265" r:id="rId19"/>
    <p:sldId id="285" r:id="rId20"/>
    <p:sldId id="268" r:id="rId21"/>
    <p:sldId id="277" r:id="rId22"/>
    <p:sldId id="258" r:id="rId23"/>
    <p:sldId id="260" r:id="rId24"/>
    <p:sldId id="261" r:id="rId25"/>
    <p:sldId id="276" r:id="rId26"/>
    <p:sldId id="262" r:id="rId27"/>
    <p:sldId id="284" r:id="rId28"/>
    <p:sldId id="278" r:id="rId29"/>
    <p:sldId id="275" r:id="rId30"/>
    <p:sldId id="279" r:id="rId31"/>
    <p:sldId id="274" r:id="rId32"/>
    <p:sldId id="273" r:id="rId33"/>
    <p:sldId id="272" r:id="rId34"/>
    <p:sldId id="271" r:id="rId35"/>
    <p:sldId id="270" r:id="rId36"/>
    <p:sldId id="269" r:id="rId37"/>
    <p:sldId id="286" r:id="rId38"/>
    <p:sldId id="281" r:id="rId39"/>
    <p:sldId id="287" r:id="rId40"/>
    <p:sldId id="280" r:id="rId41"/>
    <p:sldId id="282" r:id="rId42"/>
    <p:sldId id="283" r:id="rId43"/>
  </p:sldIdLst>
  <p:sldSz cx="9144000" cy="6858000" type="screen4x3"/>
  <p:notesSz cx="6858000" cy="9144000"/>
  <p:custDataLst>
    <p:tags r:id="rId4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93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68C0-98D5-40FD-9E17-4CCFEC16795B}" type="datetimeFigureOut">
              <a:rPr lang="de-DE" smtClean="0"/>
              <a:t>22.04.2020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6FE7E-8298-4BDC-B1EC-7AB3718751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4883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68C0-98D5-40FD-9E17-4CCFEC16795B}" type="datetimeFigureOut">
              <a:rPr lang="de-DE" smtClean="0"/>
              <a:t>22.04.2020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6FE7E-8298-4BDC-B1EC-7AB3718751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4753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68C0-98D5-40FD-9E17-4CCFEC16795B}" type="datetimeFigureOut">
              <a:rPr lang="de-DE" smtClean="0"/>
              <a:t>22.04.2020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6FE7E-8298-4BDC-B1EC-7AB3718751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378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68C0-98D5-40FD-9E17-4CCFEC16795B}" type="datetimeFigureOut">
              <a:rPr lang="de-DE" smtClean="0"/>
              <a:t>22.04.2020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6FE7E-8298-4BDC-B1EC-7AB3718751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6956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68C0-98D5-40FD-9E17-4CCFEC16795B}" type="datetimeFigureOut">
              <a:rPr lang="de-DE" smtClean="0"/>
              <a:t>22.04.2020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6FE7E-8298-4BDC-B1EC-7AB3718751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1210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68C0-98D5-40FD-9E17-4CCFEC16795B}" type="datetimeFigureOut">
              <a:rPr lang="de-DE" smtClean="0"/>
              <a:t>22.04.2020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6FE7E-8298-4BDC-B1EC-7AB3718751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9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68C0-98D5-40FD-9E17-4CCFEC16795B}" type="datetimeFigureOut">
              <a:rPr lang="de-DE" smtClean="0"/>
              <a:t>22.04.2020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6FE7E-8298-4BDC-B1EC-7AB3718751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4881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68C0-98D5-40FD-9E17-4CCFEC16795B}" type="datetimeFigureOut">
              <a:rPr lang="de-DE" smtClean="0"/>
              <a:t>22.04.2020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6FE7E-8298-4BDC-B1EC-7AB3718751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1923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68C0-98D5-40FD-9E17-4CCFEC16795B}" type="datetimeFigureOut">
              <a:rPr lang="de-DE" smtClean="0"/>
              <a:t>22.04.2020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6FE7E-8298-4BDC-B1EC-7AB3718751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006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68C0-98D5-40FD-9E17-4CCFEC16795B}" type="datetimeFigureOut">
              <a:rPr lang="de-DE" smtClean="0"/>
              <a:t>22.04.2020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6FE7E-8298-4BDC-B1EC-7AB3718751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7198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68C0-98D5-40FD-9E17-4CCFEC16795B}" type="datetimeFigureOut">
              <a:rPr lang="de-DE" smtClean="0"/>
              <a:t>22.04.2020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6FE7E-8298-4BDC-B1EC-7AB3718751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103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F68C0-98D5-40FD-9E17-4CCFEC16795B}" type="datetimeFigureOut">
              <a:rPr lang="de-DE" smtClean="0"/>
              <a:t>22.04.2020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6FE7E-8298-4BDC-B1EC-7AB3718751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671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165BCE6-90E4-445F-8421-4A1B572C10A1}"/>
              </a:ext>
            </a:extLst>
          </p:cNvPr>
          <p:cNvSpPr/>
          <p:nvPr/>
        </p:nvSpPr>
        <p:spPr>
          <a:xfrm>
            <a:off x="752706" y="350936"/>
            <a:ext cx="763858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000">
                <a:latin typeface="Times New Roman" panose="02020603050405020304" pitchFamily="18" charset="0"/>
                <a:ea typeface="Times New Roman" panose="02020603050405020304" pitchFamily="18" charset="0"/>
              </a:rPr>
              <a:t>Mischen possible. </a:t>
            </a:r>
          </a:p>
          <a:p>
            <a:endParaRPr lang="de-DE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de-DE" sz="2400">
                <a:latin typeface="Times New Roman" panose="02020603050405020304" pitchFamily="18" charset="0"/>
                <a:ea typeface="Times New Roman" panose="02020603050405020304" pitchFamily="18" charset="0"/>
              </a:rPr>
              <a:t>Didaktische und unterrichtspraktische Überlegungen zum Mischen/Unordnung im Informatikunterricht.</a:t>
            </a:r>
            <a:endParaRPr lang="de-DE" sz="240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7C3D3D1-183C-4E9E-8486-722DCE0AF615}"/>
              </a:ext>
            </a:extLst>
          </p:cNvPr>
          <p:cNvSpPr/>
          <p:nvPr/>
        </p:nvSpPr>
        <p:spPr>
          <a:xfrm>
            <a:off x="0" y="6211669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>
                <a:latin typeface="Times New Roman" panose="02020603050405020304" pitchFamily="18" charset="0"/>
                <a:ea typeface="Times New Roman" panose="02020603050405020304" pitchFamily="18" charset="0"/>
              </a:rPr>
              <a:t>Alpen-Adria Gymnasium Völkermarkt, Pestalozzistraße 1, A-9100 Völkermarkt, peter.micheuz@aon.at</a:t>
            </a:r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DBF2515-EC90-4AF6-8F30-16FB7EE2E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442" y="2334174"/>
            <a:ext cx="5495112" cy="36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65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2028D66-7795-42D5-B790-330DB784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62" y="869795"/>
            <a:ext cx="9043638" cy="598820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2824D5B-879C-4A07-A0C4-AEC44AD907D1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/>
              <a:t>Eine von vielen satirischen Memes, die in diversen Netzen VIRAL gegangen sind …</a:t>
            </a:r>
          </a:p>
          <a:p>
            <a:r>
              <a:rPr lang="de-AT" b="1"/>
              <a:t>(wir schauen uns das LIVE im „Excel-Ecosystem“ an – XLSM-Datei liegt bei)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4135676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C3EA898-3F37-4AEC-82C6-FBCD269DBE11}"/>
              </a:ext>
            </a:extLst>
          </p:cNvPr>
          <p:cNvSpPr txBox="1"/>
          <p:nvPr/>
        </p:nvSpPr>
        <p:spPr>
          <a:xfrm>
            <a:off x="1382753" y="2656883"/>
            <a:ext cx="68300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/>
              <a:t>Ein paar der folgenden Bilder sind möglicherweise oder sicher </a:t>
            </a:r>
            <a:br>
              <a:rPr lang="de-AT"/>
            </a:br>
            <a:r>
              <a:rPr lang="de-AT"/>
              <a:t>urheberrechtlich geschützt!</a:t>
            </a:r>
            <a:br>
              <a:rPr lang="de-AT"/>
            </a:br>
            <a:br>
              <a:rPr lang="de-AT"/>
            </a:br>
            <a:r>
              <a:rPr lang="de-AT"/>
              <a:t>Ich ersuche den Autor und Schweizerische Künstler WEHRLI </a:t>
            </a:r>
            <a:br>
              <a:rPr lang="de-AT"/>
            </a:br>
            <a:r>
              <a:rPr lang="de-AT"/>
              <a:t>um Vergebung meiner Sünden …</a:t>
            </a:r>
          </a:p>
          <a:p>
            <a:br>
              <a:rPr lang="de-AT"/>
            </a:br>
            <a:r>
              <a:rPr lang="de-AT" b="1"/>
              <a:t>Seine Bilder können hier gekauft werden:</a:t>
            </a:r>
          </a:p>
          <a:p>
            <a:r>
              <a:rPr lang="de-DE" b="1"/>
              <a:t>https://www.kunstaufraeumen.ch/sites/default/files/shop/shop.htm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FC18E26-E8B7-48F7-AF72-AB82FD229D3D}"/>
              </a:ext>
            </a:extLst>
          </p:cNvPr>
          <p:cNvSpPr txBox="1"/>
          <p:nvPr/>
        </p:nvSpPr>
        <p:spPr>
          <a:xfrm>
            <a:off x="2780684" y="1115121"/>
            <a:ext cx="32733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5400"/>
              <a:t>ACHTUNG!</a:t>
            </a:r>
            <a:endParaRPr lang="de-DE" sz="5400"/>
          </a:p>
        </p:txBody>
      </p:sp>
    </p:spTree>
    <p:extLst>
      <p:ext uri="{BB962C8B-B14F-4D97-AF65-F5344CB8AC3E}">
        <p14:creationId xmlns:p14="http://schemas.microsoft.com/office/powerpoint/2010/main" val="1152682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F23FBFB-ED21-4E1C-A95F-4E4F3A080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98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E38347B-B5D3-4FF8-A3FA-5A64357F5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4536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AFBB208-BB21-4716-990A-BA39F9927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5367"/>
            <a:ext cx="9144000" cy="351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70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9A1A7B0-DC70-4826-B52B-D301B3032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4000" cy="685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33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82E499C-2B65-4456-926D-42C7C05E6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38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2FC18E26-E8B7-48F7-AF72-AB82FD229D3D}"/>
              </a:ext>
            </a:extLst>
          </p:cNvPr>
          <p:cNvSpPr txBox="1"/>
          <p:nvPr/>
        </p:nvSpPr>
        <p:spPr>
          <a:xfrm>
            <a:off x="781496" y="2505670"/>
            <a:ext cx="78999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5400"/>
              <a:t>Es geht bedenkenlos weiter</a:t>
            </a:r>
            <a:endParaRPr lang="de-DE" sz="5400"/>
          </a:p>
        </p:txBody>
      </p:sp>
    </p:spTree>
    <p:extLst>
      <p:ext uri="{BB962C8B-B14F-4D97-AF65-F5344CB8AC3E}">
        <p14:creationId xmlns:p14="http://schemas.microsoft.com/office/powerpoint/2010/main" val="1379001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6D39F3E-ACA7-4984-BE53-823AE4286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7071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9BF33A2-F496-4426-9F0D-CDEBC1A99363}"/>
              </a:ext>
            </a:extLst>
          </p:cNvPr>
          <p:cNvSpPr txBox="1"/>
          <p:nvPr/>
        </p:nvSpPr>
        <p:spPr>
          <a:xfrm>
            <a:off x="2566989" y="133815"/>
            <a:ext cx="40330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6600">
                <a:highlight>
                  <a:srgbClr val="FFFF00"/>
                </a:highlight>
              </a:rPr>
              <a:t>GEORDNET</a:t>
            </a:r>
            <a:endParaRPr lang="de-DE" sz="660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8554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411D146-F7D9-4E0C-9632-DA6D043E8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F0E6BDD-9BD3-47F6-A7C3-0372DFAEDC3C}"/>
              </a:ext>
            </a:extLst>
          </p:cNvPr>
          <p:cNvSpPr txBox="1"/>
          <p:nvPr/>
        </p:nvSpPr>
        <p:spPr>
          <a:xfrm>
            <a:off x="3009232" y="814039"/>
            <a:ext cx="3125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>
                <a:highlight>
                  <a:srgbClr val="FFFF00"/>
                </a:highlight>
              </a:rPr>
              <a:t>SCHON WIEDER GESCHICHTE …</a:t>
            </a:r>
            <a:endParaRPr lang="de-DE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1795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tadion, Gebäude, Zug, draußen enthält.&#10;&#10;Automatisch generierte Beschreibung">
            <a:extLst>
              <a:ext uri="{FF2B5EF4-FFF2-40B4-BE49-F238E27FC236}">
                <a16:creationId xmlns:a16="http://schemas.microsoft.com/office/drawing/2014/main" id="{72DBCEF9-DDB3-456A-AC70-B31611DBE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80ABB3E-85EF-421E-8F1D-1449B628207A}"/>
              </a:ext>
            </a:extLst>
          </p:cNvPr>
          <p:cNvSpPr txBox="1"/>
          <p:nvPr/>
        </p:nvSpPr>
        <p:spPr>
          <a:xfrm>
            <a:off x="1831008" y="178420"/>
            <a:ext cx="51231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6600">
                <a:highlight>
                  <a:srgbClr val="FFFF00"/>
                </a:highlight>
              </a:rPr>
              <a:t>UNGEORDNET</a:t>
            </a:r>
            <a:endParaRPr lang="de-DE" sz="6600">
              <a:highlight>
                <a:srgbClr val="FFFF00"/>
              </a:highlight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6B5B6E5-5F5F-4047-9494-76A746CA33CF}"/>
              </a:ext>
            </a:extLst>
          </p:cNvPr>
          <p:cNvSpPr txBox="1"/>
          <p:nvPr/>
        </p:nvSpPr>
        <p:spPr>
          <a:xfrm>
            <a:off x="1831008" y="5103542"/>
            <a:ext cx="53982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6600">
                <a:highlight>
                  <a:srgbClr val="FFFF00"/>
                </a:highlight>
              </a:rPr>
              <a:t>DURCHMISCHT</a:t>
            </a:r>
            <a:endParaRPr lang="de-DE" sz="660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87997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0C1C9C70-BDAA-48B9-9FA0-3C280E2AE044}"/>
              </a:ext>
            </a:extLst>
          </p:cNvPr>
          <p:cNvSpPr/>
          <p:nvPr/>
        </p:nvSpPr>
        <p:spPr>
          <a:xfrm>
            <a:off x="6311590" y="751344"/>
            <a:ext cx="283241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/>
              <a:t>B</a:t>
            </a:r>
            <a:r>
              <a:rPr lang="de-DE">
                <a:solidFill>
                  <a:schemeClr val="bg1"/>
                </a:solidFill>
              </a:rPr>
              <a:t>aumgartner</a:t>
            </a:r>
            <a:r>
              <a:rPr lang="de-DE"/>
              <a:t> Gerhard</a:t>
            </a:r>
          </a:p>
          <a:p>
            <a:r>
              <a:rPr lang="de-DE"/>
              <a:t>D</a:t>
            </a:r>
            <a:r>
              <a:rPr lang="de-DE">
                <a:solidFill>
                  <a:schemeClr val="bg1"/>
                </a:solidFill>
              </a:rPr>
              <a:t>ollereder</a:t>
            </a:r>
            <a:r>
              <a:rPr lang="de-DE"/>
              <a:t> Michaela</a:t>
            </a:r>
          </a:p>
          <a:p>
            <a:r>
              <a:rPr lang="de-DE"/>
              <a:t>E</a:t>
            </a:r>
            <a:r>
              <a:rPr lang="de-DE">
                <a:solidFill>
                  <a:schemeClr val="bg1"/>
                </a:solidFill>
              </a:rPr>
              <a:t>nzi</a:t>
            </a:r>
            <a:r>
              <a:rPr lang="de-DE"/>
              <a:t> Hermann</a:t>
            </a:r>
          </a:p>
          <a:p>
            <a:r>
              <a:rPr lang="de-DE"/>
              <a:t>F</a:t>
            </a:r>
            <a:r>
              <a:rPr lang="de-DE">
                <a:solidFill>
                  <a:schemeClr val="bg1"/>
                </a:solidFill>
              </a:rPr>
              <a:t>eischl</a:t>
            </a:r>
            <a:r>
              <a:rPr lang="de-DE"/>
              <a:t> Elisabeth</a:t>
            </a:r>
          </a:p>
          <a:p>
            <a:r>
              <a:rPr lang="de-DE"/>
              <a:t>F</a:t>
            </a:r>
            <a:r>
              <a:rPr lang="de-DE">
                <a:solidFill>
                  <a:schemeClr val="bg1"/>
                </a:solidFill>
              </a:rPr>
              <a:t>ellner</a:t>
            </a:r>
            <a:r>
              <a:rPr lang="de-DE"/>
              <a:t> Iryna</a:t>
            </a:r>
          </a:p>
          <a:p>
            <a:r>
              <a:rPr lang="de-DE"/>
              <a:t>G</a:t>
            </a:r>
            <a:r>
              <a:rPr lang="de-DE">
                <a:solidFill>
                  <a:schemeClr val="bg1"/>
                </a:solidFill>
              </a:rPr>
              <a:t>uetler</a:t>
            </a:r>
            <a:r>
              <a:rPr lang="de-DE"/>
              <a:t> Alexander</a:t>
            </a:r>
          </a:p>
          <a:p>
            <a:r>
              <a:rPr lang="de-DE"/>
              <a:t>H</a:t>
            </a:r>
            <a:r>
              <a:rPr lang="de-DE">
                <a:solidFill>
                  <a:schemeClr val="bg1"/>
                </a:solidFill>
              </a:rPr>
              <a:t>atberger</a:t>
            </a:r>
            <a:r>
              <a:rPr lang="de-DE"/>
              <a:t> Iris</a:t>
            </a:r>
          </a:p>
          <a:p>
            <a:r>
              <a:rPr lang="de-DE"/>
              <a:t>K</a:t>
            </a:r>
            <a:r>
              <a:rPr lang="de-DE">
                <a:solidFill>
                  <a:schemeClr val="bg1"/>
                </a:solidFill>
              </a:rPr>
              <a:t>leinhagauer</a:t>
            </a:r>
            <a:r>
              <a:rPr lang="de-DE"/>
              <a:t> Gudrun</a:t>
            </a:r>
          </a:p>
          <a:p>
            <a:r>
              <a:rPr lang="de-DE"/>
              <a:t>K</a:t>
            </a:r>
            <a:r>
              <a:rPr lang="de-DE">
                <a:solidFill>
                  <a:schemeClr val="bg1"/>
                </a:solidFill>
              </a:rPr>
              <a:t>lemenz</a:t>
            </a:r>
            <a:r>
              <a:rPr lang="de-DE"/>
              <a:t> Isabella</a:t>
            </a:r>
          </a:p>
          <a:p>
            <a:r>
              <a:rPr lang="de-DE"/>
              <a:t>L</a:t>
            </a:r>
            <a:r>
              <a:rPr lang="de-DE">
                <a:solidFill>
                  <a:schemeClr val="bg1"/>
                </a:solidFill>
              </a:rPr>
              <a:t>anzinger</a:t>
            </a:r>
            <a:r>
              <a:rPr lang="de-DE"/>
              <a:t> Rosa</a:t>
            </a:r>
          </a:p>
          <a:p>
            <a:r>
              <a:rPr lang="de-DE"/>
              <a:t>M</a:t>
            </a:r>
            <a:r>
              <a:rPr lang="de-DE">
                <a:solidFill>
                  <a:schemeClr val="bg1"/>
                </a:solidFill>
              </a:rPr>
              <a:t>ark</a:t>
            </a:r>
            <a:r>
              <a:rPr lang="de-DE"/>
              <a:t> Petra</a:t>
            </a:r>
          </a:p>
          <a:p>
            <a:r>
              <a:rPr lang="de-DE"/>
              <a:t>P</a:t>
            </a:r>
            <a:r>
              <a:rPr lang="de-DE">
                <a:solidFill>
                  <a:schemeClr val="bg1"/>
                </a:solidFill>
              </a:rPr>
              <a:t>eter</a:t>
            </a:r>
            <a:r>
              <a:rPr lang="de-DE"/>
              <a:t> Sigrid</a:t>
            </a:r>
          </a:p>
          <a:p>
            <a:r>
              <a:rPr lang="de-DE"/>
              <a:t>P</a:t>
            </a:r>
            <a:r>
              <a:rPr lang="de-DE">
                <a:solidFill>
                  <a:schemeClr val="bg1"/>
                </a:solidFill>
              </a:rPr>
              <a:t>uchhammer</a:t>
            </a:r>
            <a:r>
              <a:rPr lang="de-DE"/>
              <a:t> Alexander</a:t>
            </a:r>
          </a:p>
          <a:p>
            <a:r>
              <a:rPr lang="de-DE"/>
              <a:t>R</a:t>
            </a:r>
            <a:r>
              <a:rPr lang="de-DE">
                <a:solidFill>
                  <a:schemeClr val="bg1"/>
                </a:solidFill>
              </a:rPr>
              <a:t>amsbacher</a:t>
            </a:r>
            <a:r>
              <a:rPr lang="de-DE"/>
              <a:t> Lisa</a:t>
            </a:r>
          </a:p>
          <a:p>
            <a:r>
              <a:rPr lang="de-DE"/>
              <a:t>S</a:t>
            </a:r>
            <a:r>
              <a:rPr lang="de-DE">
                <a:solidFill>
                  <a:schemeClr val="bg1"/>
                </a:solidFill>
              </a:rPr>
              <a:t>cheer</a:t>
            </a:r>
            <a:r>
              <a:rPr lang="de-DE"/>
              <a:t> Guenter</a:t>
            </a:r>
          </a:p>
          <a:p>
            <a:r>
              <a:rPr lang="de-DE"/>
              <a:t>S</a:t>
            </a:r>
            <a:r>
              <a:rPr lang="de-DE">
                <a:solidFill>
                  <a:schemeClr val="bg1"/>
                </a:solidFill>
              </a:rPr>
              <a:t>chey</a:t>
            </a:r>
            <a:r>
              <a:rPr lang="de-DE"/>
              <a:t> Chiara</a:t>
            </a:r>
          </a:p>
          <a:p>
            <a:r>
              <a:rPr lang="de-DE"/>
              <a:t>S</a:t>
            </a:r>
            <a:r>
              <a:rPr lang="de-DE">
                <a:solidFill>
                  <a:schemeClr val="bg1"/>
                </a:solidFill>
              </a:rPr>
              <a:t>chmidhofer</a:t>
            </a:r>
            <a:r>
              <a:rPr lang="de-DE"/>
              <a:t> Wolfgang</a:t>
            </a:r>
          </a:p>
          <a:p>
            <a:r>
              <a:rPr lang="de-DE"/>
              <a:t>S</a:t>
            </a:r>
            <a:r>
              <a:rPr lang="de-DE">
                <a:solidFill>
                  <a:schemeClr val="bg1"/>
                </a:solidFill>
              </a:rPr>
              <a:t>pengler-Amesberger</a:t>
            </a:r>
            <a:r>
              <a:rPr lang="de-DE"/>
              <a:t> Elke</a:t>
            </a:r>
          </a:p>
          <a:p>
            <a:r>
              <a:rPr lang="de-DE"/>
              <a:t>T</a:t>
            </a:r>
            <a:r>
              <a:rPr lang="de-DE">
                <a:solidFill>
                  <a:schemeClr val="bg1"/>
                </a:solidFill>
              </a:rPr>
              <a:t>auchhammer</a:t>
            </a:r>
            <a:r>
              <a:rPr lang="de-DE"/>
              <a:t> Kerstin</a:t>
            </a:r>
          </a:p>
        </p:txBody>
      </p:sp>
      <p:pic>
        <p:nvPicPr>
          <p:cNvPr id="6" name="Grafik 5" descr="Ein Bild, das Person, Mann, stehend, Fahrrad enthält.&#10;&#10;Automatisch generierte Beschreibung">
            <a:extLst>
              <a:ext uri="{FF2B5EF4-FFF2-40B4-BE49-F238E27FC236}">
                <a16:creationId xmlns:a16="http://schemas.microsoft.com/office/drawing/2014/main" id="{A202CE3B-A735-4367-AD1D-7AE61D334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8146"/>
            <a:ext cx="5229922" cy="4036742"/>
          </a:xfrm>
          <a:prstGeom prst="rect">
            <a:avLst/>
          </a:prstGeom>
        </p:spPr>
      </p:pic>
      <p:sp>
        <p:nvSpPr>
          <p:cNvPr id="7" name="Gleichschenkliges Dreieck 6">
            <a:extLst>
              <a:ext uri="{FF2B5EF4-FFF2-40B4-BE49-F238E27FC236}">
                <a16:creationId xmlns:a16="http://schemas.microsoft.com/office/drawing/2014/main" id="{5337A12A-1D7C-4266-ABE3-17019AECC4A1}"/>
              </a:ext>
            </a:extLst>
          </p:cNvPr>
          <p:cNvSpPr/>
          <p:nvPr/>
        </p:nvSpPr>
        <p:spPr>
          <a:xfrm rot="16200000">
            <a:off x="3155114" y="2826152"/>
            <a:ext cx="5192256" cy="1042640"/>
          </a:xfrm>
          <a:prstGeom prst="triangle">
            <a:avLst>
              <a:gd name="adj" fmla="val 502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7861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BB303DE-2510-459F-B8C9-8FBA4ED57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9F93D12-3A95-4A49-960C-19D19363DD4D}"/>
              </a:ext>
            </a:extLst>
          </p:cNvPr>
          <p:cNvSpPr txBox="1"/>
          <p:nvPr/>
        </p:nvSpPr>
        <p:spPr>
          <a:xfrm>
            <a:off x="602166" y="490654"/>
            <a:ext cx="3909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>
                <a:highlight>
                  <a:srgbClr val="FFFF00"/>
                </a:highlight>
              </a:rPr>
              <a:t>GUT DURCHMISCHT …</a:t>
            </a:r>
            <a:endParaRPr lang="de-DE" sz="3200">
              <a:highlight>
                <a:srgbClr val="FFFF00"/>
              </a:highlight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0EAB7F3-F783-4319-AD39-281F7854A7C8}"/>
              </a:ext>
            </a:extLst>
          </p:cNvPr>
          <p:cNvSpPr txBox="1"/>
          <p:nvPr/>
        </p:nvSpPr>
        <p:spPr>
          <a:xfrm>
            <a:off x="3122342" y="5687123"/>
            <a:ext cx="5576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>
                <a:highlight>
                  <a:srgbClr val="FFFF00"/>
                </a:highlight>
              </a:rPr>
              <a:t>EINE BESONDERE ANORDUNG …</a:t>
            </a:r>
            <a:endParaRPr lang="de-DE" sz="320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74554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9B52ADE-6F4A-405E-BA46-5AED5D79B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1665"/>
            <a:ext cx="9143999" cy="639633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2EBF4DD-877B-4E5F-8DF9-86313BDE4A94}"/>
              </a:ext>
            </a:extLst>
          </p:cNvPr>
          <p:cNvSpPr/>
          <p:nvPr/>
        </p:nvSpPr>
        <p:spPr>
          <a:xfrm>
            <a:off x="0" y="6396335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/>
              <a:t>Quelle:  https://www.seilnacht.com/Lexikon/17Chlor.htm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F7DBA89-3C3C-4597-BEF5-0E8AED7DEAA5}"/>
              </a:ext>
            </a:extLst>
          </p:cNvPr>
          <p:cNvSpPr txBox="1"/>
          <p:nvPr/>
        </p:nvSpPr>
        <p:spPr>
          <a:xfrm>
            <a:off x="0" y="0"/>
            <a:ext cx="8601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>
                <a:highlight>
                  <a:srgbClr val="FFFF00"/>
                </a:highlight>
              </a:rPr>
              <a:t>Gut, dass die Elemente in unserem Körper NICHT so sortiert sind …</a:t>
            </a:r>
            <a:endParaRPr lang="de-DE" sz="2400" b="1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67798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400B159-325B-404C-BB34-BB05E8C96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36734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B88346D-F1E0-451C-A2C8-E4D4678F8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3683">
            <a:off x="5547704" y="4036236"/>
            <a:ext cx="2078450" cy="60523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5DBE803-2E4B-4520-AB84-F7E79D940AB4}"/>
              </a:ext>
            </a:extLst>
          </p:cNvPr>
          <p:cNvSpPr txBox="1"/>
          <p:nvPr/>
        </p:nvSpPr>
        <p:spPr>
          <a:xfrm rot="21288544">
            <a:off x="5405538" y="4092649"/>
            <a:ext cx="236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200">
                <a:latin typeface="Schuschri 69-0" panose="03000500000000000000" pitchFamily="66" charset="2"/>
              </a:rPr>
              <a:t>17.9.2019</a:t>
            </a:r>
            <a:endParaRPr lang="de-DE" sz="3200">
              <a:latin typeface="Schuschri 69-0" panose="03000500000000000000" pitchFamily="66" charset="2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F476710-6880-4858-B22C-583B914EAF69}"/>
              </a:ext>
            </a:extLst>
          </p:cNvPr>
          <p:cNvGrpSpPr/>
          <p:nvPr/>
        </p:nvGrpSpPr>
        <p:grpSpPr>
          <a:xfrm rot="21447011">
            <a:off x="1428631" y="4079703"/>
            <a:ext cx="4184447" cy="682870"/>
            <a:chOff x="2373356" y="1293624"/>
            <a:chExt cx="5140411" cy="98063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D3E0C8E4-25EC-42BB-96EA-63F49A976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73356" y="1293624"/>
              <a:ext cx="5140411" cy="938329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14DD6621-4018-4B30-9518-EB9A1883521B}"/>
                </a:ext>
              </a:extLst>
            </p:cNvPr>
            <p:cNvSpPr txBox="1"/>
            <p:nvPr/>
          </p:nvSpPr>
          <p:spPr>
            <a:xfrm>
              <a:off x="2553630" y="1504819"/>
              <a:ext cx="49065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4400">
                  <a:latin typeface="Schuschri 69-0" panose="03000500000000000000" pitchFamily="66" charset="2"/>
                </a:rPr>
                <a:t>Mischen Possible</a:t>
              </a:r>
              <a:endParaRPr lang="de-DE" sz="4400">
                <a:latin typeface="Schuschri 69-0" panose="03000500000000000000" pitchFamily="66" charset="2"/>
              </a:endParaRPr>
            </a:p>
          </p:txBody>
        </p:sp>
      </p:grpSp>
      <p:sp>
        <p:nvSpPr>
          <p:cNvPr id="13" name="Rechteck 12">
            <a:extLst>
              <a:ext uri="{FF2B5EF4-FFF2-40B4-BE49-F238E27FC236}">
                <a16:creationId xmlns:a16="http://schemas.microsoft.com/office/drawing/2014/main" id="{6CC058D7-7AE0-4739-812C-45F0E5F64963}"/>
              </a:ext>
            </a:extLst>
          </p:cNvPr>
          <p:cNvSpPr/>
          <p:nvPr/>
        </p:nvSpPr>
        <p:spPr>
          <a:xfrm>
            <a:off x="-1" y="6396335"/>
            <a:ext cx="9143999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de-DE" sz="2400" b="1"/>
              <a:t>https://www.youtube.com/watch?v=QkTQ3osAX8A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978D8B5-5CDC-4F29-A13C-EE38C9F13C59}"/>
              </a:ext>
            </a:extLst>
          </p:cNvPr>
          <p:cNvSpPr txBox="1"/>
          <p:nvPr/>
        </p:nvSpPr>
        <p:spPr>
          <a:xfrm>
            <a:off x="0" y="78059"/>
            <a:ext cx="6796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>
                <a:highlight>
                  <a:srgbClr val="FFFF00"/>
                </a:highlight>
              </a:rPr>
              <a:t>„FONG MA JETZAN OBA RICHTIG ON …“</a:t>
            </a:r>
            <a:endParaRPr lang="de-DE" sz="320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92725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A07698B-CA2A-49E8-B1A4-338F3BC3A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31" y="145647"/>
            <a:ext cx="2352908" cy="277597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CA5BAAC-B358-4FC0-A04B-CDF3353E6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97" y="3067263"/>
            <a:ext cx="7715003" cy="3544731"/>
          </a:xfrm>
          <a:prstGeom prst="rect">
            <a:avLst/>
          </a:prstGeom>
        </p:spPr>
      </p:pic>
      <p:pic>
        <p:nvPicPr>
          <p:cNvPr id="6" name="Grafik 5" descr="Ein Bild, das Screenshot enthält.&#10;&#10;Mit sehr hoher Zuverlässigkeit generierte Beschreibung">
            <a:extLst>
              <a:ext uri="{FF2B5EF4-FFF2-40B4-BE49-F238E27FC236}">
                <a16:creationId xmlns:a16="http://schemas.microsoft.com/office/drawing/2014/main" id="{6883E8F6-5663-4290-BC57-C8D8DBEC4C9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31" y="890866"/>
            <a:ext cx="3594048" cy="148434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4891D13-7371-4235-84C9-EA9B52647044}"/>
              </a:ext>
            </a:extLst>
          </p:cNvPr>
          <p:cNvSpPr txBox="1"/>
          <p:nvPr/>
        </p:nvSpPr>
        <p:spPr>
          <a:xfrm>
            <a:off x="4703826" y="360174"/>
            <a:ext cx="299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>
                <a:highlight>
                  <a:srgbClr val="FFFF00"/>
                </a:highlight>
              </a:rPr>
              <a:t>KEIN BUTTON MISCHEN?????</a:t>
            </a:r>
            <a:endParaRPr lang="de-DE" b="1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80584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1DE35BB-0D3C-4B1A-9EEA-B6DF1CAC0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1" y="1627815"/>
            <a:ext cx="9144000" cy="523018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9753473-4DA4-4BF2-BBFA-F293DA77C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5074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EA26A09-2E85-4F57-B357-C6F30C4A3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799" y="592931"/>
            <a:ext cx="3056618" cy="2315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6D12E575-41A7-45E7-8629-9E262E626720}"/>
              </a:ext>
            </a:extLst>
          </p:cNvPr>
          <p:cNvSpPr/>
          <p:nvPr/>
        </p:nvSpPr>
        <p:spPr>
          <a:xfrm>
            <a:off x="4037960" y="6211669"/>
            <a:ext cx="510604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de-DE">
                <a:latin typeface="Times New Roman" panose="02020603050405020304" pitchFamily="18" charset="0"/>
                <a:ea typeface="Times New Roman" panose="02020603050405020304" pitchFamily="18" charset="0"/>
              </a:rPr>
              <a:t>Buchtipp: Fleckenstein J. u.a.: </a:t>
            </a:r>
            <a:br>
              <a:rPr lang="de-DE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de-DE">
                <a:latin typeface="Times New Roman" panose="02020603050405020304" pitchFamily="18" charset="0"/>
                <a:ea typeface="Times New Roman" panose="02020603050405020304" pitchFamily="18" charset="0"/>
              </a:rPr>
              <a:t>Excel – Das Zauberbuch. Markt&amp;Technik, 2015</a:t>
            </a:r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712B404-1A78-4BF9-884B-F888BB0A769F}"/>
              </a:ext>
            </a:extLst>
          </p:cNvPr>
          <p:cNvSpPr txBox="1"/>
          <p:nvPr/>
        </p:nvSpPr>
        <p:spPr>
          <a:xfrm>
            <a:off x="104896" y="39202"/>
            <a:ext cx="39330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>
                <a:latin typeface="Arial Black" panose="020B0A04020102020204" pitchFamily="34" charset="0"/>
              </a:rPr>
              <a:t>Alles ist möglich …</a:t>
            </a:r>
            <a:br>
              <a:rPr lang="de-AT" sz="2800">
                <a:latin typeface="Arial Black" panose="020B0A04020102020204" pitchFamily="34" charset="0"/>
              </a:rPr>
            </a:br>
            <a:r>
              <a:rPr lang="de-AT" sz="2800">
                <a:latin typeface="Arial Black" panose="020B0A04020102020204" pitchFamily="34" charset="0"/>
              </a:rPr>
              <a:t>(mit ?????) </a:t>
            </a:r>
            <a:endParaRPr lang="de-DE" sz="280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45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53408F4-E771-41CE-9D8F-19ABCC773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952" y="2537785"/>
            <a:ext cx="4848727" cy="16908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ACCA6B8-968F-42E6-970D-C9086C5296AA}"/>
              </a:ext>
            </a:extLst>
          </p:cNvPr>
          <p:cNvSpPr txBox="1"/>
          <p:nvPr/>
        </p:nvSpPr>
        <p:spPr>
          <a:xfrm>
            <a:off x="2362292" y="302359"/>
            <a:ext cx="44194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4000"/>
              <a:t>Mit SQL geht‘s auch </a:t>
            </a:r>
            <a:br>
              <a:rPr lang="de-AT" sz="4000"/>
            </a:br>
            <a:r>
              <a:rPr lang="de-AT" sz="4000"/>
              <a:t>ganz schnell (?)</a:t>
            </a:r>
            <a:endParaRPr lang="de-DE" sz="400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59BEFBD-CD22-446C-9735-908D1071E1B4}"/>
              </a:ext>
            </a:extLst>
          </p:cNvPr>
          <p:cNvSpPr txBox="1"/>
          <p:nvPr/>
        </p:nvSpPr>
        <p:spPr>
          <a:xfrm>
            <a:off x="818147" y="302359"/>
            <a:ext cx="481263" cy="62478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000" b="1"/>
              <a:t>1</a:t>
            </a:r>
          </a:p>
          <a:p>
            <a:pPr algn="ctr"/>
            <a:r>
              <a:rPr lang="de-AT" sz="2000" b="1"/>
              <a:t>2</a:t>
            </a:r>
          </a:p>
          <a:p>
            <a:pPr algn="ctr"/>
            <a:r>
              <a:rPr lang="de-AT" sz="2000" b="1"/>
              <a:t>3</a:t>
            </a:r>
          </a:p>
          <a:p>
            <a:pPr algn="ctr"/>
            <a:r>
              <a:rPr lang="de-AT" sz="2000" b="1"/>
              <a:t>4</a:t>
            </a:r>
          </a:p>
          <a:p>
            <a:pPr algn="ctr"/>
            <a:r>
              <a:rPr lang="de-AT" sz="2000" b="1"/>
              <a:t>5</a:t>
            </a:r>
          </a:p>
          <a:p>
            <a:pPr algn="ctr"/>
            <a:r>
              <a:rPr lang="de-AT" sz="2000" b="1"/>
              <a:t>…………………… 39404142434445</a:t>
            </a:r>
            <a:endParaRPr lang="de-DE" sz="2000" b="1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9148D23-466B-42A3-94BB-57904901F929}"/>
              </a:ext>
            </a:extLst>
          </p:cNvPr>
          <p:cNvSpPr txBox="1"/>
          <p:nvPr/>
        </p:nvSpPr>
        <p:spPr>
          <a:xfrm>
            <a:off x="8085221" y="2506060"/>
            <a:ext cx="481263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b="1"/>
              <a:t>11</a:t>
            </a:r>
          </a:p>
          <a:p>
            <a:pPr algn="ctr"/>
            <a:r>
              <a:rPr lang="de-AT" b="1"/>
              <a:t>2</a:t>
            </a:r>
          </a:p>
          <a:p>
            <a:pPr algn="ctr"/>
            <a:r>
              <a:rPr lang="de-AT" b="1"/>
              <a:t>17</a:t>
            </a:r>
          </a:p>
          <a:p>
            <a:pPr algn="ctr"/>
            <a:r>
              <a:rPr lang="de-AT" b="1"/>
              <a:t>45</a:t>
            </a:r>
          </a:p>
          <a:p>
            <a:pPr algn="ctr"/>
            <a:r>
              <a:rPr lang="de-AT" b="1"/>
              <a:t>5</a:t>
            </a:r>
          </a:p>
          <a:p>
            <a:pPr algn="ctr"/>
            <a:r>
              <a:rPr lang="de-AT" b="1"/>
              <a:t>23</a:t>
            </a:r>
          </a:p>
        </p:txBody>
      </p:sp>
      <p:sp>
        <p:nvSpPr>
          <p:cNvPr id="6" name="Pfeil: Chevron 5">
            <a:extLst>
              <a:ext uri="{FF2B5EF4-FFF2-40B4-BE49-F238E27FC236}">
                <a16:creationId xmlns:a16="http://schemas.microsoft.com/office/drawing/2014/main" id="{D5405CC1-1FCE-4CF1-8A86-0BE2240EB035}"/>
              </a:ext>
            </a:extLst>
          </p:cNvPr>
          <p:cNvSpPr/>
          <p:nvPr/>
        </p:nvSpPr>
        <p:spPr>
          <a:xfrm>
            <a:off x="1540042" y="2537785"/>
            <a:ext cx="481263" cy="169087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Pfeil: Chevron 6">
            <a:extLst>
              <a:ext uri="{FF2B5EF4-FFF2-40B4-BE49-F238E27FC236}">
                <a16:creationId xmlns:a16="http://schemas.microsoft.com/office/drawing/2014/main" id="{7583D52F-BA9B-42BF-9939-9BCD253151B9}"/>
              </a:ext>
            </a:extLst>
          </p:cNvPr>
          <p:cNvSpPr/>
          <p:nvPr/>
        </p:nvSpPr>
        <p:spPr>
          <a:xfrm>
            <a:off x="7451558" y="2537784"/>
            <a:ext cx="481263" cy="169087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7888C5-2A36-4E2C-BE84-7F4CEDB85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075" y="4700768"/>
            <a:ext cx="7341335" cy="147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07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B89B1BD-E60C-4260-B13C-9BA7C9C64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40" y="0"/>
            <a:ext cx="915774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4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15107AA-538F-4120-9CD7-177F139AD814}"/>
              </a:ext>
            </a:extLst>
          </p:cNvPr>
          <p:cNvSpPr txBox="1"/>
          <p:nvPr/>
        </p:nvSpPr>
        <p:spPr>
          <a:xfrm>
            <a:off x="1661532" y="2821258"/>
            <a:ext cx="629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>
                <a:highlight>
                  <a:srgbClr val="FFFF00"/>
                </a:highlight>
              </a:rPr>
              <a:t>Im  der folgenden Collage sind 2 Portraits vertauscht, welche???</a:t>
            </a:r>
            <a:endParaRPr lang="de-DE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31280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525EE8E-06F4-46C9-85C2-B28DA97A6B96}"/>
              </a:ext>
            </a:extLst>
          </p:cNvPr>
          <p:cNvGrpSpPr/>
          <p:nvPr/>
        </p:nvGrpSpPr>
        <p:grpSpPr>
          <a:xfrm>
            <a:off x="-13740" y="0"/>
            <a:ext cx="9157740" cy="6857999"/>
            <a:chOff x="-13740" y="0"/>
            <a:chExt cx="9157740" cy="6857999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5B89B1BD-E60C-4260-B13C-9BA7C9C64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3740" y="0"/>
              <a:ext cx="9157740" cy="6857999"/>
            </a:xfrm>
            <a:prstGeom prst="rect">
              <a:avLst/>
            </a:prstGeom>
          </p:spPr>
        </p:pic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1B7C87BA-F88C-447E-8A21-8C8A16A4C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87952" y="5137484"/>
              <a:ext cx="594311" cy="806116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22F26600-E11B-47B2-AA50-2A031916E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705" y="884069"/>
              <a:ext cx="565484" cy="7893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3180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4B302C8-E752-46F2-8D26-0209CA32A752}"/>
              </a:ext>
            </a:extLst>
          </p:cNvPr>
          <p:cNvSpPr/>
          <p:nvPr/>
        </p:nvSpPr>
        <p:spPr>
          <a:xfrm>
            <a:off x="574142" y="525198"/>
            <a:ext cx="7995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/>
              <a:t>https://de.khanacademy.org/about/the-team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7B94A0B-A390-489C-8760-8BC5BC950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6111"/>
            <a:ext cx="9144000" cy="449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65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F87E5CD-EA6F-4D57-96E8-4B9A22866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2337B90-CC04-4F21-9B85-68A2B808A0D8}"/>
              </a:ext>
            </a:extLst>
          </p:cNvPr>
          <p:cNvSpPr txBox="1"/>
          <p:nvPr/>
        </p:nvSpPr>
        <p:spPr>
          <a:xfrm>
            <a:off x="3858322" y="133814"/>
            <a:ext cx="48924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4400"/>
              <a:t>Wer und wo bin ich?</a:t>
            </a:r>
            <a:endParaRPr lang="de-DE" sz="4400"/>
          </a:p>
        </p:txBody>
      </p:sp>
    </p:spTree>
    <p:extLst>
      <p:ext uri="{BB962C8B-B14F-4D97-AF65-F5344CB8AC3E}">
        <p14:creationId xmlns:p14="http://schemas.microsoft.com/office/powerpoint/2010/main" val="2495892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63E7BE3-5E22-42C8-B1CE-86AB95DBA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5188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44074E2-2F3D-4CF3-8153-AD56A588F4DC}"/>
              </a:ext>
            </a:extLst>
          </p:cNvPr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de-DE" b="1"/>
              <a:t>Quelle:  https://www.gym1.at/schulinformatik/unterstufe</a:t>
            </a:r>
          </a:p>
        </p:txBody>
      </p:sp>
    </p:spTree>
    <p:extLst>
      <p:ext uri="{BB962C8B-B14F-4D97-AF65-F5344CB8AC3E}">
        <p14:creationId xmlns:p14="http://schemas.microsoft.com/office/powerpoint/2010/main" val="2328915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85FF21D-8296-4262-8FEE-A6E9D8C4C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27"/>
          <a:stretch/>
        </p:blipFill>
        <p:spPr>
          <a:xfrm>
            <a:off x="342900" y="2026318"/>
            <a:ext cx="8265695" cy="422308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F2AA80D-B890-4D73-861F-67BF0CB03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48916"/>
            <a:ext cx="8392027" cy="13715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073868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1DD7FEE-10E9-4252-AF1A-10DC0708C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644"/>
          <a:stretch/>
        </p:blipFill>
        <p:spPr>
          <a:xfrm>
            <a:off x="0" y="-132849"/>
            <a:ext cx="9144000" cy="231006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9AB7984-D62F-40D6-A195-F29C7370E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730667"/>
            <a:ext cx="7772400" cy="2733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A458629-28FA-48BF-90C0-6FECF2921411}"/>
              </a:ext>
            </a:extLst>
          </p:cNvPr>
          <p:cNvSpPr txBox="1"/>
          <p:nvPr/>
        </p:nvSpPr>
        <p:spPr>
          <a:xfrm>
            <a:off x="2552456" y="5665761"/>
            <a:ext cx="3813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/>
              <a:t>Wo steckt der Fehler?</a:t>
            </a:r>
            <a:endParaRPr lang="de-DE" sz="320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7A53E4E-6C8F-4398-A549-03D4F0053B96}"/>
              </a:ext>
            </a:extLst>
          </p:cNvPr>
          <p:cNvSpPr txBox="1"/>
          <p:nvPr/>
        </p:nvSpPr>
        <p:spPr>
          <a:xfrm>
            <a:off x="685800" y="2269274"/>
            <a:ext cx="159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/>
              <a:t>Codeschnipsel:</a:t>
            </a:r>
            <a:endParaRPr lang="de-DE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950B43D-F8AA-4019-A0CB-372EA53A775E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4459068" y="3059668"/>
            <a:ext cx="1618346" cy="260609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D622790D-1154-4C7E-B569-62F2C3FDEBDA}"/>
              </a:ext>
            </a:extLst>
          </p:cNvPr>
          <p:cNvSpPr txBox="1"/>
          <p:nvPr/>
        </p:nvSpPr>
        <p:spPr>
          <a:xfrm>
            <a:off x="6268655" y="3059668"/>
            <a:ext cx="1998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>
                <a:highlight>
                  <a:srgbClr val="FFFF00"/>
                </a:highlight>
              </a:rPr>
              <a:t>Hier fehlt ein „u“ …</a:t>
            </a:r>
            <a:endParaRPr lang="de-DE">
              <a:highlight>
                <a:srgbClr val="FFFF00"/>
              </a:highlight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1F22424-B96C-469A-BE5D-B735A7EBF378}"/>
              </a:ext>
            </a:extLst>
          </p:cNvPr>
          <p:cNvSpPr txBox="1"/>
          <p:nvPr/>
        </p:nvSpPr>
        <p:spPr>
          <a:xfrm>
            <a:off x="663498" y="6250536"/>
            <a:ext cx="7497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/>
              <a:t>Sonst ist der Code SYNTAKTISCH vollkommen richtig, wenn auch kompliziert …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4843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5424365-3229-434F-A8C9-0505EB1CD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926" y="409536"/>
            <a:ext cx="5390147" cy="552269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005F742-1DBD-4908-A3EB-E3AEE2A21B31}"/>
              </a:ext>
            </a:extLst>
          </p:cNvPr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800"/>
              <a:t>Quelle:  thispersondoesnotexist.com</a:t>
            </a:r>
            <a:endParaRPr lang="de-DE" sz="2800"/>
          </a:p>
        </p:txBody>
      </p:sp>
    </p:spTree>
    <p:extLst>
      <p:ext uri="{BB962C8B-B14F-4D97-AF65-F5344CB8AC3E}">
        <p14:creationId xmlns:p14="http://schemas.microsoft.com/office/powerpoint/2010/main" val="1942319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299C3D1-B21B-4B81-93A4-266AD20FE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31" y="336884"/>
            <a:ext cx="8121315" cy="6184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97903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1A48218-8430-450A-AB10-31C55566C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97" y="825401"/>
            <a:ext cx="8307805" cy="2980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DB6759BB-26B4-4FEC-A845-068F687FAC1D}"/>
              </a:ext>
            </a:extLst>
          </p:cNvPr>
          <p:cNvSpPr/>
          <p:nvPr/>
        </p:nvSpPr>
        <p:spPr>
          <a:xfrm>
            <a:off x="842210" y="5474096"/>
            <a:ext cx="77122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/>
              <a:t>Anmerkung: </a:t>
            </a:r>
            <a:br>
              <a:rPr lang="de-DE"/>
            </a:br>
            <a:r>
              <a:rPr lang="de-DE"/>
              <a:t>Ronald Aylmer Fisher (1890-1962) und Frank Yates (1902-1994) </a:t>
            </a:r>
            <a:br>
              <a:rPr lang="de-DE"/>
            </a:br>
            <a:r>
              <a:rPr lang="de-DE"/>
              <a:t>waren bedeutende Statistiker des 20. Jahrhunderts.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A5B1969-8B43-4256-95CE-203049FA4FA2}"/>
              </a:ext>
            </a:extLst>
          </p:cNvPr>
          <p:cNvSpPr/>
          <p:nvPr/>
        </p:nvSpPr>
        <p:spPr>
          <a:xfrm>
            <a:off x="1106906" y="4067738"/>
            <a:ext cx="7182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>
                <a:latin typeface="Times New Roman" panose="02020603050405020304" pitchFamily="18" charset="0"/>
                <a:ea typeface="Times New Roman" panose="02020603050405020304" pitchFamily="18" charset="0"/>
              </a:rPr>
              <a:t>Pseudocode, Quelle: https://de.wikipedia.org/wiki/Zufällige_Permutation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39043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DD0CA70-C662-4C22-979F-F1911411B11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7" y="1181350"/>
            <a:ext cx="7928810" cy="278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C257796-84CE-4AC1-9E08-691B88D20D02}"/>
              </a:ext>
            </a:extLst>
          </p:cNvPr>
          <p:cNvSpPr/>
          <p:nvPr/>
        </p:nvSpPr>
        <p:spPr>
          <a:xfrm>
            <a:off x="132174" y="4527604"/>
            <a:ext cx="9011826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25! = 15.511.210.043.330.985.984.000.000</a:t>
            </a:r>
          </a:p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das sind ca. </a:t>
            </a:r>
            <a:r>
              <a:rPr lang="de-DE" sz="2800" b="1">
                <a:latin typeface="Arial" panose="020B0604020202020204" pitchFamily="34" charset="0"/>
                <a:cs typeface="Arial" panose="020B0604020202020204" pitchFamily="34" charset="0"/>
              </a:rPr>
              <a:t>15 TRILLIARDEN</a:t>
            </a:r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 MÖGLICHKEITEN</a:t>
            </a:r>
            <a:b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(Permutationen)</a:t>
            </a:r>
          </a:p>
        </p:txBody>
      </p:sp>
    </p:spTree>
    <p:extLst>
      <p:ext uri="{BB962C8B-B14F-4D97-AF65-F5344CB8AC3E}">
        <p14:creationId xmlns:p14="http://schemas.microsoft.com/office/powerpoint/2010/main" val="15449751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 enthält.&#10;&#10;Mit sehr hoher Zuverlässigkeit generierte Beschreibung">
            <a:extLst>
              <a:ext uri="{FF2B5EF4-FFF2-40B4-BE49-F238E27FC236}">
                <a16:creationId xmlns:a16="http://schemas.microsoft.com/office/drawing/2014/main" id="{7DF009A2-1B6B-4C29-BFC2-BBF2402784F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38"/>
          <a:stretch/>
        </p:blipFill>
        <p:spPr>
          <a:xfrm>
            <a:off x="446049" y="398525"/>
            <a:ext cx="4917688" cy="3030475"/>
          </a:xfrm>
          <a:prstGeom prst="rect">
            <a:avLst/>
          </a:prstGeom>
        </p:spPr>
      </p:pic>
      <p:pic>
        <p:nvPicPr>
          <p:cNvPr id="5" name="Grafik 4" descr="Ein Bild, das Screenshot enthält.&#10;&#10;Mit sehr hoher Zuverlässigkeit generierte Beschreibung">
            <a:extLst>
              <a:ext uri="{FF2B5EF4-FFF2-40B4-BE49-F238E27FC236}">
                <a16:creationId xmlns:a16="http://schemas.microsoft.com/office/drawing/2014/main" id="{7F829668-FC78-4E3B-BE5B-0BFEC872251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6"/>
          <a:stretch/>
        </p:blipFill>
        <p:spPr>
          <a:xfrm>
            <a:off x="3735659" y="3429000"/>
            <a:ext cx="4962292" cy="303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843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39A0544-D458-47BC-8363-C056288D3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98" y="1681911"/>
            <a:ext cx="3666623" cy="366662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5B987B3-CFB9-4EF9-BC0A-DCDE15E8B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905" y="1681912"/>
            <a:ext cx="3772401" cy="366662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1E5F4C8-D6DD-49F4-8320-C8D651851061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>
                <a:latin typeface="Arial Black" panose="020B0A04020102020204" pitchFamily="34" charset="0"/>
              </a:rPr>
              <a:t>FARBMISCHUNG, NA KLAR!</a:t>
            </a:r>
            <a:endParaRPr lang="de-DE" sz="360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371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5F09A85-4E1A-450A-9063-9DBCECA2B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3180"/>
            <a:ext cx="9144000" cy="566482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AEE0829-D05B-4775-B5B3-7E3228C765FF}"/>
              </a:ext>
            </a:extLst>
          </p:cNvPr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>
                <a:latin typeface="Arial Black" panose="020B0A04020102020204" pitchFamily="34" charset="0"/>
              </a:rPr>
              <a:t>MISCHEN OHNE SPIELKARTEN?</a:t>
            </a:r>
            <a:br>
              <a:rPr lang="de-AT" sz="3600">
                <a:latin typeface="Arial Black" panose="020B0A04020102020204" pitchFamily="34" charset="0"/>
              </a:rPr>
            </a:br>
            <a:r>
              <a:rPr lang="de-AT" sz="3600">
                <a:latin typeface="Arial Black" panose="020B0A04020102020204" pitchFamily="34" charset="0"/>
              </a:rPr>
              <a:t>GEHT JA GAR NICHT!</a:t>
            </a:r>
            <a:endParaRPr lang="de-DE" sz="360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044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BDFE1E0-0135-4095-B018-85AE1E1FF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23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38CF944-6905-401C-A249-A480B8DA7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5" y="2628900"/>
            <a:ext cx="6076950" cy="16002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C8E5503-B348-4CBD-9AA2-21696ADF8319}"/>
              </a:ext>
            </a:extLst>
          </p:cNvPr>
          <p:cNvSpPr txBox="1"/>
          <p:nvPr/>
        </p:nvSpPr>
        <p:spPr>
          <a:xfrm>
            <a:off x="1883259" y="5054838"/>
            <a:ext cx="5641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4000" b="1"/>
              <a:t>Quelle:  caveofmagic.com</a:t>
            </a:r>
            <a:endParaRPr lang="de-DE" sz="4000" b="1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5DD9A1F-4CCC-44F9-B0F2-3B816EE4B25A}"/>
              </a:ext>
            </a:extLst>
          </p:cNvPr>
          <p:cNvSpPr txBox="1"/>
          <p:nvPr/>
        </p:nvSpPr>
        <p:spPr>
          <a:xfrm>
            <a:off x="0" y="80288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>
                <a:latin typeface="Arial Black" panose="020B0A04020102020204" pitchFamily="34" charset="0"/>
              </a:rPr>
              <a:t>URALT, ABER SAUGUT!</a:t>
            </a:r>
            <a:endParaRPr lang="de-DE" sz="3600">
              <a:latin typeface="Arial Black" panose="020B0A040201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D266BF0-2D4C-4131-9786-063699C0D992}"/>
              </a:ext>
            </a:extLst>
          </p:cNvPr>
          <p:cNvSpPr txBox="1"/>
          <p:nvPr/>
        </p:nvSpPr>
        <p:spPr>
          <a:xfrm>
            <a:off x="1737232" y="1746672"/>
            <a:ext cx="6246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/>
              <a:t>Bitte eine zufällige Karte MERKEN ….</a:t>
            </a:r>
            <a:endParaRPr lang="de-DE" sz="3200"/>
          </a:p>
        </p:txBody>
      </p:sp>
    </p:spTree>
    <p:extLst>
      <p:ext uri="{BB962C8B-B14F-4D97-AF65-F5344CB8AC3E}">
        <p14:creationId xmlns:p14="http://schemas.microsoft.com/office/powerpoint/2010/main" val="40998980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A3A7D58-DD2B-42EF-8801-DD11AAA60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926" y="2657475"/>
            <a:ext cx="5228724" cy="154305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5F7518F-D9B6-48A7-82ED-28E4DF2CD34F}"/>
              </a:ext>
            </a:extLst>
          </p:cNvPr>
          <p:cNvSpPr txBox="1"/>
          <p:nvPr/>
        </p:nvSpPr>
        <p:spPr>
          <a:xfrm>
            <a:off x="3463844" y="5041232"/>
            <a:ext cx="2216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/>
              <a:t>Überrascht?</a:t>
            </a:r>
            <a:endParaRPr lang="de-DE" sz="320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2DC145D-F224-4D5E-B84F-8EE5B698E9E6}"/>
              </a:ext>
            </a:extLst>
          </p:cNvPr>
          <p:cNvSpPr txBox="1"/>
          <p:nvPr/>
        </p:nvSpPr>
        <p:spPr>
          <a:xfrm>
            <a:off x="3438852" y="1652346"/>
            <a:ext cx="2104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/>
              <a:t>Ist sie weg?</a:t>
            </a:r>
            <a:endParaRPr lang="de-DE" sz="3200"/>
          </a:p>
        </p:txBody>
      </p:sp>
    </p:spTree>
    <p:extLst>
      <p:ext uri="{BB962C8B-B14F-4D97-AF65-F5344CB8AC3E}">
        <p14:creationId xmlns:p14="http://schemas.microsoft.com/office/powerpoint/2010/main" val="3438568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9F76B2D-5BC9-4645-BB2B-BA9AB0944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A99C0A3-3A04-4B6B-AFE7-D16381F69ABC}"/>
              </a:ext>
            </a:extLst>
          </p:cNvPr>
          <p:cNvSpPr txBox="1"/>
          <p:nvPr/>
        </p:nvSpPr>
        <p:spPr>
          <a:xfrm>
            <a:off x="1794707" y="2267935"/>
            <a:ext cx="2267272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6000" b="1"/>
              <a:t>Letzte </a:t>
            </a:r>
          </a:p>
          <a:p>
            <a:pPr algn="ctr"/>
            <a:r>
              <a:rPr lang="de-AT" sz="6000" b="1"/>
              <a:t>Folie!</a:t>
            </a:r>
            <a:endParaRPr lang="de-DE" sz="6000" b="1"/>
          </a:p>
        </p:txBody>
      </p:sp>
    </p:spTree>
    <p:extLst>
      <p:ext uri="{BB962C8B-B14F-4D97-AF65-F5344CB8AC3E}">
        <p14:creationId xmlns:p14="http://schemas.microsoft.com/office/powerpoint/2010/main" val="4284402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2337478-1676-4241-822C-0A234AFE4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28860B20-2C58-46E1-A0B7-0C8D1F8C3082}"/>
              </a:ext>
            </a:extLst>
          </p:cNvPr>
          <p:cNvSpPr/>
          <p:nvPr/>
        </p:nvSpPr>
        <p:spPr>
          <a:xfrm>
            <a:off x="2007219" y="3127917"/>
            <a:ext cx="1326995" cy="144408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A1973B4-2FE3-448B-96E7-E7AD453AFF54}"/>
              </a:ext>
            </a:extLst>
          </p:cNvPr>
          <p:cNvSpPr/>
          <p:nvPr/>
        </p:nvSpPr>
        <p:spPr>
          <a:xfrm>
            <a:off x="2910468" y="685800"/>
            <a:ext cx="1326995" cy="144408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7918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BCE9420-57DF-489F-8727-319E70549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17A9620-60B0-4D61-B7D2-0824D6F5E62F}"/>
              </a:ext>
            </a:extLst>
          </p:cNvPr>
          <p:cNvSpPr txBox="1"/>
          <p:nvPr/>
        </p:nvSpPr>
        <p:spPr>
          <a:xfrm>
            <a:off x="6177775" y="122663"/>
            <a:ext cx="2635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/>
              <a:t>Suchergebnisse werden </a:t>
            </a:r>
            <a:br>
              <a:rPr lang="de-AT" b="1"/>
            </a:br>
            <a:r>
              <a:rPr lang="de-AT" b="1"/>
              <a:t>durchmischt angeboten …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2923482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C7508DB-965A-4CD6-B90A-22A2ED66B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9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496B112-677C-4A64-BC6F-50AFFB012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76" y="4215395"/>
            <a:ext cx="3771623" cy="21146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DE34B2A-478C-48A0-B4C0-4E9BC6A85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20" y="655343"/>
            <a:ext cx="6181725" cy="13716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53DD261-63AC-4D70-9AB6-093ADC7D1361}"/>
              </a:ext>
            </a:extLst>
          </p:cNvPr>
          <p:cNvGrpSpPr/>
          <p:nvPr/>
        </p:nvGrpSpPr>
        <p:grpSpPr>
          <a:xfrm>
            <a:off x="682991" y="2276993"/>
            <a:ext cx="2867025" cy="1847850"/>
            <a:chOff x="767459" y="2367678"/>
            <a:chExt cx="2867025" cy="184785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A1DFBFF8-8268-4534-85D0-F91502F95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459" y="2367678"/>
              <a:ext cx="2867025" cy="1847850"/>
            </a:xfrm>
            <a:prstGeom prst="rect">
              <a:avLst/>
            </a:prstGeom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3EF27F0-CF8E-4D82-AC84-C26FE5DFAB80}"/>
                </a:ext>
              </a:extLst>
            </p:cNvPr>
            <p:cNvSpPr/>
            <p:nvPr/>
          </p:nvSpPr>
          <p:spPr>
            <a:xfrm>
              <a:off x="1215483" y="2367678"/>
              <a:ext cx="2174488" cy="2528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D3D7FBE9-6277-4377-9A08-9620E506C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7599" y="2229368"/>
            <a:ext cx="4492780" cy="1895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79BD4DD-34D0-4AED-8A66-C133D3627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004" y="4215395"/>
            <a:ext cx="3260683" cy="2310427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9B8B2C14-02F6-4091-BBCA-CA10286FE747}"/>
              </a:ext>
            </a:extLst>
          </p:cNvPr>
          <p:cNvSpPr/>
          <p:nvPr/>
        </p:nvSpPr>
        <p:spPr>
          <a:xfrm>
            <a:off x="390337" y="4124843"/>
            <a:ext cx="1965403" cy="1188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2846B2F-9FED-4DD8-9E2C-EA3DEEC8BC82}"/>
              </a:ext>
            </a:extLst>
          </p:cNvPr>
          <p:cNvSpPr txBox="1"/>
          <p:nvPr/>
        </p:nvSpPr>
        <p:spPr>
          <a:xfrm>
            <a:off x="0" y="2419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/>
              <a:t>NEULICH:  E-Mail Konversation mit einem 10-jährigen „distance learning“ Schüler …</a:t>
            </a:r>
            <a:endParaRPr lang="de-DE" b="1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32E823B-7842-4312-96FC-8A3A36E54964}"/>
              </a:ext>
            </a:extLst>
          </p:cNvPr>
          <p:cNvSpPr/>
          <p:nvPr/>
        </p:nvSpPr>
        <p:spPr>
          <a:xfrm>
            <a:off x="638453" y="3501484"/>
            <a:ext cx="1717287" cy="101476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6F8152A-DFFA-4D07-90C0-D3BB657BC2AA}"/>
              </a:ext>
            </a:extLst>
          </p:cNvPr>
          <p:cNvSpPr/>
          <p:nvPr/>
        </p:nvSpPr>
        <p:spPr>
          <a:xfrm>
            <a:off x="591619" y="3679902"/>
            <a:ext cx="2512953" cy="44494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887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1C64177-A9EE-4303-B26E-7BC23D4A3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081"/>
            <a:ext cx="9144000" cy="602991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B7D5393-29AB-4C6D-82EC-1EC1D6D41797}"/>
              </a:ext>
            </a:extLst>
          </p:cNvPr>
          <p:cNvSpPr txBox="1"/>
          <p:nvPr/>
        </p:nvSpPr>
        <p:spPr>
          <a:xfrm>
            <a:off x="185344" y="158465"/>
            <a:ext cx="5180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/>
              <a:t>myposter.at/konfigurator#collage</a:t>
            </a:r>
            <a:endParaRPr lang="de-DE" sz="2800" b="1"/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1E35B906-D845-41ED-B076-FCACC32AB630}"/>
              </a:ext>
            </a:extLst>
          </p:cNvPr>
          <p:cNvSpPr/>
          <p:nvPr/>
        </p:nvSpPr>
        <p:spPr>
          <a:xfrm rot="5924327" flipV="1">
            <a:off x="1534553" y="2813512"/>
            <a:ext cx="4432824" cy="275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C81DF56-D290-4A78-813B-64742916E0CA}"/>
              </a:ext>
            </a:extLst>
          </p:cNvPr>
          <p:cNvSpPr/>
          <p:nvPr/>
        </p:nvSpPr>
        <p:spPr>
          <a:xfrm>
            <a:off x="2219092" y="5236259"/>
            <a:ext cx="1293542" cy="85393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6762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e6e64b1f4ec3a5c25a6bec954e4e11903da499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374</Words>
  <Application>Microsoft Office PowerPoint</Application>
  <PresentationFormat>Bildschirmpräsentation (4:3)</PresentationFormat>
  <Paragraphs>83</Paragraphs>
  <Slides>42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9" baseType="lpstr">
      <vt:lpstr>Arial</vt:lpstr>
      <vt:lpstr>Arial Black</vt:lpstr>
      <vt:lpstr>Calibri</vt:lpstr>
      <vt:lpstr>Calibri Light</vt:lpstr>
      <vt:lpstr>Schuschri 69-0</vt:lpstr>
      <vt:lpstr>Times New Roman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Office365 Admin</dc:creator>
  <cp:lastModifiedBy>Office365 Admin</cp:lastModifiedBy>
  <cp:revision>51</cp:revision>
  <dcterms:created xsi:type="dcterms:W3CDTF">2019-09-12T18:17:21Z</dcterms:created>
  <dcterms:modified xsi:type="dcterms:W3CDTF">2020-04-22T13:41:30Z</dcterms:modified>
</cp:coreProperties>
</file>