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72" r:id="rId7"/>
    <p:sldId id="273" r:id="rId8"/>
    <p:sldId id="261" r:id="rId9"/>
    <p:sldId id="262" r:id="rId10"/>
    <p:sldId id="263" r:id="rId11"/>
    <p:sldId id="274" r:id="rId12"/>
    <p:sldId id="275" r:id="rId13"/>
    <p:sldId id="264" r:id="rId14"/>
    <p:sldId id="276" r:id="rId15"/>
    <p:sldId id="265" r:id="rId16"/>
    <p:sldId id="269" r:id="rId17"/>
    <p:sldId id="266" r:id="rId18"/>
    <p:sldId id="267" r:id="rId19"/>
    <p:sldId id="271" r:id="rId20"/>
    <p:sldId id="268" r:id="rId21"/>
    <p:sldId id="270"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94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48" autoAdjust="0"/>
    <p:restoredTop sz="93890" autoAdjust="0"/>
  </p:normalViewPr>
  <p:slideViewPr>
    <p:cSldViewPr snapToGrid="0">
      <p:cViewPr varScale="1">
        <p:scale>
          <a:sx n="80" d="100"/>
          <a:sy n="80" d="100"/>
        </p:scale>
        <p:origin x="-105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BFCC4-91CA-4E4D-9881-73A9C9B1416B}" type="datetimeFigureOut">
              <a:rPr lang="de-DE" smtClean="0"/>
              <a:t>19.11.2019</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9DE7B-735F-46D0-837B-F4126D67B8CF}" type="slidenum">
              <a:rPr lang="de-AT" smtClean="0"/>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2CD9DE7B-735F-46D0-837B-F4126D67B8CF}" type="slidenum">
              <a:rPr lang="de-AT" smtClean="0"/>
              <a:t>7</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183244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122471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34972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3058846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363594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158118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426909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365771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345563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281623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AE9A794-BBC5-49CD-85D1-8C242A59CFA8}" type="datetimeFigureOut">
              <a:rPr lang="de-DE" smtClean="0"/>
              <a:pPr/>
              <a:t>19.11.2019</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7768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9A794-BBC5-49CD-85D1-8C242A59CFA8}" type="datetimeFigureOut">
              <a:rPr lang="de-DE" smtClean="0"/>
              <a:pPr/>
              <a:t>19.11.2019</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8AA5E-09CE-492D-8439-3B6DCD2F758C}" type="slidenum">
              <a:rPr lang="de-DE" smtClean="0"/>
              <a:pPr/>
              <a:t>‹Nr.›</a:t>
            </a:fld>
            <a:endParaRPr lang="de-DE"/>
          </a:p>
        </p:txBody>
      </p:sp>
    </p:spTree>
    <p:extLst>
      <p:ext uri="{BB962C8B-B14F-4D97-AF65-F5344CB8AC3E}">
        <p14:creationId xmlns:p14="http://schemas.microsoft.com/office/powerpoint/2010/main" xmlns="" val="409694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8E3CAD9-3E18-4E61-AAFB-023EAFE49946}"/>
              </a:ext>
            </a:extLst>
          </p:cNvPr>
          <p:cNvSpPr>
            <a:spLocks noGrp="1"/>
          </p:cNvSpPr>
          <p:nvPr>
            <p:ph type="ctrTitle"/>
          </p:nvPr>
        </p:nvSpPr>
        <p:spPr>
          <a:xfrm>
            <a:off x="-1" y="0"/>
            <a:ext cx="9144001" cy="3579541"/>
          </a:xfrm>
          <a:solidFill>
            <a:srgbClr val="FFFF00"/>
          </a:solidFill>
        </p:spPr>
        <p:txBody>
          <a:bodyPr>
            <a:noAutofit/>
          </a:bodyPr>
          <a:lstStyle/>
          <a:p>
            <a:r>
              <a:rPr lang="en-US" sz="3200" b="1">
                <a:latin typeface="Verdana Pro Black" panose="020B0604020202020204" pitchFamily="34" charset="0"/>
                <a:cs typeface="Aharoni" panose="020B0604020202020204" pitchFamily="2" charset="-79"/>
              </a:rPr>
              <a:t>Facts, Figures, Remarks and Conclusions about the Austrian</a:t>
            </a:r>
            <a:br>
              <a:rPr lang="en-US" sz="3200" b="1">
                <a:latin typeface="Verdana Pro Black" panose="020B0604020202020204" pitchFamily="34" charset="0"/>
                <a:cs typeface="Aharoni" panose="020B0604020202020204" pitchFamily="2" charset="-79"/>
              </a:rPr>
            </a:br>
            <a:r>
              <a:rPr lang="en-US" sz="3200" b="1">
                <a:latin typeface="Verdana Pro Black" panose="020B0604020202020204" pitchFamily="34" charset="0"/>
                <a:cs typeface="Aharoni" panose="020B0604020202020204" pitchFamily="2" charset="-79"/>
              </a:rPr>
              <a:t/>
            </a:r>
            <a:br>
              <a:rPr lang="en-US" sz="3200" b="1">
                <a:latin typeface="Verdana Pro Black" panose="020B0604020202020204" pitchFamily="34" charset="0"/>
                <a:cs typeface="Aharoni" panose="020B0604020202020204" pitchFamily="2" charset="-79"/>
              </a:rPr>
            </a:br>
            <a:r>
              <a:rPr lang="en-US" sz="3200" b="1">
                <a:latin typeface="Verdana Pro Black" panose="020B0604020202020204" pitchFamily="34" charset="0"/>
                <a:cs typeface="Aharoni" panose="020B0604020202020204" pitchFamily="2" charset="-79"/>
              </a:rPr>
              <a:t>                Bebras Challenge </a:t>
            </a:r>
            <a:br>
              <a:rPr lang="en-US" sz="3200" b="1">
                <a:latin typeface="Verdana Pro Black" panose="020B0604020202020204" pitchFamily="34" charset="0"/>
                <a:cs typeface="Aharoni" panose="020B0604020202020204" pitchFamily="2" charset="-79"/>
              </a:rPr>
            </a:br>
            <a:r>
              <a:rPr lang="en-US" sz="3200" b="1">
                <a:latin typeface="Verdana Pro Black" panose="020B0604020202020204" pitchFamily="34" charset="0"/>
                <a:cs typeface="Aharoni" panose="020B0604020202020204" pitchFamily="2" charset="-79"/>
              </a:rPr>
              <a:t/>
            </a:r>
            <a:br>
              <a:rPr lang="en-US" sz="3200" b="1">
                <a:latin typeface="Verdana Pro Black" panose="020B0604020202020204" pitchFamily="34" charset="0"/>
                <a:cs typeface="Aharoni" panose="020B0604020202020204" pitchFamily="2" charset="-79"/>
              </a:rPr>
            </a:br>
            <a:r>
              <a:rPr lang="en-US" sz="3200" b="1">
                <a:latin typeface="Verdana Pro Black" panose="020B0604020202020204" pitchFamily="34" charset="0"/>
                <a:cs typeface="Aharoni" panose="020B0604020202020204" pitchFamily="2" charset="-79"/>
              </a:rPr>
              <a:t>                 with Regard to Computational Thinking and Computer Science Domains</a:t>
            </a:r>
            <a:endParaRPr lang="de-DE" sz="3200" b="1">
              <a:latin typeface="Verdana Pro Black" panose="020B0604020202020204" pitchFamily="34" charset="0"/>
              <a:cs typeface="Aharoni" panose="020B0604020202020204" pitchFamily="2" charset="-79"/>
            </a:endParaRPr>
          </a:p>
        </p:txBody>
      </p:sp>
      <p:pic>
        <p:nvPicPr>
          <p:cNvPr id="4" name="Grafik 3">
            <a:extLst>
              <a:ext uri="{FF2B5EF4-FFF2-40B4-BE49-F238E27FC236}">
                <a16:creationId xmlns:a16="http://schemas.microsoft.com/office/drawing/2014/main" xmlns="" id="{EEFB583A-9D37-4ECB-8EFD-6889F8644F89}"/>
              </a:ext>
            </a:extLst>
          </p:cNvPr>
          <p:cNvPicPr>
            <a:picLocks noChangeAspect="1"/>
          </p:cNvPicPr>
          <p:nvPr/>
        </p:nvPicPr>
        <p:blipFill>
          <a:blip r:embed="rId2"/>
          <a:stretch>
            <a:fillRect/>
          </a:stretch>
        </p:blipFill>
        <p:spPr>
          <a:xfrm>
            <a:off x="1831702" y="846795"/>
            <a:ext cx="1666875" cy="1885950"/>
          </a:xfrm>
          <a:prstGeom prst="ellipse">
            <a:avLst/>
          </a:prstGeom>
          <a:ln>
            <a:noFill/>
          </a:ln>
          <a:effectLst>
            <a:softEdge rad="112500"/>
          </a:effectLst>
        </p:spPr>
      </p:pic>
      <p:pic>
        <p:nvPicPr>
          <p:cNvPr id="5" name="Grafik 4">
            <a:extLst>
              <a:ext uri="{FF2B5EF4-FFF2-40B4-BE49-F238E27FC236}">
                <a16:creationId xmlns:a16="http://schemas.microsoft.com/office/drawing/2014/main" xmlns="" id="{189D80E5-91B3-4A20-A441-CA40F8D8EC15}"/>
              </a:ext>
            </a:extLst>
          </p:cNvPr>
          <p:cNvPicPr>
            <a:picLocks noChangeAspect="1"/>
          </p:cNvPicPr>
          <p:nvPr/>
        </p:nvPicPr>
        <p:blipFill>
          <a:blip r:embed="rId3"/>
          <a:stretch>
            <a:fillRect/>
          </a:stretch>
        </p:blipFill>
        <p:spPr>
          <a:xfrm>
            <a:off x="0" y="3579540"/>
            <a:ext cx="9143999" cy="3278460"/>
          </a:xfrm>
          <a:prstGeom prst="rect">
            <a:avLst/>
          </a:prstGeom>
        </p:spPr>
      </p:pic>
      <p:sp>
        <p:nvSpPr>
          <p:cNvPr id="3" name="Untertitel 2">
            <a:extLst>
              <a:ext uri="{FF2B5EF4-FFF2-40B4-BE49-F238E27FC236}">
                <a16:creationId xmlns:a16="http://schemas.microsoft.com/office/drawing/2014/main" xmlns="" id="{DBB8775F-9035-4AC9-8BD7-8A8B738BB2C7}"/>
              </a:ext>
            </a:extLst>
          </p:cNvPr>
          <p:cNvSpPr>
            <a:spLocks noGrp="1"/>
          </p:cNvSpPr>
          <p:nvPr>
            <p:ph type="subTitle" idx="1"/>
          </p:nvPr>
        </p:nvSpPr>
        <p:spPr>
          <a:xfrm>
            <a:off x="-39031" y="3969135"/>
            <a:ext cx="9183031" cy="479501"/>
          </a:xfrm>
        </p:spPr>
        <p:txBody>
          <a:bodyPr>
            <a:normAutofit/>
          </a:bodyPr>
          <a:lstStyle/>
          <a:p>
            <a:pPr hangingPunct="0">
              <a:spcBef>
                <a:spcPts val="0"/>
              </a:spcBef>
            </a:pPr>
            <a:r>
              <a:rPr lang="de-AT" sz="1400" b="1">
                <a:latin typeface="PIDvl" panose="02000500000000000000" pitchFamily="2" charset="0"/>
              </a:rPr>
              <a:t>Peter Micheuz      Stefan Pasterk      Andreas Bollin</a:t>
            </a:r>
            <a:endParaRPr lang="de-DE" sz="1400" b="1">
              <a:latin typeface="PIDvl" panose="02000500000000000000" pitchFamily="2" charset="0"/>
            </a:endParaRPr>
          </a:p>
          <a:p>
            <a:pPr>
              <a:spcBef>
                <a:spcPts val="0"/>
              </a:spcBef>
            </a:pPr>
            <a:r>
              <a:rPr lang="de-AT" sz="1400" b="1">
                <a:latin typeface="PIDvl" panose="02000500000000000000" pitchFamily="2" charset="0"/>
              </a:rPr>
              <a:t>Alpen-Adria-University - Klagenfurt - Austria</a:t>
            </a:r>
            <a:endParaRPr lang="de-DE" sz="1400" b="1">
              <a:latin typeface="PIDvl" panose="02000500000000000000" pitchFamily="2" charset="0"/>
            </a:endParaRPr>
          </a:p>
        </p:txBody>
      </p:sp>
    </p:spTree>
    <p:extLst>
      <p:ext uri="{BB962C8B-B14F-4D97-AF65-F5344CB8AC3E}">
        <p14:creationId xmlns:p14="http://schemas.microsoft.com/office/powerpoint/2010/main" xmlns="" val="167663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44B9AF54-8D09-4459-8BB2-6E493A4C2C69}"/>
              </a:ext>
            </a:extLst>
          </p:cNvPr>
          <p:cNvPicPr>
            <a:picLocks noChangeAspect="1"/>
          </p:cNvPicPr>
          <p:nvPr/>
        </p:nvPicPr>
        <p:blipFill>
          <a:blip r:embed="rId2"/>
          <a:stretch>
            <a:fillRect/>
          </a:stretch>
        </p:blipFill>
        <p:spPr>
          <a:xfrm>
            <a:off x="225630" y="653143"/>
            <a:ext cx="8668987" cy="5924241"/>
          </a:xfrm>
          <a:prstGeom prst="rect">
            <a:avLst/>
          </a:prstGeom>
        </p:spPr>
      </p:pic>
      <p:sp>
        <p:nvSpPr>
          <p:cNvPr id="3" name="Rechteck 2">
            <a:extLst>
              <a:ext uri="{FF2B5EF4-FFF2-40B4-BE49-F238E27FC236}">
                <a16:creationId xmlns:a16="http://schemas.microsoft.com/office/drawing/2014/main" xmlns="" id="{AFC69A51-020A-4FD8-A2E7-7013301D6C63}"/>
              </a:ext>
            </a:extLst>
          </p:cNvPr>
          <p:cNvSpPr/>
          <p:nvPr/>
        </p:nvSpPr>
        <p:spPr>
          <a:xfrm>
            <a:off x="0" y="0"/>
            <a:ext cx="9143999" cy="461665"/>
          </a:xfrm>
          <a:prstGeom prst="rect">
            <a:avLst/>
          </a:prstGeom>
          <a:solidFill>
            <a:srgbClr val="FFFF00"/>
          </a:solidFill>
        </p:spPr>
        <p:txBody>
          <a:bodyPr wrap="square">
            <a:spAutoFit/>
          </a:bodyPr>
          <a:lstStyle/>
          <a:p>
            <a:pPr algn="ctr"/>
            <a:r>
              <a:rPr lang="en-US" sz="2400">
                <a:latin typeface="Times New Roman" panose="02020603050405020304" pitchFamily="18" charset="0"/>
                <a:ea typeface="Times New Roman" panose="02020603050405020304" pitchFamily="18" charset="0"/>
              </a:rPr>
              <a:t>Exemplary Results of a Survey among School Coordinators (2016)</a:t>
            </a:r>
            <a:endParaRPr lang="de-DE" sz="2400"/>
          </a:p>
        </p:txBody>
      </p:sp>
    </p:spTree>
    <p:extLst>
      <p:ext uri="{BB962C8B-B14F-4D97-AF65-F5344CB8AC3E}">
        <p14:creationId xmlns:p14="http://schemas.microsoft.com/office/powerpoint/2010/main" xmlns="" val="142454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xmlns="" id="{79791666-04E3-4872-8DB1-82B3CC9C614F}"/>
              </a:ext>
            </a:extLst>
          </p:cNvPr>
          <p:cNvSpPr txBox="1"/>
          <p:nvPr/>
        </p:nvSpPr>
        <p:spPr>
          <a:xfrm>
            <a:off x="2381236" y="952484"/>
            <a:ext cx="4453185" cy="5027017"/>
          </a:xfrm>
          <a:prstGeom prst="rect">
            <a:avLst/>
          </a:prstGeom>
          <a:solidFill>
            <a:srgbClr val="FFFF00"/>
          </a:solidFill>
        </p:spPr>
        <p:txBody>
          <a:bodyPr wrap="none" lIns="121917" tIns="60958" rIns="121917" bIns="60958" rtlCol="0">
            <a:spAutoFit/>
          </a:bodyPr>
          <a:lstStyle/>
          <a:p>
            <a:r>
              <a:rPr lang="de-DE" sz="31900" b="1" dirty="0" smtClean="0"/>
              <a:t>CT</a:t>
            </a:r>
            <a:endParaRPr lang="de-DE" sz="31900" b="1" dirty="0"/>
          </a:p>
        </p:txBody>
      </p:sp>
    </p:spTree>
    <p:extLst>
      <p:ext uri="{BB962C8B-B14F-4D97-AF65-F5344CB8AC3E}">
        <p14:creationId xmlns:p14="http://schemas.microsoft.com/office/powerpoint/2010/main" xmlns="" val="934218029"/>
      </p:ext>
    </p:extLst>
  </p:cSld>
  <p:clrMapOvr>
    <a:masterClrMapping/>
  </p:clrMapOvr>
  <p:transition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82F1D966-CA61-4594-86DA-360962351804}"/>
              </a:ext>
            </a:extLst>
          </p:cNvPr>
          <p:cNvPicPr>
            <a:picLocks noChangeAspect="1"/>
          </p:cNvPicPr>
          <p:nvPr/>
        </p:nvPicPr>
        <p:blipFill>
          <a:blip r:embed="rId2"/>
          <a:stretch>
            <a:fillRect/>
          </a:stretch>
        </p:blipFill>
        <p:spPr>
          <a:xfrm>
            <a:off x="0" y="0"/>
            <a:ext cx="9144000" cy="2692400"/>
          </a:xfrm>
          <a:prstGeom prst="rect">
            <a:avLst/>
          </a:prstGeom>
        </p:spPr>
      </p:pic>
      <p:sp>
        <p:nvSpPr>
          <p:cNvPr id="6" name="Textfeld 5">
            <a:extLst>
              <a:ext uri="{FF2B5EF4-FFF2-40B4-BE49-F238E27FC236}">
                <a16:creationId xmlns:a16="http://schemas.microsoft.com/office/drawing/2014/main" xmlns="" id="{AD02662B-D909-4B2B-9B08-5DF4963861E8}"/>
              </a:ext>
            </a:extLst>
          </p:cNvPr>
          <p:cNvSpPr txBox="1"/>
          <p:nvPr/>
        </p:nvSpPr>
        <p:spPr>
          <a:xfrm>
            <a:off x="23236" y="2564905"/>
            <a:ext cx="9144000" cy="615553"/>
          </a:xfrm>
          <a:prstGeom prst="rect">
            <a:avLst/>
          </a:prstGeom>
          <a:solidFill>
            <a:srgbClr val="FFFF00">
              <a:alpha val="74902"/>
            </a:srgbClr>
          </a:solidFill>
        </p:spPr>
        <p:txBody>
          <a:bodyPr wrap="square" lIns="121917" tIns="60958" rIns="121917" bIns="60958" rtlCol="0">
            <a:spAutoFit/>
          </a:bodyPr>
          <a:lstStyle/>
          <a:p>
            <a:pPr algn="ctr"/>
            <a:r>
              <a:rPr lang="de-AT" sz="3200" b="1" dirty="0" err="1" smtClean="0"/>
              <a:t>for</a:t>
            </a:r>
            <a:r>
              <a:rPr lang="de-AT" sz="3200" b="1" dirty="0" smtClean="0"/>
              <a:t> Digital Education?</a:t>
            </a:r>
            <a:endParaRPr lang="de-AT" sz="3200" b="1" dirty="0"/>
          </a:p>
        </p:txBody>
      </p:sp>
      <p:sp>
        <p:nvSpPr>
          <p:cNvPr id="7" name="Rechteck 6">
            <a:extLst>
              <a:ext uri="{FF2B5EF4-FFF2-40B4-BE49-F238E27FC236}">
                <a16:creationId xmlns:a16="http://schemas.microsoft.com/office/drawing/2014/main" xmlns="" id="{FEFC7837-06FC-447D-B5EF-D3E56EC86ED1}"/>
              </a:ext>
            </a:extLst>
          </p:cNvPr>
          <p:cNvSpPr/>
          <p:nvPr/>
        </p:nvSpPr>
        <p:spPr>
          <a:xfrm>
            <a:off x="610794" y="3909053"/>
            <a:ext cx="7968885" cy="2092877"/>
          </a:xfrm>
          <a:prstGeom prst="rect">
            <a:avLst/>
          </a:prstGeom>
          <a:solidFill>
            <a:schemeClr val="accent4">
              <a:lumMod val="20000"/>
              <a:lumOff val="80000"/>
            </a:schemeClr>
          </a:solidFill>
        </p:spPr>
        <p:txBody>
          <a:bodyPr wrap="square" lIns="121917" tIns="60958" rIns="121917" bIns="60958">
            <a:spAutoFit/>
          </a:bodyPr>
          <a:lstStyle/>
          <a:p>
            <a:r>
              <a:rPr lang="en-US" sz="32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a:t>
            </a:r>
            <a:r>
              <a:rPr lang="en-US" sz="3200" i="1"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 are the thought processes involved in formulating a problem and expressing its solution(s) in such a way that a computer – human or machine – can effectively carry out</a:t>
            </a:r>
            <a:r>
              <a:rPr lang="en-US" sz="3200"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a:t>
            </a:r>
            <a:endParaRPr lang="de-DE" sz="3200" dirty="0"/>
          </a:p>
        </p:txBody>
      </p:sp>
    </p:spTree>
    <p:extLst>
      <p:ext uri="{BB962C8B-B14F-4D97-AF65-F5344CB8AC3E}">
        <p14:creationId xmlns:p14="http://schemas.microsoft.com/office/powerpoint/2010/main" xmlns="" val="2276681652"/>
      </p:ext>
    </p:extLst>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71EB4E4A-F8CF-4A3A-B716-53D1F289991B}"/>
              </a:ext>
            </a:extLst>
          </p:cNvPr>
          <p:cNvSpPr/>
          <p:nvPr/>
        </p:nvSpPr>
        <p:spPr>
          <a:xfrm>
            <a:off x="0" y="0"/>
            <a:ext cx="9144000" cy="1077218"/>
          </a:xfrm>
          <a:prstGeom prst="rect">
            <a:avLst/>
          </a:prstGeom>
          <a:solidFill>
            <a:srgbClr val="FFFF00"/>
          </a:solidFill>
        </p:spPr>
        <p:txBody>
          <a:bodyPr wrap="square">
            <a:spAutoFit/>
          </a:bodyPr>
          <a:lstStyle/>
          <a:p>
            <a:pPr algn="ctr"/>
            <a:r>
              <a:rPr lang="en-US" sz="3200" b="1">
                <a:latin typeface="Schuschri 69-0" panose="03000500000000000000" pitchFamily="66" charset="2"/>
                <a:ea typeface="Times New Roman" panose="02020603050405020304" pitchFamily="18" charset="0"/>
              </a:rPr>
              <a:t>One remark on </a:t>
            </a:r>
            <a:br>
              <a:rPr lang="en-US" sz="3200" b="1">
                <a:latin typeface="Schuschri 69-0" panose="03000500000000000000" pitchFamily="66" charset="2"/>
                <a:ea typeface="Times New Roman" panose="02020603050405020304" pitchFamily="18" charset="0"/>
              </a:rPr>
            </a:br>
            <a:r>
              <a:rPr lang="en-US" sz="3200" b="1">
                <a:latin typeface="Schuschri 69-0" panose="03000500000000000000" pitchFamily="66" charset="2"/>
                <a:ea typeface="Times New Roman" panose="02020603050405020304" pitchFamily="18" charset="0"/>
              </a:rPr>
              <a:t>Bebras Tasks &lt; &gt; Computational Thinking</a:t>
            </a:r>
            <a:endParaRPr lang="de-DE" sz="3200" b="1">
              <a:latin typeface="Schuschri 69-0" panose="03000500000000000000" pitchFamily="66" charset="2"/>
            </a:endParaRPr>
          </a:p>
        </p:txBody>
      </p:sp>
      <p:sp>
        <p:nvSpPr>
          <p:cNvPr id="3" name="Rechteck 2">
            <a:extLst>
              <a:ext uri="{FF2B5EF4-FFF2-40B4-BE49-F238E27FC236}">
                <a16:creationId xmlns:a16="http://schemas.microsoft.com/office/drawing/2014/main" xmlns="" id="{E8262145-D2C3-46D3-98C0-78D632658778}"/>
              </a:ext>
            </a:extLst>
          </p:cNvPr>
          <p:cNvSpPr/>
          <p:nvPr/>
        </p:nvSpPr>
        <p:spPr>
          <a:xfrm>
            <a:off x="0" y="1198326"/>
            <a:ext cx="9143999" cy="1754326"/>
          </a:xfrm>
          <a:prstGeom prst="rect">
            <a:avLst/>
          </a:prstGeom>
          <a:solidFill>
            <a:schemeClr val="accent1">
              <a:lumMod val="20000"/>
              <a:lumOff val="80000"/>
            </a:schemeClr>
          </a:solidFill>
        </p:spPr>
        <p:txBody>
          <a:bodyPr wrap="square">
            <a:spAutoFit/>
          </a:bodyPr>
          <a:lstStyle/>
          <a:p>
            <a:r>
              <a:rPr lang="en-US">
                <a:latin typeface="Times New Roman" panose="02020603050405020304" pitchFamily="18" charset="0"/>
                <a:ea typeface="Times New Roman" panose="02020603050405020304" pitchFamily="18" charset="0"/>
              </a:rPr>
              <a:t>„</a:t>
            </a:r>
            <a:r>
              <a:rPr lang="en-US" b="1">
                <a:latin typeface="Times New Roman" panose="02020603050405020304" pitchFamily="18" charset="0"/>
                <a:ea typeface="Times New Roman" panose="02020603050405020304" pitchFamily="18" charset="0"/>
              </a:rPr>
              <a:t>CT</a:t>
            </a:r>
            <a:r>
              <a:rPr lang="en-US">
                <a:latin typeface="Times New Roman" panose="02020603050405020304" pitchFamily="18" charset="0"/>
                <a:ea typeface="Times New Roman" panose="02020603050405020304" pitchFamily="18" charset="0"/>
              </a:rPr>
              <a:t> is the mental skills and </a:t>
            </a:r>
            <a:r>
              <a:rPr lang="en-US" b="1">
                <a:latin typeface="Times New Roman" panose="02020603050405020304" pitchFamily="18" charset="0"/>
                <a:ea typeface="Times New Roman" panose="02020603050405020304" pitchFamily="18" charset="0"/>
              </a:rPr>
              <a:t>practices</a:t>
            </a:r>
            <a:r>
              <a:rPr lang="en-US">
                <a:latin typeface="Times New Roman" panose="02020603050405020304" pitchFamily="18" charset="0"/>
                <a:ea typeface="Times New Roman" panose="02020603050405020304" pitchFamily="18" charset="0"/>
              </a:rPr>
              <a:t> </a:t>
            </a:r>
          </a:p>
          <a:p>
            <a:pPr marL="342900" indent="-342900">
              <a:buAutoNum type="alphaLcParenR"/>
            </a:pPr>
            <a:r>
              <a:rPr lang="en-US">
                <a:latin typeface="Times New Roman" panose="02020603050405020304" pitchFamily="18" charset="0"/>
                <a:ea typeface="Times New Roman" panose="02020603050405020304" pitchFamily="18" charset="0"/>
              </a:rPr>
              <a:t>for designing computations that get computers to do jobs for us and </a:t>
            </a:r>
          </a:p>
          <a:p>
            <a:pPr marL="342900" indent="-342900">
              <a:buAutoNum type="alphaLcParenR"/>
            </a:pPr>
            <a:r>
              <a:rPr lang="en-US">
                <a:latin typeface="Times New Roman" panose="02020603050405020304" pitchFamily="18" charset="0"/>
                <a:ea typeface="Times New Roman" panose="02020603050405020304" pitchFamily="18" charset="0"/>
              </a:rPr>
              <a:t>explaining and interpreting the world as a complex of information processes.“. </a:t>
            </a:r>
          </a:p>
          <a:p>
            <a:pPr marL="342900" indent="-342900">
              <a:buAutoNum type="alphaLcParenR"/>
            </a:pPr>
            <a:r>
              <a:rPr lang="en-US">
                <a:latin typeface="Times New Roman" panose="02020603050405020304" pitchFamily="18" charset="0"/>
                <a:ea typeface="Times New Roman" panose="02020603050405020304" pitchFamily="18" charset="0"/>
              </a:rPr>
              <a:t>Distinction between „CT for beginners“ (K-12 education) and „CT for professionals“ </a:t>
            </a:r>
            <a:br>
              <a:rPr lang="en-US">
                <a:latin typeface="Times New Roman" panose="02020603050405020304" pitchFamily="18" charset="0"/>
                <a:ea typeface="Times New Roman" panose="02020603050405020304" pitchFamily="18" charset="0"/>
              </a:rPr>
            </a:br>
            <a:r>
              <a:rPr lang="en-US">
                <a:latin typeface="Times New Roman" panose="02020603050405020304" pitchFamily="18" charset="0"/>
                <a:ea typeface="Times New Roman" panose="02020603050405020304" pitchFamily="18" charset="0"/>
              </a:rPr>
              <a:t>(rich skillset with six dimensions: machines, methods, computing education, software engineering, design, and computational science)</a:t>
            </a:r>
            <a:endParaRPr lang="de-DE" i="1"/>
          </a:p>
        </p:txBody>
      </p:sp>
      <p:sp>
        <p:nvSpPr>
          <p:cNvPr id="4" name="Rechteck 3">
            <a:extLst>
              <a:ext uri="{FF2B5EF4-FFF2-40B4-BE49-F238E27FC236}">
                <a16:creationId xmlns:a16="http://schemas.microsoft.com/office/drawing/2014/main" xmlns="" id="{5C3CC519-8FDB-45B9-BD0F-979271DD899F}"/>
              </a:ext>
            </a:extLst>
          </p:cNvPr>
          <p:cNvSpPr/>
          <p:nvPr/>
        </p:nvSpPr>
        <p:spPr>
          <a:xfrm>
            <a:off x="-1" y="3073760"/>
            <a:ext cx="9143999" cy="1200329"/>
          </a:xfrm>
          <a:prstGeom prst="rect">
            <a:avLst/>
          </a:prstGeom>
          <a:solidFill>
            <a:schemeClr val="accent4">
              <a:lumMod val="20000"/>
              <a:lumOff val="80000"/>
            </a:schemeClr>
          </a:solidFill>
        </p:spPr>
        <p:txBody>
          <a:bodyPr wrap="square">
            <a:spAutoFit/>
          </a:bodyPr>
          <a:lstStyle/>
          <a:p>
            <a:r>
              <a:rPr lang="en-US" i="1">
                <a:latin typeface="Times New Roman" panose="02020603050405020304" pitchFamily="18" charset="0"/>
                <a:ea typeface="Times New Roman" panose="02020603050405020304" pitchFamily="18" charset="0"/>
              </a:rPr>
              <a:t>„If you try to understand what Computational Thinking is from media accounts (and many publications) you will hear a story of problem solving with algorithms, along with the ability to think at the many levels of abstraction needed to solve problems. But the K-12 education insights and debates barely scratch the surface of CT”</a:t>
            </a:r>
            <a:r>
              <a:rPr lang="en-US">
                <a:latin typeface="Times New Roman" panose="02020603050405020304" pitchFamily="18" charset="0"/>
                <a:ea typeface="Times New Roman" panose="02020603050405020304" pitchFamily="18" charset="0"/>
              </a:rPr>
              <a:t>                                                       </a:t>
            </a:r>
            <a:r>
              <a:rPr lang="en-US" i="1">
                <a:latin typeface="Times New Roman" panose="02020603050405020304" pitchFamily="18" charset="0"/>
                <a:ea typeface="Times New Roman" panose="02020603050405020304" pitchFamily="18" charset="0"/>
              </a:rPr>
              <a:t>[Denning/Tedre] </a:t>
            </a:r>
            <a:endParaRPr lang="de-DE"/>
          </a:p>
        </p:txBody>
      </p:sp>
      <p:sp>
        <p:nvSpPr>
          <p:cNvPr id="5" name="Rechteck 4">
            <a:extLst>
              <a:ext uri="{FF2B5EF4-FFF2-40B4-BE49-F238E27FC236}">
                <a16:creationId xmlns:a16="http://schemas.microsoft.com/office/drawing/2014/main" xmlns="" id="{413B9B02-FC46-4EB1-8F63-6AA5C1EBA74D}"/>
              </a:ext>
            </a:extLst>
          </p:cNvPr>
          <p:cNvSpPr/>
          <p:nvPr/>
        </p:nvSpPr>
        <p:spPr>
          <a:xfrm>
            <a:off x="1" y="5259212"/>
            <a:ext cx="9143999" cy="1323439"/>
          </a:xfrm>
          <a:prstGeom prst="rect">
            <a:avLst/>
          </a:prstGeom>
          <a:solidFill>
            <a:srgbClr val="FFC000"/>
          </a:solidFill>
          <a:ln>
            <a:solidFill>
              <a:schemeClr val="accent6"/>
            </a:solidFill>
          </a:ln>
        </p:spPr>
        <p:txBody>
          <a:bodyPr wrap="square">
            <a:spAutoFit/>
          </a:bodyPr>
          <a:lstStyle/>
          <a:p>
            <a:r>
              <a:rPr lang="en-US" sz="2000" b="1">
                <a:latin typeface="Times New Roman" panose="02020603050405020304" pitchFamily="18" charset="0"/>
                <a:ea typeface="Times New Roman" panose="02020603050405020304" pitchFamily="18" charset="0"/>
              </a:rPr>
              <a:t>If we agree on CT as a set of trained and broad skills and look at the assertion that Bebras tasks can be solved at every level without prior Informatics education, we should see the Bebras challenge less as a role model for CT, but more as a valuable initiative for transmitting many Informatics concepts.</a:t>
            </a:r>
            <a:endParaRPr lang="de-DE" sz="2000" b="1"/>
          </a:p>
        </p:txBody>
      </p:sp>
      <p:sp>
        <p:nvSpPr>
          <p:cNvPr id="6" name="Rechteck 5">
            <a:extLst>
              <a:ext uri="{FF2B5EF4-FFF2-40B4-BE49-F238E27FC236}">
                <a16:creationId xmlns:a16="http://schemas.microsoft.com/office/drawing/2014/main" xmlns="" id="{4A35FDDD-01C5-477F-8EA4-571393E54A2D}"/>
              </a:ext>
            </a:extLst>
          </p:cNvPr>
          <p:cNvSpPr/>
          <p:nvPr/>
        </p:nvSpPr>
        <p:spPr>
          <a:xfrm>
            <a:off x="2850078" y="4705750"/>
            <a:ext cx="3135085" cy="486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t>Standpoint:</a:t>
            </a:r>
            <a:endParaRPr lang="de-DE"/>
          </a:p>
        </p:txBody>
      </p:sp>
    </p:spTree>
    <p:extLst>
      <p:ext uri="{BB962C8B-B14F-4D97-AF65-F5344CB8AC3E}">
        <p14:creationId xmlns:p14="http://schemas.microsoft.com/office/powerpoint/2010/main" xmlns="" val="84652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83EBDD64-90F1-4804-B878-2FCE00EA0166}"/>
              </a:ext>
            </a:extLst>
          </p:cNvPr>
          <p:cNvPicPr>
            <a:picLocks noChangeAspect="1"/>
          </p:cNvPicPr>
          <p:nvPr/>
        </p:nvPicPr>
        <p:blipFill rotWithShape="1">
          <a:blip r:embed="rId2"/>
          <a:srcRect t="9840"/>
          <a:stretch/>
        </p:blipFill>
        <p:spPr>
          <a:xfrm>
            <a:off x="155509" y="1412777"/>
            <a:ext cx="8458200" cy="5278636"/>
          </a:xfrm>
          <a:prstGeom prst="rect">
            <a:avLst/>
          </a:prstGeom>
        </p:spPr>
      </p:pic>
      <p:sp>
        <p:nvSpPr>
          <p:cNvPr id="6" name="Textfeld 5">
            <a:extLst>
              <a:ext uri="{FF2B5EF4-FFF2-40B4-BE49-F238E27FC236}">
                <a16:creationId xmlns:a16="http://schemas.microsoft.com/office/drawing/2014/main" xmlns="" id="{C41D2E4F-9EDC-4E98-B35B-2AFB47FE5037}"/>
              </a:ext>
            </a:extLst>
          </p:cNvPr>
          <p:cNvSpPr txBox="1"/>
          <p:nvPr/>
        </p:nvSpPr>
        <p:spPr>
          <a:xfrm>
            <a:off x="15753" y="9944"/>
            <a:ext cx="9144000" cy="615553"/>
          </a:xfrm>
          <a:prstGeom prst="rect">
            <a:avLst/>
          </a:prstGeom>
          <a:solidFill>
            <a:srgbClr val="FFFF00">
              <a:alpha val="74902"/>
            </a:srgbClr>
          </a:solidFill>
        </p:spPr>
        <p:txBody>
          <a:bodyPr wrap="square" lIns="121917" tIns="60958" rIns="121917" bIns="60958" rtlCol="0">
            <a:spAutoFit/>
          </a:bodyPr>
          <a:lstStyle/>
          <a:p>
            <a:pPr algn="ctr"/>
            <a:r>
              <a:rPr lang="de-DE" sz="3200" b="1" dirty="0"/>
              <a:t>Development </a:t>
            </a:r>
            <a:r>
              <a:rPr lang="de-DE" sz="3200" b="1" dirty="0" err="1"/>
              <a:t>of</a:t>
            </a:r>
            <a:r>
              <a:rPr lang="de-DE" sz="3200" b="1" dirty="0"/>
              <a:t> </a:t>
            </a:r>
            <a:r>
              <a:rPr lang="de-DE" sz="3200" b="1" dirty="0" err="1"/>
              <a:t>Computational</a:t>
            </a:r>
            <a:r>
              <a:rPr lang="de-DE" sz="3200" b="1" dirty="0"/>
              <a:t> </a:t>
            </a:r>
            <a:r>
              <a:rPr lang="de-DE" sz="3200" b="1" dirty="0" err="1" smtClean="0"/>
              <a:t>Thinking</a:t>
            </a:r>
            <a:endParaRPr lang="de-AT" sz="5400" b="1" dirty="0"/>
          </a:p>
        </p:txBody>
      </p:sp>
      <p:pic>
        <p:nvPicPr>
          <p:cNvPr id="8" name="Grafik 7">
            <a:extLst>
              <a:ext uri="{FF2B5EF4-FFF2-40B4-BE49-F238E27FC236}">
                <a16:creationId xmlns:a16="http://schemas.microsoft.com/office/drawing/2014/main" xmlns="" id="{E47475B8-C97F-442B-A01C-26F69AA35BC0}"/>
              </a:ext>
            </a:extLst>
          </p:cNvPr>
          <p:cNvPicPr>
            <a:picLocks noChangeAspect="1"/>
          </p:cNvPicPr>
          <p:nvPr/>
        </p:nvPicPr>
        <p:blipFill>
          <a:blip r:embed="rId3"/>
          <a:stretch>
            <a:fillRect/>
          </a:stretch>
        </p:blipFill>
        <p:spPr>
          <a:xfrm>
            <a:off x="251521" y="5251252"/>
            <a:ext cx="3239196" cy="1440160"/>
          </a:xfrm>
          <a:prstGeom prst="ellipse">
            <a:avLst/>
          </a:prstGeom>
          <a:ln>
            <a:noFill/>
          </a:ln>
          <a:effectLst>
            <a:softEdge rad="112500"/>
          </a:effectLst>
        </p:spPr>
      </p:pic>
      <p:sp>
        <p:nvSpPr>
          <p:cNvPr id="10" name="Textfeld 9">
            <a:extLst>
              <a:ext uri="{FF2B5EF4-FFF2-40B4-BE49-F238E27FC236}">
                <a16:creationId xmlns:a16="http://schemas.microsoft.com/office/drawing/2014/main" xmlns="" id="{71E39943-C738-48DE-94BE-0B4A3A6ACE4A}"/>
              </a:ext>
            </a:extLst>
          </p:cNvPr>
          <p:cNvSpPr txBox="1"/>
          <p:nvPr/>
        </p:nvSpPr>
        <p:spPr>
          <a:xfrm>
            <a:off x="15753" y="625496"/>
            <a:ext cx="9144000" cy="338555"/>
          </a:xfrm>
          <a:prstGeom prst="rect">
            <a:avLst/>
          </a:prstGeom>
          <a:noFill/>
        </p:spPr>
        <p:txBody>
          <a:bodyPr wrap="square" lIns="121917" tIns="60958" rIns="121917" bIns="60958" rtlCol="0">
            <a:spAutoFit/>
          </a:bodyPr>
          <a:lstStyle/>
          <a:p>
            <a:pPr algn="ctr"/>
            <a:r>
              <a:rPr lang="de-DE" sz="1400" b="1" dirty="0"/>
              <a:t>Logical </a:t>
            </a:r>
            <a:r>
              <a:rPr lang="de-DE" sz="1400" b="1" dirty="0" err="1"/>
              <a:t>and</a:t>
            </a:r>
            <a:r>
              <a:rPr lang="de-DE" sz="1400" b="1" dirty="0"/>
              <a:t> </a:t>
            </a:r>
            <a:r>
              <a:rPr lang="de-DE" sz="1400" b="1" dirty="0" err="1"/>
              <a:t>Algorithmic</a:t>
            </a:r>
            <a:r>
              <a:rPr lang="de-DE" sz="1400" b="1" dirty="0"/>
              <a:t> </a:t>
            </a:r>
            <a:r>
              <a:rPr lang="de-DE" sz="1400" b="1" dirty="0" err="1"/>
              <a:t>Thinking</a:t>
            </a:r>
            <a:r>
              <a:rPr lang="de-DE" sz="1400" b="1" dirty="0"/>
              <a:t>, </a:t>
            </a:r>
            <a:r>
              <a:rPr lang="de-DE" sz="1400" b="1" dirty="0" err="1"/>
              <a:t>Decomposition</a:t>
            </a:r>
            <a:r>
              <a:rPr lang="de-DE" sz="1400" b="1" dirty="0"/>
              <a:t>, </a:t>
            </a:r>
            <a:r>
              <a:rPr lang="de-DE" sz="1400" b="1" dirty="0" err="1"/>
              <a:t>Generalization</a:t>
            </a:r>
            <a:r>
              <a:rPr lang="de-DE" sz="1400" b="1" dirty="0"/>
              <a:t>, Pattern Recognition, </a:t>
            </a:r>
            <a:r>
              <a:rPr lang="de-DE" sz="1400" b="1" dirty="0" err="1"/>
              <a:t>Modelling</a:t>
            </a:r>
            <a:r>
              <a:rPr lang="de-DE" sz="1400" b="1" dirty="0"/>
              <a:t>, </a:t>
            </a:r>
            <a:r>
              <a:rPr lang="de-DE" sz="1400" b="1" dirty="0" err="1"/>
              <a:t>Abstraction</a:t>
            </a:r>
            <a:endParaRPr lang="de-DE" sz="1400" b="1" dirty="0"/>
          </a:p>
        </p:txBody>
      </p:sp>
    </p:spTree>
    <p:extLst>
      <p:ext uri="{BB962C8B-B14F-4D97-AF65-F5344CB8AC3E}">
        <p14:creationId xmlns:p14="http://schemas.microsoft.com/office/powerpoint/2010/main" xmlns="" val="2890188576"/>
      </p:ext>
    </p:extLst>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fik 26">
            <a:extLst>
              <a:ext uri="{FF2B5EF4-FFF2-40B4-BE49-F238E27FC236}">
                <a16:creationId xmlns:a16="http://schemas.microsoft.com/office/drawing/2014/main" xmlns="" id="{05E7F75A-36EA-453C-8CA7-97E335514719}"/>
              </a:ext>
            </a:extLst>
          </p:cNvPr>
          <p:cNvPicPr>
            <a:picLocks noChangeAspect="1"/>
          </p:cNvPicPr>
          <p:nvPr/>
        </p:nvPicPr>
        <p:blipFill>
          <a:blip r:embed="rId2"/>
          <a:stretch>
            <a:fillRect/>
          </a:stretch>
        </p:blipFill>
        <p:spPr>
          <a:xfrm>
            <a:off x="-1" y="3249014"/>
            <a:ext cx="1466850" cy="1857375"/>
          </a:xfrm>
          <a:prstGeom prst="rect">
            <a:avLst/>
          </a:prstGeom>
        </p:spPr>
      </p:pic>
      <p:pic>
        <p:nvPicPr>
          <p:cNvPr id="24" name="Grafik 23">
            <a:extLst>
              <a:ext uri="{FF2B5EF4-FFF2-40B4-BE49-F238E27FC236}">
                <a16:creationId xmlns:a16="http://schemas.microsoft.com/office/drawing/2014/main" xmlns="" id="{DD2441AC-6062-4AF8-AD48-182A92A41FB9}"/>
              </a:ext>
            </a:extLst>
          </p:cNvPr>
          <p:cNvPicPr>
            <a:picLocks noChangeAspect="1"/>
          </p:cNvPicPr>
          <p:nvPr/>
        </p:nvPicPr>
        <p:blipFill>
          <a:blip r:embed="rId2"/>
          <a:stretch>
            <a:fillRect/>
          </a:stretch>
        </p:blipFill>
        <p:spPr>
          <a:xfrm flipV="1">
            <a:off x="4339832" y="4995986"/>
            <a:ext cx="1466850" cy="1857375"/>
          </a:xfrm>
          <a:prstGeom prst="rect">
            <a:avLst/>
          </a:prstGeom>
        </p:spPr>
      </p:pic>
      <p:pic>
        <p:nvPicPr>
          <p:cNvPr id="25" name="Grafik 24">
            <a:extLst>
              <a:ext uri="{FF2B5EF4-FFF2-40B4-BE49-F238E27FC236}">
                <a16:creationId xmlns:a16="http://schemas.microsoft.com/office/drawing/2014/main" xmlns="" id="{78A6286B-A7E6-428D-89CB-01AEE4741946}"/>
              </a:ext>
            </a:extLst>
          </p:cNvPr>
          <p:cNvPicPr>
            <a:picLocks noChangeAspect="1"/>
          </p:cNvPicPr>
          <p:nvPr/>
        </p:nvPicPr>
        <p:blipFill>
          <a:blip r:embed="rId2"/>
          <a:stretch>
            <a:fillRect/>
          </a:stretch>
        </p:blipFill>
        <p:spPr>
          <a:xfrm flipV="1">
            <a:off x="5779084" y="5000625"/>
            <a:ext cx="1466850" cy="1857375"/>
          </a:xfrm>
          <a:prstGeom prst="rect">
            <a:avLst/>
          </a:prstGeom>
        </p:spPr>
      </p:pic>
      <p:pic>
        <p:nvPicPr>
          <p:cNvPr id="26" name="Grafik 25">
            <a:extLst>
              <a:ext uri="{FF2B5EF4-FFF2-40B4-BE49-F238E27FC236}">
                <a16:creationId xmlns:a16="http://schemas.microsoft.com/office/drawing/2014/main" xmlns="" id="{C96DDD1F-C873-4F1C-9058-54F55E4AFE07}"/>
              </a:ext>
            </a:extLst>
          </p:cNvPr>
          <p:cNvPicPr>
            <a:picLocks noChangeAspect="1"/>
          </p:cNvPicPr>
          <p:nvPr/>
        </p:nvPicPr>
        <p:blipFill>
          <a:blip r:embed="rId2"/>
          <a:stretch>
            <a:fillRect/>
          </a:stretch>
        </p:blipFill>
        <p:spPr>
          <a:xfrm flipV="1">
            <a:off x="7097410" y="5005264"/>
            <a:ext cx="1466850" cy="1857375"/>
          </a:xfrm>
          <a:prstGeom prst="rect">
            <a:avLst/>
          </a:prstGeom>
        </p:spPr>
      </p:pic>
      <p:pic>
        <p:nvPicPr>
          <p:cNvPr id="23" name="Grafik 22">
            <a:extLst>
              <a:ext uri="{FF2B5EF4-FFF2-40B4-BE49-F238E27FC236}">
                <a16:creationId xmlns:a16="http://schemas.microsoft.com/office/drawing/2014/main" xmlns="" id="{A5057A04-C56B-4792-A9C9-B336C54F4D4B}"/>
              </a:ext>
            </a:extLst>
          </p:cNvPr>
          <p:cNvPicPr>
            <a:picLocks noChangeAspect="1"/>
          </p:cNvPicPr>
          <p:nvPr/>
        </p:nvPicPr>
        <p:blipFill>
          <a:blip r:embed="rId2"/>
          <a:stretch>
            <a:fillRect/>
          </a:stretch>
        </p:blipFill>
        <p:spPr>
          <a:xfrm>
            <a:off x="7699717" y="-1"/>
            <a:ext cx="1444283" cy="1828800"/>
          </a:xfrm>
          <a:prstGeom prst="rect">
            <a:avLst/>
          </a:prstGeom>
        </p:spPr>
      </p:pic>
      <p:pic>
        <p:nvPicPr>
          <p:cNvPr id="19" name="Grafik 18">
            <a:extLst>
              <a:ext uri="{FF2B5EF4-FFF2-40B4-BE49-F238E27FC236}">
                <a16:creationId xmlns:a16="http://schemas.microsoft.com/office/drawing/2014/main" xmlns="" id="{F2314EB0-5C54-4CFF-9A12-C3C4B5436F72}"/>
              </a:ext>
            </a:extLst>
          </p:cNvPr>
          <p:cNvPicPr>
            <a:picLocks noChangeAspect="1"/>
          </p:cNvPicPr>
          <p:nvPr/>
        </p:nvPicPr>
        <p:blipFill>
          <a:blip r:embed="rId2"/>
          <a:stretch>
            <a:fillRect/>
          </a:stretch>
        </p:blipFill>
        <p:spPr>
          <a:xfrm>
            <a:off x="4147899" y="-1"/>
            <a:ext cx="1444283" cy="1828800"/>
          </a:xfrm>
          <a:prstGeom prst="rect">
            <a:avLst/>
          </a:prstGeom>
        </p:spPr>
      </p:pic>
      <p:pic>
        <p:nvPicPr>
          <p:cNvPr id="20" name="Grafik 19">
            <a:extLst>
              <a:ext uri="{FF2B5EF4-FFF2-40B4-BE49-F238E27FC236}">
                <a16:creationId xmlns:a16="http://schemas.microsoft.com/office/drawing/2014/main" xmlns="" id="{9C66B22A-B326-46C5-9849-F5B5167DFAA5}"/>
              </a:ext>
            </a:extLst>
          </p:cNvPr>
          <p:cNvPicPr>
            <a:picLocks noChangeAspect="1"/>
          </p:cNvPicPr>
          <p:nvPr/>
        </p:nvPicPr>
        <p:blipFill>
          <a:blip r:embed="rId2"/>
          <a:stretch>
            <a:fillRect/>
          </a:stretch>
        </p:blipFill>
        <p:spPr>
          <a:xfrm>
            <a:off x="2796091" y="-1"/>
            <a:ext cx="1444283" cy="1828800"/>
          </a:xfrm>
          <a:prstGeom prst="rect">
            <a:avLst/>
          </a:prstGeom>
        </p:spPr>
      </p:pic>
      <p:pic>
        <p:nvPicPr>
          <p:cNvPr id="21" name="Grafik 20">
            <a:extLst>
              <a:ext uri="{FF2B5EF4-FFF2-40B4-BE49-F238E27FC236}">
                <a16:creationId xmlns:a16="http://schemas.microsoft.com/office/drawing/2014/main" xmlns="" id="{EB7D3FF6-10BF-4776-A7DC-4F7C763B8BD7}"/>
              </a:ext>
            </a:extLst>
          </p:cNvPr>
          <p:cNvPicPr>
            <a:picLocks noChangeAspect="1"/>
          </p:cNvPicPr>
          <p:nvPr/>
        </p:nvPicPr>
        <p:blipFill>
          <a:blip r:embed="rId2"/>
          <a:stretch>
            <a:fillRect/>
          </a:stretch>
        </p:blipFill>
        <p:spPr>
          <a:xfrm>
            <a:off x="6932707" y="-1"/>
            <a:ext cx="1444283" cy="1828800"/>
          </a:xfrm>
          <a:prstGeom prst="rect">
            <a:avLst/>
          </a:prstGeom>
        </p:spPr>
      </p:pic>
      <p:pic>
        <p:nvPicPr>
          <p:cNvPr id="22" name="Grafik 21">
            <a:extLst>
              <a:ext uri="{FF2B5EF4-FFF2-40B4-BE49-F238E27FC236}">
                <a16:creationId xmlns:a16="http://schemas.microsoft.com/office/drawing/2014/main" xmlns="" id="{3F8BDA75-BF6B-47DC-B2E0-97B46160B42C}"/>
              </a:ext>
            </a:extLst>
          </p:cNvPr>
          <p:cNvPicPr>
            <a:picLocks noChangeAspect="1"/>
          </p:cNvPicPr>
          <p:nvPr/>
        </p:nvPicPr>
        <p:blipFill>
          <a:blip r:embed="rId2"/>
          <a:stretch>
            <a:fillRect/>
          </a:stretch>
        </p:blipFill>
        <p:spPr>
          <a:xfrm>
            <a:off x="5580899" y="-1"/>
            <a:ext cx="1444283" cy="1828800"/>
          </a:xfrm>
          <a:prstGeom prst="rect">
            <a:avLst/>
          </a:prstGeom>
        </p:spPr>
      </p:pic>
      <p:pic>
        <p:nvPicPr>
          <p:cNvPr id="17" name="Grafik 16">
            <a:extLst>
              <a:ext uri="{FF2B5EF4-FFF2-40B4-BE49-F238E27FC236}">
                <a16:creationId xmlns:a16="http://schemas.microsoft.com/office/drawing/2014/main" xmlns="" id="{9F1193DA-B97F-47D5-B3C4-37FE5488861B}"/>
              </a:ext>
            </a:extLst>
          </p:cNvPr>
          <p:cNvPicPr>
            <a:picLocks noChangeAspect="1"/>
          </p:cNvPicPr>
          <p:nvPr/>
        </p:nvPicPr>
        <p:blipFill>
          <a:blip r:embed="rId2"/>
          <a:stretch>
            <a:fillRect/>
          </a:stretch>
        </p:blipFill>
        <p:spPr>
          <a:xfrm flipV="1">
            <a:off x="1461637" y="4989863"/>
            <a:ext cx="1466850" cy="1857375"/>
          </a:xfrm>
          <a:prstGeom prst="rect">
            <a:avLst/>
          </a:prstGeom>
        </p:spPr>
      </p:pic>
      <p:pic>
        <p:nvPicPr>
          <p:cNvPr id="18" name="Grafik 17">
            <a:extLst>
              <a:ext uri="{FF2B5EF4-FFF2-40B4-BE49-F238E27FC236}">
                <a16:creationId xmlns:a16="http://schemas.microsoft.com/office/drawing/2014/main" xmlns="" id="{B850B1B7-E9C9-49C9-A61E-0E85364C71A0}"/>
              </a:ext>
            </a:extLst>
          </p:cNvPr>
          <p:cNvPicPr>
            <a:picLocks noChangeAspect="1"/>
          </p:cNvPicPr>
          <p:nvPr/>
        </p:nvPicPr>
        <p:blipFill>
          <a:blip r:embed="rId2"/>
          <a:stretch>
            <a:fillRect/>
          </a:stretch>
        </p:blipFill>
        <p:spPr>
          <a:xfrm>
            <a:off x="7677150" y="5000625"/>
            <a:ext cx="1466850" cy="1857375"/>
          </a:xfrm>
          <a:prstGeom prst="rect">
            <a:avLst/>
          </a:prstGeom>
        </p:spPr>
      </p:pic>
      <p:pic>
        <p:nvPicPr>
          <p:cNvPr id="14" name="Grafik 13">
            <a:extLst>
              <a:ext uri="{FF2B5EF4-FFF2-40B4-BE49-F238E27FC236}">
                <a16:creationId xmlns:a16="http://schemas.microsoft.com/office/drawing/2014/main" xmlns="" id="{3DB4FF0F-F082-4E08-9ECC-441C8EF64A84}"/>
              </a:ext>
            </a:extLst>
          </p:cNvPr>
          <p:cNvPicPr>
            <a:picLocks noChangeAspect="1"/>
          </p:cNvPicPr>
          <p:nvPr/>
        </p:nvPicPr>
        <p:blipFill>
          <a:blip r:embed="rId2"/>
          <a:stretch>
            <a:fillRect/>
          </a:stretch>
        </p:blipFill>
        <p:spPr>
          <a:xfrm flipV="1">
            <a:off x="2923276" y="5000622"/>
            <a:ext cx="1466850" cy="1857375"/>
          </a:xfrm>
          <a:prstGeom prst="rect">
            <a:avLst/>
          </a:prstGeom>
        </p:spPr>
      </p:pic>
      <p:pic>
        <p:nvPicPr>
          <p:cNvPr id="15" name="Grafik 14">
            <a:extLst>
              <a:ext uri="{FF2B5EF4-FFF2-40B4-BE49-F238E27FC236}">
                <a16:creationId xmlns:a16="http://schemas.microsoft.com/office/drawing/2014/main" xmlns="" id="{0A6C0343-66C0-461B-9150-F4AACFB36820}"/>
              </a:ext>
            </a:extLst>
          </p:cNvPr>
          <p:cNvPicPr>
            <a:picLocks noChangeAspect="1"/>
          </p:cNvPicPr>
          <p:nvPr/>
        </p:nvPicPr>
        <p:blipFill>
          <a:blip r:embed="rId2"/>
          <a:stretch>
            <a:fillRect/>
          </a:stretch>
        </p:blipFill>
        <p:spPr>
          <a:xfrm>
            <a:off x="1340524" y="1828800"/>
            <a:ext cx="1466850" cy="1857375"/>
          </a:xfrm>
          <a:prstGeom prst="rect">
            <a:avLst/>
          </a:prstGeom>
        </p:spPr>
      </p:pic>
      <p:pic>
        <p:nvPicPr>
          <p:cNvPr id="16" name="Grafik 15">
            <a:extLst>
              <a:ext uri="{FF2B5EF4-FFF2-40B4-BE49-F238E27FC236}">
                <a16:creationId xmlns:a16="http://schemas.microsoft.com/office/drawing/2014/main" xmlns="" id="{FD35986E-715D-4826-AE95-B2567EB395B0}"/>
              </a:ext>
            </a:extLst>
          </p:cNvPr>
          <p:cNvPicPr>
            <a:picLocks noChangeAspect="1"/>
          </p:cNvPicPr>
          <p:nvPr/>
        </p:nvPicPr>
        <p:blipFill>
          <a:blip r:embed="rId2"/>
          <a:stretch>
            <a:fillRect/>
          </a:stretch>
        </p:blipFill>
        <p:spPr>
          <a:xfrm>
            <a:off x="1351808" y="1"/>
            <a:ext cx="1444283" cy="1828800"/>
          </a:xfrm>
          <a:prstGeom prst="rect">
            <a:avLst/>
          </a:prstGeom>
        </p:spPr>
      </p:pic>
      <p:pic>
        <p:nvPicPr>
          <p:cNvPr id="12" name="Grafik 11">
            <a:extLst>
              <a:ext uri="{FF2B5EF4-FFF2-40B4-BE49-F238E27FC236}">
                <a16:creationId xmlns:a16="http://schemas.microsoft.com/office/drawing/2014/main" xmlns="" id="{E6FD65ED-89E2-4939-AD71-7A1D228DB3DF}"/>
              </a:ext>
            </a:extLst>
          </p:cNvPr>
          <p:cNvPicPr>
            <a:picLocks noChangeAspect="1"/>
          </p:cNvPicPr>
          <p:nvPr/>
        </p:nvPicPr>
        <p:blipFill>
          <a:blip r:embed="rId2"/>
          <a:stretch>
            <a:fillRect/>
          </a:stretch>
        </p:blipFill>
        <p:spPr>
          <a:xfrm>
            <a:off x="0" y="5000624"/>
            <a:ext cx="1466850" cy="1857375"/>
          </a:xfrm>
          <a:prstGeom prst="rect">
            <a:avLst/>
          </a:prstGeom>
        </p:spPr>
      </p:pic>
      <p:pic>
        <p:nvPicPr>
          <p:cNvPr id="11" name="Grafik 10">
            <a:extLst>
              <a:ext uri="{FF2B5EF4-FFF2-40B4-BE49-F238E27FC236}">
                <a16:creationId xmlns:a16="http://schemas.microsoft.com/office/drawing/2014/main" xmlns="" id="{FF9D52D7-1B45-4387-80CF-5669A4589048}"/>
              </a:ext>
            </a:extLst>
          </p:cNvPr>
          <p:cNvPicPr>
            <a:picLocks noChangeAspect="1"/>
          </p:cNvPicPr>
          <p:nvPr/>
        </p:nvPicPr>
        <p:blipFill>
          <a:blip r:embed="rId2"/>
          <a:stretch>
            <a:fillRect/>
          </a:stretch>
        </p:blipFill>
        <p:spPr>
          <a:xfrm>
            <a:off x="-11284" y="1828800"/>
            <a:ext cx="1466850" cy="1857375"/>
          </a:xfrm>
          <a:prstGeom prst="rect">
            <a:avLst/>
          </a:prstGeom>
        </p:spPr>
      </p:pic>
      <p:pic>
        <p:nvPicPr>
          <p:cNvPr id="13" name="Grafik 12">
            <a:extLst>
              <a:ext uri="{FF2B5EF4-FFF2-40B4-BE49-F238E27FC236}">
                <a16:creationId xmlns:a16="http://schemas.microsoft.com/office/drawing/2014/main" xmlns="" id="{9CABAFD2-DCB4-43E6-9182-1607BAEA0BEF}"/>
              </a:ext>
            </a:extLst>
          </p:cNvPr>
          <p:cNvPicPr>
            <a:picLocks noChangeAspect="1"/>
          </p:cNvPicPr>
          <p:nvPr/>
        </p:nvPicPr>
        <p:blipFill>
          <a:blip r:embed="rId2"/>
          <a:stretch>
            <a:fillRect/>
          </a:stretch>
        </p:blipFill>
        <p:spPr>
          <a:xfrm>
            <a:off x="0" y="1"/>
            <a:ext cx="1444283" cy="1828800"/>
          </a:xfrm>
          <a:prstGeom prst="rect">
            <a:avLst/>
          </a:prstGeom>
        </p:spPr>
      </p:pic>
      <p:pic>
        <p:nvPicPr>
          <p:cNvPr id="10" name="Grafik 9">
            <a:extLst>
              <a:ext uri="{FF2B5EF4-FFF2-40B4-BE49-F238E27FC236}">
                <a16:creationId xmlns:a16="http://schemas.microsoft.com/office/drawing/2014/main" xmlns="" id="{B6322331-D479-42FD-BD6D-35AD23044947}"/>
              </a:ext>
            </a:extLst>
          </p:cNvPr>
          <p:cNvPicPr>
            <a:picLocks noChangeAspect="1"/>
          </p:cNvPicPr>
          <p:nvPr/>
        </p:nvPicPr>
        <p:blipFill>
          <a:blip r:embed="rId3"/>
          <a:stretch>
            <a:fillRect/>
          </a:stretch>
        </p:blipFill>
        <p:spPr>
          <a:xfrm>
            <a:off x="244624" y="237506"/>
            <a:ext cx="8632185" cy="57975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8" name="Grafik 27">
            <a:extLst>
              <a:ext uri="{FF2B5EF4-FFF2-40B4-BE49-F238E27FC236}">
                <a16:creationId xmlns:a16="http://schemas.microsoft.com/office/drawing/2014/main" xmlns="" id="{928BD43B-8821-472D-9F35-1F85F4CF379F}"/>
              </a:ext>
            </a:extLst>
          </p:cNvPr>
          <p:cNvPicPr>
            <a:picLocks noChangeAspect="1"/>
          </p:cNvPicPr>
          <p:nvPr/>
        </p:nvPicPr>
        <p:blipFill>
          <a:blip r:embed="rId4"/>
          <a:stretch>
            <a:fillRect/>
          </a:stretch>
        </p:blipFill>
        <p:spPr>
          <a:xfrm>
            <a:off x="4376433" y="3062844"/>
            <a:ext cx="4068638" cy="20593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Grafik 28">
            <a:extLst>
              <a:ext uri="{FF2B5EF4-FFF2-40B4-BE49-F238E27FC236}">
                <a16:creationId xmlns:a16="http://schemas.microsoft.com/office/drawing/2014/main" xmlns="" id="{5165C6AF-533C-455C-8D45-E561F50937F8}"/>
              </a:ext>
            </a:extLst>
          </p:cNvPr>
          <p:cNvPicPr>
            <a:picLocks noChangeAspect="1"/>
          </p:cNvPicPr>
          <p:nvPr/>
        </p:nvPicPr>
        <p:blipFill>
          <a:blip r:embed="rId5"/>
          <a:stretch>
            <a:fillRect/>
          </a:stretch>
        </p:blipFill>
        <p:spPr>
          <a:xfrm>
            <a:off x="597016" y="430295"/>
            <a:ext cx="3766650" cy="18900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0" name="Rechteck 29">
            <a:extLst>
              <a:ext uri="{FF2B5EF4-FFF2-40B4-BE49-F238E27FC236}">
                <a16:creationId xmlns:a16="http://schemas.microsoft.com/office/drawing/2014/main" xmlns="" id="{A5EFF584-EDC4-41A3-B1AA-8E9727D181DA}"/>
              </a:ext>
            </a:extLst>
          </p:cNvPr>
          <p:cNvSpPr/>
          <p:nvPr/>
        </p:nvSpPr>
        <p:spPr>
          <a:xfrm>
            <a:off x="4727523" y="4639"/>
            <a:ext cx="4410368" cy="4868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a:solidFill>
                  <a:schemeClr val="tx1"/>
                </a:solidFill>
              </a:rPr>
              <a:t>Categorising (Austrian) Bebras Tasks</a:t>
            </a:r>
            <a:endParaRPr lang="de-DE" sz="2000" b="1">
              <a:solidFill>
                <a:schemeClr val="tx1"/>
              </a:solidFill>
            </a:endParaRPr>
          </a:p>
        </p:txBody>
      </p:sp>
    </p:spTree>
    <p:extLst>
      <p:ext uri="{BB962C8B-B14F-4D97-AF65-F5344CB8AC3E}">
        <p14:creationId xmlns:p14="http://schemas.microsoft.com/office/powerpoint/2010/main" xmlns="" val="174810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8E84DB5A-5281-4AEA-913C-7FCE777D5ED4}"/>
              </a:ext>
            </a:extLst>
          </p:cNvPr>
          <p:cNvSpPr/>
          <p:nvPr/>
        </p:nvSpPr>
        <p:spPr>
          <a:xfrm>
            <a:off x="0" y="0"/>
            <a:ext cx="9143999" cy="738664"/>
          </a:xfrm>
          <a:prstGeom prst="rect">
            <a:avLst/>
          </a:prstGeom>
          <a:solidFill>
            <a:srgbClr val="FFFF00"/>
          </a:solidFill>
        </p:spPr>
        <p:txBody>
          <a:bodyPr wrap="square">
            <a:spAutoFit/>
          </a:bodyPr>
          <a:lstStyle/>
          <a:p>
            <a:r>
              <a:rPr lang="en-US"/>
              <a:t>Dagienė V., Sentence S., Stupuriene G.: Developing a Two-Dimensional Categorization System for Educational Tasks in Informatics. Informatica, Lith. Acad. Sci. 28, 23-44, (</a:t>
            </a:r>
            <a:r>
              <a:rPr lang="en-US" sz="2400" b="1"/>
              <a:t>2017</a:t>
            </a:r>
            <a:r>
              <a:rPr lang="en-US"/>
              <a:t>).</a:t>
            </a:r>
            <a:endParaRPr lang="de-AT" dirty="0"/>
          </a:p>
        </p:txBody>
      </p:sp>
      <p:pic>
        <p:nvPicPr>
          <p:cNvPr id="5" name="Grafik 4">
            <a:extLst>
              <a:ext uri="{FF2B5EF4-FFF2-40B4-BE49-F238E27FC236}">
                <a16:creationId xmlns:a16="http://schemas.microsoft.com/office/drawing/2014/main" xmlns="" id="{B4871942-52DA-473E-9DE8-297894206B65}"/>
              </a:ext>
            </a:extLst>
          </p:cNvPr>
          <p:cNvPicPr>
            <a:picLocks noChangeAspect="1"/>
          </p:cNvPicPr>
          <p:nvPr/>
        </p:nvPicPr>
        <p:blipFill>
          <a:blip r:embed="rId2"/>
          <a:stretch>
            <a:fillRect/>
          </a:stretch>
        </p:blipFill>
        <p:spPr>
          <a:xfrm>
            <a:off x="427510" y="735150"/>
            <a:ext cx="8288978" cy="1801351"/>
          </a:xfrm>
          <a:prstGeom prst="rect">
            <a:avLst/>
          </a:prstGeom>
          <a:ln>
            <a:noFill/>
          </a:ln>
          <a:effectLst>
            <a:outerShdw blurRad="292100" dist="139700" dir="2700000" algn="tl" rotWithShape="0">
              <a:srgbClr val="333333">
                <a:alpha val="65000"/>
              </a:srgbClr>
            </a:outerShdw>
          </a:effectLst>
        </p:spPr>
      </p:pic>
      <p:pic>
        <p:nvPicPr>
          <p:cNvPr id="6" name="Grafik 5">
            <a:extLst>
              <a:ext uri="{FF2B5EF4-FFF2-40B4-BE49-F238E27FC236}">
                <a16:creationId xmlns:a16="http://schemas.microsoft.com/office/drawing/2014/main" xmlns="" id="{F6ED98F4-F0CF-46ED-B0C0-9C39DA6ED519}"/>
              </a:ext>
            </a:extLst>
          </p:cNvPr>
          <p:cNvPicPr>
            <a:picLocks noChangeAspect="1"/>
          </p:cNvPicPr>
          <p:nvPr/>
        </p:nvPicPr>
        <p:blipFill>
          <a:blip r:embed="rId3"/>
          <a:stretch>
            <a:fillRect/>
          </a:stretch>
        </p:blipFill>
        <p:spPr>
          <a:xfrm>
            <a:off x="235001" y="5046762"/>
            <a:ext cx="4907355" cy="1654453"/>
          </a:xfrm>
          <a:prstGeom prst="rect">
            <a:avLst/>
          </a:prstGeom>
          <a:ln>
            <a:noFill/>
          </a:ln>
          <a:effectLst>
            <a:outerShdw blurRad="292100" dist="139700" dir="2700000" algn="tl" rotWithShape="0">
              <a:srgbClr val="333333">
                <a:alpha val="65000"/>
              </a:srgbClr>
            </a:outerShdw>
          </a:effectLst>
        </p:spPr>
      </p:pic>
      <p:pic>
        <p:nvPicPr>
          <p:cNvPr id="7" name="Grafik 6">
            <a:extLst>
              <a:ext uri="{FF2B5EF4-FFF2-40B4-BE49-F238E27FC236}">
                <a16:creationId xmlns:a16="http://schemas.microsoft.com/office/drawing/2014/main" xmlns="" id="{A8F15200-190F-4177-A4CB-9E91A2C0517C}"/>
              </a:ext>
            </a:extLst>
          </p:cNvPr>
          <p:cNvPicPr>
            <a:picLocks noChangeAspect="1"/>
          </p:cNvPicPr>
          <p:nvPr/>
        </p:nvPicPr>
        <p:blipFill>
          <a:blip r:embed="rId4"/>
          <a:stretch>
            <a:fillRect/>
          </a:stretch>
        </p:blipFill>
        <p:spPr>
          <a:xfrm>
            <a:off x="3873832" y="3450444"/>
            <a:ext cx="4561795" cy="1283841"/>
          </a:xfrm>
          <a:prstGeom prst="rect">
            <a:avLst/>
          </a:prstGeom>
          <a:ln>
            <a:noFill/>
          </a:ln>
          <a:effectLst>
            <a:outerShdw blurRad="292100" dist="139700" dir="2700000" algn="tl" rotWithShape="0">
              <a:srgbClr val="333333">
                <a:alpha val="65000"/>
              </a:srgbClr>
            </a:outerShdw>
          </a:effectLst>
        </p:spPr>
      </p:pic>
      <p:sp>
        <p:nvSpPr>
          <p:cNvPr id="8" name="Textfeld 7">
            <a:extLst>
              <a:ext uri="{FF2B5EF4-FFF2-40B4-BE49-F238E27FC236}">
                <a16:creationId xmlns:a16="http://schemas.microsoft.com/office/drawing/2014/main" xmlns="" id="{14F3AE02-AD92-42A6-A41D-81B9A839DA9D}"/>
              </a:ext>
            </a:extLst>
          </p:cNvPr>
          <p:cNvSpPr txBox="1"/>
          <p:nvPr/>
        </p:nvSpPr>
        <p:spPr>
          <a:xfrm>
            <a:off x="5717242" y="5534762"/>
            <a:ext cx="2637453" cy="738664"/>
          </a:xfrm>
          <a:prstGeom prst="rect">
            <a:avLst/>
          </a:prstGeom>
          <a:noFill/>
        </p:spPr>
        <p:txBody>
          <a:bodyPr wrap="none" rtlCol="0">
            <a:spAutoFit/>
          </a:bodyPr>
          <a:lstStyle/>
          <a:p>
            <a:pPr algn="ctr"/>
            <a:r>
              <a:rPr lang="de-AT"/>
              <a:t>First categorization </a:t>
            </a:r>
            <a:r>
              <a:rPr lang="de-AT" sz="2400" b="1"/>
              <a:t>2006</a:t>
            </a:r>
            <a:r>
              <a:rPr lang="de-AT"/>
              <a:t/>
            </a:r>
            <a:br>
              <a:rPr lang="de-AT"/>
            </a:br>
            <a:r>
              <a:rPr lang="de-AT"/>
              <a:t>Opmanis et al.</a:t>
            </a:r>
            <a:endParaRPr lang="de-DE"/>
          </a:p>
        </p:txBody>
      </p:sp>
      <p:sp>
        <p:nvSpPr>
          <p:cNvPr id="9" name="Textfeld 8">
            <a:extLst>
              <a:ext uri="{FF2B5EF4-FFF2-40B4-BE49-F238E27FC236}">
                <a16:creationId xmlns:a16="http://schemas.microsoft.com/office/drawing/2014/main" xmlns="" id="{3C080AA7-E32F-450E-A252-75AC4147472B}"/>
              </a:ext>
            </a:extLst>
          </p:cNvPr>
          <p:cNvSpPr txBox="1"/>
          <p:nvPr/>
        </p:nvSpPr>
        <p:spPr>
          <a:xfrm>
            <a:off x="7137294" y="3675169"/>
            <a:ext cx="1896673" cy="738664"/>
          </a:xfrm>
          <a:prstGeom prst="rect">
            <a:avLst/>
          </a:prstGeom>
          <a:noFill/>
        </p:spPr>
        <p:txBody>
          <a:bodyPr wrap="none" rtlCol="0">
            <a:spAutoFit/>
          </a:bodyPr>
          <a:lstStyle/>
          <a:p>
            <a:pPr algn="ctr"/>
            <a:r>
              <a:rPr lang="de-AT"/>
              <a:t>Revised </a:t>
            </a:r>
            <a:r>
              <a:rPr lang="de-AT" sz="2400" b="1"/>
              <a:t>2008</a:t>
            </a:r>
            <a:endParaRPr lang="de-AT" b="1"/>
          </a:p>
          <a:p>
            <a:r>
              <a:rPr lang="de-AT"/>
              <a:t>Futschek, Dagiene</a:t>
            </a:r>
            <a:endParaRPr lang="de-DE"/>
          </a:p>
        </p:txBody>
      </p:sp>
      <p:pic>
        <p:nvPicPr>
          <p:cNvPr id="10" name="Grafik 9">
            <a:extLst>
              <a:ext uri="{FF2B5EF4-FFF2-40B4-BE49-F238E27FC236}">
                <a16:creationId xmlns:a16="http://schemas.microsoft.com/office/drawing/2014/main" xmlns="" id="{F35B6D32-DA00-4193-AF13-08BA27E2779C}"/>
              </a:ext>
            </a:extLst>
          </p:cNvPr>
          <p:cNvPicPr>
            <a:picLocks noChangeAspect="1"/>
          </p:cNvPicPr>
          <p:nvPr/>
        </p:nvPicPr>
        <p:blipFill>
          <a:blip r:embed="rId5"/>
          <a:stretch>
            <a:fillRect/>
          </a:stretch>
        </p:blipFill>
        <p:spPr>
          <a:xfrm>
            <a:off x="986718" y="2866346"/>
            <a:ext cx="2170029" cy="1146069"/>
          </a:xfrm>
          <a:prstGeom prst="rect">
            <a:avLst/>
          </a:prstGeom>
          <a:ln>
            <a:noFill/>
          </a:ln>
          <a:effectLst>
            <a:outerShdw blurRad="292100" dist="139700" dir="2700000" algn="tl" rotWithShape="0">
              <a:srgbClr val="333333">
                <a:alpha val="65000"/>
              </a:srgbClr>
            </a:outerShdw>
          </a:effectLst>
        </p:spPr>
      </p:pic>
      <p:sp>
        <p:nvSpPr>
          <p:cNvPr id="12" name="Rechteck 11">
            <a:extLst>
              <a:ext uri="{FF2B5EF4-FFF2-40B4-BE49-F238E27FC236}">
                <a16:creationId xmlns:a16="http://schemas.microsoft.com/office/drawing/2014/main" xmlns="" id="{7F9C517C-E34C-4687-976D-A31C66343C78}"/>
              </a:ext>
            </a:extLst>
          </p:cNvPr>
          <p:cNvSpPr/>
          <p:nvPr/>
        </p:nvSpPr>
        <p:spPr>
          <a:xfrm>
            <a:off x="427510" y="4206423"/>
            <a:ext cx="3288446" cy="738664"/>
          </a:xfrm>
          <a:prstGeom prst="rect">
            <a:avLst/>
          </a:prstGeom>
          <a:noFill/>
        </p:spPr>
        <p:txBody>
          <a:bodyPr wrap="square" rtlCol="0">
            <a:spAutoFit/>
          </a:bodyPr>
          <a:lstStyle/>
          <a:p>
            <a:pPr algn="ctr"/>
            <a:r>
              <a:rPr lang="de-DE">
                <a:solidFill>
                  <a:schemeClr val="tx1"/>
                </a:solidFill>
              </a:rPr>
              <a:t>Kalaš, Tomcsányiová</a:t>
            </a:r>
            <a:br>
              <a:rPr lang="de-DE">
                <a:solidFill>
                  <a:schemeClr val="tx1"/>
                </a:solidFill>
              </a:rPr>
            </a:br>
            <a:r>
              <a:rPr lang="de-DE" sz="2400" b="1">
                <a:solidFill>
                  <a:schemeClr val="tx1"/>
                </a:solidFill>
              </a:rPr>
              <a:t>2009</a:t>
            </a:r>
            <a:endParaRPr lang="de-DE" b="1">
              <a:solidFill>
                <a:schemeClr val="tx1"/>
              </a:solidFill>
            </a:endParaRPr>
          </a:p>
        </p:txBody>
      </p:sp>
      <p:sp>
        <p:nvSpPr>
          <p:cNvPr id="13" name="Pfeil: nach unten 12">
            <a:extLst>
              <a:ext uri="{FF2B5EF4-FFF2-40B4-BE49-F238E27FC236}">
                <a16:creationId xmlns:a16="http://schemas.microsoft.com/office/drawing/2014/main" xmlns="" id="{1EF01B1F-F4ED-4C92-91B4-BCF1574F8F0F}"/>
              </a:ext>
            </a:extLst>
          </p:cNvPr>
          <p:cNvSpPr/>
          <p:nvPr/>
        </p:nvSpPr>
        <p:spPr>
          <a:xfrm rot="13119595">
            <a:off x="5406490" y="4683432"/>
            <a:ext cx="617517" cy="866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unten 13">
            <a:extLst>
              <a:ext uri="{FF2B5EF4-FFF2-40B4-BE49-F238E27FC236}">
                <a16:creationId xmlns:a16="http://schemas.microsoft.com/office/drawing/2014/main" xmlns="" id="{FAA03541-AFBE-4CD3-8BA8-B73915696780}"/>
              </a:ext>
            </a:extLst>
          </p:cNvPr>
          <p:cNvSpPr/>
          <p:nvPr/>
        </p:nvSpPr>
        <p:spPr>
          <a:xfrm rot="7367369">
            <a:off x="3050094" y="3675970"/>
            <a:ext cx="617517" cy="866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unten 14">
            <a:extLst>
              <a:ext uri="{FF2B5EF4-FFF2-40B4-BE49-F238E27FC236}">
                <a16:creationId xmlns:a16="http://schemas.microsoft.com/office/drawing/2014/main" xmlns="" id="{FA5DCA1E-2AFB-4CD7-AAC2-7C5A65EAFBC7}"/>
              </a:ext>
            </a:extLst>
          </p:cNvPr>
          <p:cNvSpPr/>
          <p:nvPr/>
        </p:nvSpPr>
        <p:spPr>
          <a:xfrm rot="13750745">
            <a:off x="3565075" y="2468420"/>
            <a:ext cx="617517" cy="866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82797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xmlns="" id="{32B8A005-B688-4B27-98F4-1A7DE06B604A}"/>
              </a:ext>
            </a:extLst>
          </p:cNvPr>
          <p:cNvPicPr>
            <a:picLocks noChangeAspect="1"/>
          </p:cNvPicPr>
          <p:nvPr/>
        </p:nvPicPr>
        <p:blipFill>
          <a:blip r:embed="rId2"/>
          <a:stretch>
            <a:fillRect/>
          </a:stretch>
        </p:blipFill>
        <p:spPr>
          <a:xfrm>
            <a:off x="360436" y="241279"/>
            <a:ext cx="4169413" cy="3077627"/>
          </a:xfrm>
          <a:prstGeom prst="rect">
            <a:avLst/>
          </a:prstGeom>
          <a:ln>
            <a:noFill/>
          </a:ln>
          <a:effectLst>
            <a:outerShdw blurRad="292100" dist="139700" dir="2700000" algn="tl" rotWithShape="0">
              <a:srgbClr val="333333">
                <a:alpha val="65000"/>
              </a:srgbClr>
            </a:outerShdw>
          </a:effectLst>
        </p:spPr>
      </p:pic>
      <p:grpSp>
        <p:nvGrpSpPr>
          <p:cNvPr id="14" name="Gruppieren 13">
            <a:extLst>
              <a:ext uri="{FF2B5EF4-FFF2-40B4-BE49-F238E27FC236}">
                <a16:creationId xmlns:a16="http://schemas.microsoft.com/office/drawing/2014/main" xmlns="" id="{22E6386F-81BB-47CC-BD0C-AA06C995C2F6}"/>
              </a:ext>
            </a:extLst>
          </p:cNvPr>
          <p:cNvGrpSpPr/>
          <p:nvPr/>
        </p:nvGrpSpPr>
        <p:grpSpPr>
          <a:xfrm>
            <a:off x="337860" y="3610098"/>
            <a:ext cx="8468280" cy="3058144"/>
            <a:chOff x="188831" y="190005"/>
            <a:chExt cx="8468280" cy="3058144"/>
          </a:xfrm>
        </p:grpSpPr>
        <p:pic>
          <p:nvPicPr>
            <p:cNvPr id="1026" name="Diagramm 13">
              <a:extLst>
                <a:ext uri="{FF2B5EF4-FFF2-40B4-BE49-F238E27FC236}">
                  <a16:creationId xmlns:a16="http://schemas.microsoft.com/office/drawing/2014/main" xmlns="" id="{3560AB17-8D05-4FDC-AD54-F31FAE2A3AAD}"/>
                </a:ext>
              </a:extLst>
            </p:cNvPr>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10150" y="587828"/>
              <a:ext cx="3146961" cy="23869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Grafik 10">
              <a:extLst>
                <a:ext uri="{FF2B5EF4-FFF2-40B4-BE49-F238E27FC236}">
                  <a16:creationId xmlns:a16="http://schemas.microsoft.com/office/drawing/2014/main" xmlns="" id="{493A0B9A-717F-4968-83BC-F0BC1C823FE6}"/>
                </a:ext>
              </a:extLst>
            </p:cNvPr>
            <p:cNvPicPr>
              <a:picLocks noChangeAspect="1"/>
            </p:cNvPicPr>
            <p:nvPr/>
          </p:nvPicPr>
          <p:blipFill>
            <a:blip r:embed="rId4"/>
            <a:stretch>
              <a:fillRect/>
            </a:stretch>
          </p:blipFill>
          <p:spPr>
            <a:xfrm>
              <a:off x="188831" y="314449"/>
              <a:ext cx="4169414" cy="2933700"/>
            </a:xfrm>
            <a:prstGeom prst="rect">
              <a:avLst/>
            </a:prstGeom>
            <a:ln>
              <a:noFill/>
            </a:ln>
            <a:effectLst>
              <a:outerShdw blurRad="292100" dist="139700" dir="2700000" algn="tl" rotWithShape="0">
                <a:srgbClr val="333333">
                  <a:alpha val="65000"/>
                </a:srgbClr>
              </a:outerShdw>
            </a:effectLst>
          </p:spPr>
        </p:pic>
        <p:sp>
          <p:nvSpPr>
            <p:cNvPr id="10" name="Pfeil: nach links und rechts 9">
              <a:extLst>
                <a:ext uri="{FF2B5EF4-FFF2-40B4-BE49-F238E27FC236}">
                  <a16:creationId xmlns:a16="http://schemas.microsoft.com/office/drawing/2014/main" xmlns="" id="{1BAB7FF4-5805-47AE-A16D-3332F9C3D375}"/>
                </a:ext>
              </a:extLst>
            </p:cNvPr>
            <p:cNvSpPr/>
            <p:nvPr/>
          </p:nvSpPr>
          <p:spPr>
            <a:xfrm>
              <a:off x="3126808" y="1448790"/>
              <a:ext cx="2125683" cy="24938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xmlns="" id="{6CF793EF-E939-471D-859B-08F2260AAD9E}"/>
                </a:ext>
              </a:extLst>
            </p:cNvPr>
            <p:cNvSpPr/>
            <p:nvPr/>
          </p:nvSpPr>
          <p:spPr>
            <a:xfrm>
              <a:off x="5723906" y="190005"/>
              <a:ext cx="2636323" cy="28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t>Anomaly in 5/6 grades </a:t>
              </a:r>
              <a:endParaRPr lang="de-DE"/>
            </a:p>
          </p:txBody>
        </p:sp>
      </p:grpSp>
      <p:pic>
        <p:nvPicPr>
          <p:cNvPr id="15" name="Grafik 14">
            <a:extLst>
              <a:ext uri="{FF2B5EF4-FFF2-40B4-BE49-F238E27FC236}">
                <a16:creationId xmlns:a16="http://schemas.microsoft.com/office/drawing/2014/main" xmlns="" id="{68B1AB0D-F979-4A4D-8BFA-EDF76BBCC233}"/>
              </a:ext>
            </a:extLst>
          </p:cNvPr>
          <p:cNvPicPr>
            <a:picLocks noChangeAspect="1"/>
          </p:cNvPicPr>
          <p:nvPr/>
        </p:nvPicPr>
        <p:blipFill>
          <a:blip r:embed="rId5"/>
          <a:stretch>
            <a:fillRect/>
          </a:stretch>
        </p:blipFill>
        <p:spPr>
          <a:xfrm>
            <a:off x="5189517" y="241279"/>
            <a:ext cx="3788228" cy="3177132"/>
          </a:xfrm>
          <a:prstGeom prst="ellipse">
            <a:avLst/>
          </a:prstGeom>
          <a:ln>
            <a:noFill/>
          </a:ln>
          <a:effectLst>
            <a:softEdge rad="112500"/>
          </a:effectLst>
        </p:spPr>
      </p:pic>
      <p:sp>
        <p:nvSpPr>
          <p:cNvPr id="16" name="Rechteck 15">
            <a:extLst>
              <a:ext uri="{FF2B5EF4-FFF2-40B4-BE49-F238E27FC236}">
                <a16:creationId xmlns:a16="http://schemas.microsoft.com/office/drawing/2014/main" xmlns="" id="{302C05A7-B51D-4204-B145-DDED6404B4E5}"/>
              </a:ext>
            </a:extLst>
          </p:cNvPr>
          <p:cNvSpPr/>
          <p:nvPr/>
        </p:nvSpPr>
        <p:spPr>
          <a:xfrm>
            <a:off x="5765469" y="1358518"/>
            <a:ext cx="2636323" cy="843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t>data,  data, data, …</a:t>
            </a:r>
          </a:p>
          <a:p>
            <a:pPr algn="ctr"/>
            <a:r>
              <a:rPr lang="de-AT"/>
              <a:t>~ 450.000 rows</a:t>
            </a:r>
          </a:p>
          <a:p>
            <a:pPr algn="ctr"/>
            <a:r>
              <a:rPr lang="de-AT"/>
              <a:t>(for year 2018) </a:t>
            </a:r>
            <a:endParaRPr lang="de-DE"/>
          </a:p>
        </p:txBody>
      </p:sp>
    </p:spTree>
    <p:extLst>
      <p:ext uri="{BB962C8B-B14F-4D97-AF65-F5344CB8AC3E}">
        <p14:creationId xmlns:p14="http://schemas.microsoft.com/office/powerpoint/2010/main" xmlns="" val="401810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F180C665-8B78-4F1D-BBE8-399643E46E40}"/>
              </a:ext>
            </a:extLst>
          </p:cNvPr>
          <p:cNvPicPr>
            <a:picLocks noChangeAspect="1"/>
          </p:cNvPicPr>
          <p:nvPr/>
        </p:nvPicPr>
        <p:blipFill>
          <a:blip r:embed="rId2"/>
          <a:stretch>
            <a:fillRect/>
          </a:stretch>
        </p:blipFill>
        <p:spPr>
          <a:xfrm>
            <a:off x="671512" y="296883"/>
            <a:ext cx="7800975" cy="3218213"/>
          </a:xfrm>
          <a:prstGeom prst="rect">
            <a:avLst/>
          </a:prstGeom>
        </p:spPr>
      </p:pic>
      <p:pic>
        <p:nvPicPr>
          <p:cNvPr id="5" name="Grafik 4">
            <a:extLst>
              <a:ext uri="{FF2B5EF4-FFF2-40B4-BE49-F238E27FC236}">
                <a16:creationId xmlns:a16="http://schemas.microsoft.com/office/drawing/2014/main" xmlns="" id="{384AE697-0EFB-407E-BFBB-8A91925A7416}"/>
              </a:ext>
            </a:extLst>
          </p:cNvPr>
          <p:cNvPicPr>
            <a:picLocks noChangeAspect="1"/>
          </p:cNvPicPr>
          <p:nvPr/>
        </p:nvPicPr>
        <p:blipFill>
          <a:blip r:embed="rId3"/>
          <a:stretch>
            <a:fillRect/>
          </a:stretch>
        </p:blipFill>
        <p:spPr>
          <a:xfrm>
            <a:off x="666750" y="3645725"/>
            <a:ext cx="7810500" cy="2915392"/>
          </a:xfrm>
          <a:prstGeom prst="rect">
            <a:avLst/>
          </a:prstGeom>
        </p:spPr>
      </p:pic>
    </p:spTree>
    <p:extLst>
      <p:ext uri="{BB962C8B-B14F-4D97-AF65-F5344CB8AC3E}">
        <p14:creationId xmlns:p14="http://schemas.microsoft.com/office/powerpoint/2010/main" xmlns="" val="36903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3A11CA9B-9F64-46DA-AB54-922A9DB40E90}"/>
              </a:ext>
            </a:extLst>
          </p:cNvPr>
          <p:cNvPicPr>
            <a:picLocks noChangeAspect="1"/>
          </p:cNvPicPr>
          <p:nvPr/>
        </p:nvPicPr>
        <p:blipFill>
          <a:blip r:embed="rId2"/>
          <a:stretch>
            <a:fillRect/>
          </a:stretch>
        </p:blipFill>
        <p:spPr>
          <a:xfrm>
            <a:off x="0" y="0"/>
            <a:ext cx="9143999" cy="6858000"/>
          </a:xfrm>
          <a:prstGeom prst="rect">
            <a:avLst/>
          </a:prstGeom>
        </p:spPr>
      </p:pic>
      <p:sp>
        <p:nvSpPr>
          <p:cNvPr id="5" name="Rechteck 4">
            <a:extLst>
              <a:ext uri="{FF2B5EF4-FFF2-40B4-BE49-F238E27FC236}">
                <a16:creationId xmlns:a16="http://schemas.microsoft.com/office/drawing/2014/main" xmlns="" id="{30F17CBE-B61E-456F-A097-CCDEB4ACB3FA}"/>
              </a:ext>
            </a:extLst>
          </p:cNvPr>
          <p:cNvSpPr/>
          <p:nvPr/>
        </p:nvSpPr>
        <p:spPr>
          <a:xfrm>
            <a:off x="0" y="6488668"/>
            <a:ext cx="9143999" cy="369332"/>
          </a:xfrm>
          <a:prstGeom prst="rect">
            <a:avLst/>
          </a:prstGeom>
          <a:solidFill>
            <a:srgbClr val="FFFF00"/>
          </a:solidFill>
        </p:spPr>
        <p:txBody>
          <a:bodyPr wrap="square">
            <a:spAutoFit/>
          </a:bodyPr>
          <a:lstStyle/>
          <a:p>
            <a:pPr algn="ctr"/>
            <a:r>
              <a:rPr lang="de-DE" b="1"/>
              <a:t>Source: </a:t>
            </a:r>
            <a:r>
              <a:rPr lang="de-DE" sz="1600" b="1"/>
              <a:t>https://www.derstandard.at/story/2000053553874/naechster-verwandter-des-bibers-gesucht</a:t>
            </a:r>
            <a:endParaRPr lang="de-DE" b="1"/>
          </a:p>
        </p:txBody>
      </p:sp>
      <p:sp>
        <p:nvSpPr>
          <p:cNvPr id="7" name="Denkblase: wolkenförmig 6">
            <a:extLst>
              <a:ext uri="{FF2B5EF4-FFF2-40B4-BE49-F238E27FC236}">
                <a16:creationId xmlns:a16="http://schemas.microsoft.com/office/drawing/2014/main" xmlns="" id="{6117AC15-80B3-4078-810A-6C4ABDE45E2C}"/>
              </a:ext>
            </a:extLst>
          </p:cNvPr>
          <p:cNvSpPr/>
          <p:nvPr/>
        </p:nvSpPr>
        <p:spPr>
          <a:xfrm>
            <a:off x="1888177" y="332509"/>
            <a:ext cx="5866410" cy="2030681"/>
          </a:xfrm>
          <a:prstGeom prst="cloudCallout">
            <a:avLst>
              <a:gd name="adj1" fmla="val -37117"/>
              <a:gd name="adj2" fmla="val 786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a:solidFill>
                  <a:schemeClr val="tx1"/>
                </a:solidFill>
              </a:rPr>
              <a:t>Nice figures and diagrams, </a:t>
            </a:r>
            <a:br>
              <a:rPr lang="de-AT" sz="2400">
                <a:solidFill>
                  <a:schemeClr val="tx1"/>
                </a:solidFill>
              </a:rPr>
            </a:br>
            <a:r>
              <a:rPr lang="de-AT" sz="2400">
                <a:solidFill>
                  <a:schemeClr val="tx1"/>
                </a:solidFill>
              </a:rPr>
              <a:t>for sure, much much work …,</a:t>
            </a:r>
            <a:br>
              <a:rPr lang="de-AT" sz="2400">
                <a:solidFill>
                  <a:schemeClr val="tx1"/>
                </a:solidFill>
              </a:rPr>
            </a:br>
            <a:r>
              <a:rPr lang="de-AT" sz="2400">
                <a:solidFill>
                  <a:schemeClr val="tx1"/>
                </a:solidFill>
              </a:rPr>
              <a:t>but are there any conclusions???</a:t>
            </a:r>
            <a:endParaRPr lang="de-DE" sz="2400">
              <a:solidFill>
                <a:schemeClr val="tx1"/>
              </a:solidFill>
            </a:endParaRPr>
          </a:p>
        </p:txBody>
      </p:sp>
    </p:spTree>
    <p:extLst>
      <p:ext uri="{BB962C8B-B14F-4D97-AF65-F5344CB8AC3E}">
        <p14:creationId xmlns:p14="http://schemas.microsoft.com/office/powerpoint/2010/main" xmlns="" val="253482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2C9E2EF0-D954-4DBD-847F-4CB03089C90B}"/>
              </a:ext>
            </a:extLst>
          </p:cNvPr>
          <p:cNvPicPr>
            <a:picLocks noChangeAspect="1"/>
          </p:cNvPicPr>
          <p:nvPr/>
        </p:nvPicPr>
        <p:blipFill>
          <a:blip r:embed="rId3" cstate="print"/>
          <a:stretch>
            <a:fillRect/>
          </a:stretch>
        </p:blipFill>
        <p:spPr>
          <a:xfrm>
            <a:off x="3894563" y="0"/>
            <a:ext cx="510169" cy="667592"/>
          </a:xfrm>
          <a:prstGeom prst="rect">
            <a:avLst/>
          </a:prstGeom>
        </p:spPr>
      </p:pic>
      <p:pic>
        <p:nvPicPr>
          <p:cNvPr id="5" name="Grafik 4">
            <a:extLst>
              <a:ext uri="{FF2B5EF4-FFF2-40B4-BE49-F238E27FC236}">
                <a16:creationId xmlns:a16="http://schemas.microsoft.com/office/drawing/2014/main" xmlns="" id="{A903BE4B-139D-4693-8B3F-B46C57BF0B14}"/>
              </a:ext>
            </a:extLst>
          </p:cNvPr>
          <p:cNvPicPr>
            <a:picLocks noChangeAspect="1"/>
          </p:cNvPicPr>
          <p:nvPr/>
        </p:nvPicPr>
        <p:blipFill>
          <a:blip r:embed="rId4"/>
          <a:stretch>
            <a:fillRect/>
          </a:stretch>
        </p:blipFill>
        <p:spPr>
          <a:xfrm>
            <a:off x="1731227" y="1247471"/>
            <a:ext cx="1667108" cy="2181529"/>
          </a:xfrm>
          <a:prstGeom prst="rect">
            <a:avLst/>
          </a:prstGeom>
        </p:spPr>
      </p:pic>
      <p:pic>
        <p:nvPicPr>
          <p:cNvPr id="6" name="Grafik 5">
            <a:extLst>
              <a:ext uri="{FF2B5EF4-FFF2-40B4-BE49-F238E27FC236}">
                <a16:creationId xmlns:a16="http://schemas.microsoft.com/office/drawing/2014/main" xmlns="" id="{D38F01C9-5B45-492F-98B2-E7A4BEB07EA2}"/>
              </a:ext>
            </a:extLst>
          </p:cNvPr>
          <p:cNvPicPr>
            <a:picLocks noChangeAspect="1"/>
          </p:cNvPicPr>
          <p:nvPr/>
        </p:nvPicPr>
        <p:blipFill>
          <a:blip r:embed="rId5">
            <a:extLst>
              <a:ext uri="{BEBA8EAE-BF5A-486C-A8C5-ECC9F3942E4B}">
                <a14:imgProps xmlns:a14="http://schemas.microsoft.com/office/drawing/2010/main" xmlns="">
                  <a14:imgLayer r:embed="rId6">
                    <a14:imgEffect>
                      <a14:artisticPencilSketch/>
                    </a14:imgEffect>
                  </a14:imgLayer>
                </a14:imgProps>
              </a:ext>
            </a:extLst>
          </a:blip>
          <a:stretch>
            <a:fillRect/>
          </a:stretch>
        </p:blipFill>
        <p:spPr>
          <a:xfrm flipH="1">
            <a:off x="7476892" y="3319543"/>
            <a:ext cx="1667108" cy="2181529"/>
          </a:xfrm>
          <a:prstGeom prst="rect">
            <a:avLst/>
          </a:prstGeom>
        </p:spPr>
      </p:pic>
      <p:pic>
        <p:nvPicPr>
          <p:cNvPr id="9" name="Grafik 8">
            <a:extLst>
              <a:ext uri="{FF2B5EF4-FFF2-40B4-BE49-F238E27FC236}">
                <a16:creationId xmlns:a16="http://schemas.microsoft.com/office/drawing/2014/main" xmlns="" id="{0188D7BA-031E-4EAD-BF58-73660543AF4A}"/>
              </a:ext>
            </a:extLst>
          </p:cNvPr>
          <p:cNvPicPr>
            <a:picLocks noChangeAspect="1"/>
          </p:cNvPicPr>
          <p:nvPr/>
        </p:nvPicPr>
        <p:blipFill>
          <a:blip r:embed="rId7">
            <a:extLst>
              <a:ext uri="{BEBA8EAE-BF5A-486C-A8C5-ECC9F3942E4B}">
                <a14:imgProps xmlns:a14="http://schemas.microsoft.com/office/drawing/2010/main" xmlns="">
                  <a14:imgLayer r:embed="rId6">
                    <a14:imgEffect>
                      <a14:artisticPaintBrush/>
                    </a14:imgEffect>
                  </a14:imgLayer>
                </a14:imgProps>
              </a:ext>
            </a:extLst>
          </a:blip>
          <a:stretch>
            <a:fillRect/>
          </a:stretch>
        </p:blipFill>
        <p:spPr>
          <a:xfrm rot="16200000">
            <a:off x="289252" y="4693980"/>
            <a:ext cx="1874770" cy="2453269"/>
          </a:xfrm>
          <a:prstGeom prst="rect">
            <a:avLst/>
          </a:prstGeom>
        </p:spPr>
      </p:pic>
      <p:sp>
        <p:nvSpPr>
          <p:cNvPr id="7" name="Sprechblase: oval 6">
            <a:extLst>
              <a:ext uri="{FF2B5EF4-FFF2-40B4-BE49-F238E27FC236}">
                <a16:creationId xmlns:a16="http://schemas.microsoft.com/office/drawing/2014/main" xmlns="" id="{55DB4140-4EED-437F-B885-CE552DEFC338}"/>
              </a:ext>
            </a:extLst>
          </p:cNvPr>
          <p:cNvSpPr/>
          <p:nvPr/>
        </p:nvSpPr>
        <p:spPr>
          <a:xfrm>
            <a:off x="3950391" y="762794"/>
            <a:ext cx="3931746" cy="1425039"/>
          </a:xfrm>
          <a:prstGeom prst="wedgeEllipseCallout">
            <a:avLst>
              <a:gd name="adj1" fmla="val -63741"/>
              <a:gd name="adj2" fmla="val 8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a:solidFill>
                  <a:schemeClr val="tx1"/>
                </a:solidFill>
              </a:rPr>
              <a:t>Let‘s see what the guys from Austria have to tell us … </a:t>
            </a:r>
            <a:endParaRPr lang="de-DE" sz="2400" b="1">
              <a:solidFill>
                <a:schemeClr val="tx1"/>
              </a:solidFill>
            </a:endParaRPr>
          </a:p>
        </p:txBody>
      </p:sp>
    </p:spTree>
    <p:extLst>
      <p:ext uri="{BB962C8B-B14F-4D97-AF65-F5344CB8AC3E}">
        <p14:creationId xmlns:p14="http://schemas.microsoft.com/office/powerpoint/2010/main" xmlns="" val="255571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FEA77F34-720F-4AB9-AFB2-E39E66354918}"/>
              </a:ext>
            </a:extLst>
          </p:cNvPr>
          <p:cNvSpPr/>
          <p:nvPr/>
        </p:nvSpPr>
        <p:spPr>
          <a:xfrm>
            <a:off x="1" y="205217"/>
            <a:ext cx="9144000" cy="6494085"/>
          </a:xfrm>
          <a:prstGeom prst="rect">
            <a:avLst/>
          </a:prstGeom>
          <a:solidFill>
            <a:srgbClr val="FFFF00"/>
          </a:solidFill>
        </p:spPr>
        <p:txBody>
          <a:bodyPr wrap="square">
            <a:spAutoFit/>
          </a:bodyPr>
          <a:lstStyle/>
          <a:p>
            <a:r>
              <a:rPr lang="en-US" sz="2400"/>
              <a:t>Austrian Bebras challenge and Computational Thinking domain</a:t>
            </a:r>
          </a:p>
          <a:p>
            <a:pPr marL="800100" lvl="1" indent="-342900">
              <a:buFont typeface="Arial" panose="020B0604020202020204" pitchFamily="34" charset="0"/>
              <a:buChar char="•"/>
            </a:pPr>
            <a:r>
              <a:rPr lang="en-US" sz="2400" b="1"/>
              <a:t>comparatively balanced number of tasks</a:t>
            </a:r>
          </a:p>
          <a:p>
            <a:pPr marL="800100" lvl="1" indent="-342900">
              <a:buFont typeface="Arial" panose="020B0604020202020204" pitchFamily="34" charset="0"/>
              <a:buChar char="•"/>
            </a:pPr>
            <a:r>
              <a:rPr lang="en-US" sz="2400" b="1"/>
              <a:t>some more tasks for ‘decomposition’ and ‘generalization’</a:t>
            </a:r>
          </a:p>
          <a:p>
            <a:pPr lvl="1"/>
            <a:endParaRPr lang="en-US" sz="2400"/>
          </a:p>
          <a:p>
            <a:r>
              <a:rPr lang="en-US" sz="2400"/>
              <a:t>Austrian Bebras challenge and Computer Science domain</a:t>
            </a:r>
          </a:p>
          <a:p>
            <a:pPr marL="800100" lvl="1" indent="-342900">
              <a:buFont typeface="Arial" panose="020B0604020202020204" pitchFamily="34" charset="0"/>
              <a:buChar char="•"/>
            </a:pPr>
            <a:r>
              <a:rPr lang="en-US" sz="2400"/>
              <a:t>only categories ‘</a:t>
            </a:r>
            <a:r>
              <a:rPr lang="en-US" sz="2400" b="1"/>
              <a:t>algorithms and programming</a:t>
            </a:r>
            <a:r>
              <a:rPr lang="en-US" sz="2400"/>
              <a:t>’ and ‘</a:t>
            </a:r>
            <a:r>
              <a:rPr lang="en-US" sz="2400" b="1"/>
              <a:t>data, data structures and representations</a:t>
            </a:r>
            <a:r>
              <a:rPr lang="en-US" sz="2400"/>
              <a:t>’ are very frequently represented </a:t>
            </a:r>
          </a:p>
          <a:p>
            <a:pPr marL="800100" lvl="1" indent="-342900">
              <a:buFont typeface="Arial" panose="020B0604020202020204" pitchFamily="34" charset="0"/>
              <a:buChar char="•"/>
            </a:pPr>
            <a:r>
              <a:rPr lang="en-US" sz="2400"/>
              <a:t>categories ‘</a:t>
            </a:r>
            <a:r>
              <a:rPr lang="en-US" sz="2400" i="1"/>
              <a:t>communication and networking</a:t>
            </a:r>
            <a:r>
              <a:rPr lang="en-US" sz="2400"/>
              <a:t>’, ‘</a:t>
            </a:r>
            <a:r>
              <a:rPr lang="en-US" sz="2400" i="1"/>
              <a:t>computer processes and hardware</a:t>
            </a:r>
            <a:r>
              <a:rPr lang="en-US" sz="2400"/>
              <a:t>’ and ‘</a:t>
            </a:r>
            <a:r>
              <a:rPr lang="en-US" sz="2400" i="1"/>
              <a:t>interactions, systems and society</a:t>
            </a:r>
            <a:r>
              <a:rPr lang="en-US" sz="2400"/>
              <a:t>’ only rare over three years</a:t>
            </a:r>
          </a:p>
          <a:p>
            <a:pPr marL="800100" lvl="1" indent="-342900">
              <a:buFont typeface="Arial" panose="020B0604020202020204" pitchFamily="34" charset="0"/>
              <a:buChar char="•"/>
            </a:pPr>
            <a:r>
              <a:rPr lang="en-US" sz="2400"/>
              <a:t>Maybe it is hard to find tasks for these three domains?</a:t>
            </a:r>
          </a:p>
          <a:p>
            <a:pPr lvl="1"/>
            <a:endParaRPr lang="en-US" sz="2400"/>
          </a:p>
          <a:p>
            <a:r>
              <a:rPr lang="en-US" sz="2800" b="1"/>
              <a:t>Do we need a a new categorization system? Or can we live with these imbalancies?</a:t>
            </a:r>
            <a:br>
              <a:rPr lang="en-US" sz="2800" b="1"/>
            </a:br>
            <a:endParaRPr lang="en-US" sz="2400"/>
          </a:p>
          <a:p>
            <a:pPr hangingPunct="0"/>
            <a:r>
              <a:rPr lang="en-US" sz="2400"/>
              <a:t>In some categories of the Austrian Bebras challenge the (performance) results are similar and relatively </a:t>
            </a:r>
            <a:r>
              <a:rPr lang="en-US" sz="2400" b="1"/>
              <a:t>stable over three years</a:t>
            </a:r>
            <a:endParaRPr lang="en-US" sz="2400" b="1" dirty="0"/>
          </a:p>
        </p:txBody>
      </p:sp>
    </p:spTree>
    <p:extLst>
      <p:ext uri="{BB962C8B-B14F-4D97-AF65-F5344CB8AC3E}">
        <p14:creationId xmlns:p14="http://schemas.microsoft.com/office/powerpoint/2010/main" xmlns="" val="106539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enthält.&#10;&#10;Automatisch generierte Beschreibung">
            <a:extLst>
              <a:ext uri="{FF2B5EF4-FFF2-40B4-BE49-F238E27FC236}">
                <a16:creationId xmlns:a16="http://schemas.microsoft.com/office/drawing/2014/main" xmlns="" id="{A24B6AE1-2D12-4942-9A98-C2B259D2C30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227127" cy="6858000"/>
          </a:xfrm>
          <a:prstGeom prst="rect">
            <a:avLst/>
          </a:prstGeom>
        </p:spPr>
      </p:pic>
      <p:pic>
        <p:nvPicPr>
          <p:cNvPr id="7" name="Grafik 6">
            <a:extLst>
              <a:ext uri="{FF2B5EF4-FFF2-40B4-BE49-F238E27FC236}">
                <a16:creationId xmlns:a16="http://schemas.microsoft.com/office/drawing/2014/main" xmlns="" id="{14EDCDF3-26D3-4985-8299-B8EFD57D1E44}"/>
              </a:ext>
            </a:extLst>
          </p:cNvPr>
          <p:cNvPicPr>
            <a:picLocks noChangeAspect="1"/>
          </p:cNvPicPr>
          <p:nvPr/>
        </p:nvPicPr>
        <p:blipFill>
          <a:blip r:embed="rId3"/>
          <a:stretch>
            <a:fillRect/>
          </a:stretch>
        </p:blipFill>
        <p:spPr>
          <a:xfrm>
            <a:off x="1959430" y="4013860"/>
            <a:ext cx="2792624" cy="2713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84077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4" name="Sprechblase: oval 3">
            <a:extLst>
              <a:ext uri="{FF2B5EF4-FFF2-40B4-BE49-F238E27FC236}">
                <a16:creationId xmlns:a16="http://schemas.microsoft.com/office/drawing/2014/main" xmlns="" id="{AEB69863-4955-43AB-8236-A52C46EE09C3}"/>
              </a:ext>
            </a:extLst>
          </p:cNvPr>
          <p:cNvSpPr/>
          <p:nvPr/>
        </p:nvSpPr>
        <p:spPr>
          <a:xfrm>
            <a:off x="2698595" y="3429000"/>
            <a:ext cx="6445405" cy="3429000"/>
          </a:xfrm>
          <a:prstGeom prst="wedgeEllipseCallout">
            <a:avLst>
              <a:gd name="adj1" fmla="val -70486"/>
              <a:gd name="adj2" fmla="val -62618"/>
            </a:avLst>
          </a:prstGeom>
          <a:solidFill>
            <a:srgbClr val="FFFF00">
              <a:alpha val="50000"/>
            </a:srgbClr>
          </a:solid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2800" b="1">
                <a:solidFill>
                  <a:schemeClr val="tx1"/>
                </a:solidFill>
              </a:rPr>
              <a:t>How many beaver participants in how many countries took part in the beaver contests 2016/17/18?</a:t>
            </a:r>
            <a:endParaRPr lang="de-DE" sz="2800" b="1">
              <a:solidFill>
                <a:schemeClr val="tx1"/>
              </a:solidFill>
            </a:endParaRPr>
          </a:p>
        </p:txBody>
      </p:sp>
      <p:sp>
        <p:nvSpPr>
          <p:cNvPr id="5" name="Sprechblase: oval 4">
            <a:extLst>
              <a:ext uri="{FF2B5EF4-FFF2-40B4-BE49-F238E27FC236}">
                <a16:creationId xmlns:a16="http://schemas.microsoft.com/office/drawing/2014/main" xmlns="" id="{B0D3FCD8-FD4E-4F53-BB8B-1531F9EA6CD3}"/>
              </a:ext>
            </a:extLst>
          </p:cNvPr>
          <p:cNvSpPr/>
          <p:nvPr/>
        </p:nvSpPr>
        <p:spPr>
          <a:xfrm>
            <a:off x="5593279" y="178130"/>
            <a:ext cx="3550722" cy="1341912"/>
          </a:xfrm>
          <a:prstGeom prst="wedgeEllipseCallout">
            <a:avLst>
              <a:gd name="adj1" fmla="val -128890"/>
              <a:gd name="adj2" fmla="val 130378"/>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a:solidFill>
                  <a:schemeClr val="tx1"/>
                </a:solidFill>
              </a:rPr>
              <a:t>Absolutely no idea!</a:t>
            </a:r>
            <a:br>
              <a:rPr lang="de-AT" b="1">
                <a:solidFill>
                  <a:schemeClr val="tx1"/>
                </a:solidFill>
              </a:rPr>
            </a:br>
            <a:r>
              <a:rPr lang="de-AT" b="1">
                <a:solidFill>
                  <a:schemeClr val="tx1"/>
                </a:solidFill>
              </a:rPr>
              <a:t>And there is no WIFI!</a:t>
            </a:r>
            <a:endParaRPr lang="de-DE" b="1">
              <a:solidFill>
                <a:schemeClr val="tx1"/>
              </a:solidFill>
            </a:endParaRPr>
          </a:p>
        </p:txBody>
      </p:sp>
    </p:spTree>
    <p:extLst>
      <p:ext uri="{BB962C8B-B14F-4D97-AF65-F5344CB8AC3E}">
        <p14:creationId xmlns:p14="http://schemas.microsoft.com/office/powerpoint/2010/main" xmlns="" val="182583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E87290DA-63F1-468E-AC07-0DD1719FB12C}"/>
              </a:ext>
            </a:extLst>
          </p:cNvPr>
          <p:cNvPicPr>
            <a:picLocks noChangeAspect="1"/>
          </p:cNvPicPr>
          <p:nvPr/>
        </p:nvPicPr>
        <p:blipFill>
          <a:blip r:embed="rId2"/>
          <a:stretch>
            <a:fillRect/>
          </a:stretch>
        </p:blipFill>
        <p:spPr>
          <a:xfrm>
            <a:off x="0" y="2543175"/>
            <a:ext cx="9144000" cy="4314825"/>
          </a:xfrm>
          <a:prstGeom prst="rect">
            <a:avLst/>
          </a:prstGeom>
        </p:spPr>
      </p:pic>
      <p:sp>
        <p:nvSpPr>
          <p:cNvPr id="4" name="Rechteck 3">
            <a:extLst>
              <a:ext uri="{FF2B5EF4-FFF2-40B4-BE49-F238E27FC236}">
                <a16:creationId xmlns:a16="http://schemas.microsoft.com/office/drawing/2014/main" xmlns="" id="{E6A2ADC6-7991-4014-ACBC-C30A8ECCBA41}"/>
              </a:ext>
            </a:extLst>
          </p:cNvPr>
          <p:cNvSpPr/>
          <p:nvPr/>
        </p:nvSpPr>
        <p:spPr>
          <a:xfrm>
            <a:off x="981307" y="194603"/>
            <a:ext cx="7181386" cy="2308324"/>
          </a:xfrm>
          <a:prstGeom prst="rect">
            <a:avLst/>
          </a:prstGeom>
        </p:spPr>
        <p:txBody>
          <a:bodyPr wrap="square">
            <a:spAutoFit/>
          </a:bodyPr>
          <a:lstStyle/>
          <a:p>
            <a:pPr algn="ctr" hangingPunct="0">
              <a:spcAft>
                <a:spcPts val="0"/>
              </a:spcAft>
            </a:pPr>
            <a:r>
              <a:rPr lang="en-US" sz="4800" b="1">
                <a:latin typeface="Times New Roman" panose="02020603050405020304" pitchFamily="18" charset="0"/>
                <a:ea typeface="Times New Roman" panose="02020603050405020304" pitchFamily="18" charset="0"/>
              </a:rPr>
              <a:t>54 countries </a:t>
            </a:r>
          </a:p>
          <a:p>
            <a:pPr algn="ctr" hangingPunct="0">
              <a:spcAft>
                <a:spcPts val="0"/>
              </a:spcAft>
            </a:pPr>
            <a:r>
              <a:rPr lang="en-US" sz="4800" b="1">
                <a:latin typeface="Times New Roman" panose="02020603050405020304" pitchFamily="18" charset="0"/>
                <a:ea typeface="Times New Roman" panose="02020603050405020304" pitchFamily="18" charset="0"/>
              </a:rPr>
              <a:t>~ 2.780.000 pupils</a:t>
            </a:r>
          </a:p>
          <a:p>
            <a:pPr algn="ctr" hangingPunct="0">
              <a:spcAft>
                <a:spcPts val="0"/>
              </a:spcAft>
            </a:pPr>
            <a:r>
              <a:rPr lang="en-US" sz="4800" b="1">
                <a:latin typeface="Times New Roman" panose="02020603050405020304" pitchFamily="18" charset="0"/>
                <a:ea typeface="Times New Roman" panose="02020603050405020304" pitchFamily="18" charset="0"/>
              </a:rPr>
              <a:t>worldwide!</a:t>
            </a:r>
            <a:endParaRPr lang="de-DE" sz="4800" b="1">
              <a:latin typeface="Times New Roman" panose="02020603050405020304" pitchFamily="18" charset="0"/>
              <a:ea typeface="Times New Roman" panose="02020603050405020304" pitchFamily="18" charset="0"/>
            </a:endParaRPr>
          </a:p>
        </p:txBody>
      </p:sp>
      <p:sp>
        <p:nvSpPr>
          <p:cNvPr id="6" name="Rechteck 5">
            <a:extLst>
              <a:ext uri="{FF2B5EF4-FFF2-40B4-BE49-F238E27FC236}">
                <a16:creationId xmlns:a16="http://schemas.microsoft.com/office/drawing/2014/main" xmlns="" id="{C1D3C185-2AFD-4C7B-9E4E-0938F5916FAA}"/>
              </a:ext>
            </a:extLst>
          </p:cNvPr>
          <p:cNvSpPr/>
          <p:nvPr/>
        </p:nvSpPr>
        <p:spPr>
          <a:xfrm>
            <a:off x="3479181" y="6412391"/>
            <a:ext cx="5798634" cy="338554"/>
          </a:xfrm>
          <a:prstGeom prst="rect">
            <a:avLst/>
          </a:prstGeom>
        </p:spPr>
        <p:txBody>
          <a:bodyPr wrap="square">
            <a:spAutoFit/>
          </a:bodyPr>
          <a:lstStyle/>
          <a:p>
            <a:r>
              <a:rPr lang="de-DE" sz="1600"/>
              <a:t>Source: https://www.boredpanda.com/donald-trump-world-map</a:t>
            </a:r>
          </a:p>
        </p:txBody>
      </p:sp>
    </p:spTree>
    <p:extLst>
      <p:ext uri="{BB962C8B-B14F-4D97-AF65-F5344CB8AC3E}">
        <p14:creationId xmlns:p14="http://schemas.microsoft.com/office/powerpoint/2010/main" xmlns="" val="60778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5D7D487E-3A06-4B48-8EEF-AC89CFF9AEE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095500" y="-1095499"/>
            <a:ext cx="6858000" cy="9048999"/>
          </a:xfrm>
          <a:prstGeom prst="rect">
            <a:avLst/>
          </a:prstGeom>
        </p:spPr>
      </p:pic>
      <p:pic>
        <p:nvPicPr>
          <p:cNvPr id="6" name="Grafik 5">
            <a:extLst>
              <a:ext uri="{FF2B5EF4-FFF2-40B4-BE49-F238E27FC236}">
                <a16:creationId xmlns:a16="http://schemas.microsoft.com/office/drawing/2014/main" xmlns="" id="{6AB95C8C-2E76-4B85-92C0-62EF5E2DE2F8}"/>
              </a:ext>
            </a:extLst>
          </p:cNvPr>
          <p:cNvPicPr>
            <a:picLocks noChangeAspect="1"/>
          </p:cNvPicPr>
          <p:nvPr/>
        </p:nvPicPr>
        <p:blipFill>
          <a:blip r:embed="rId3"/>
          <a:stretch>
            <a:fillRect/>
          </a:stretch>
        </p:blipFill>
        <p:spPr>
          <a:xfrm>
            <a:off x="1543792" y="2090057"/>
            <a:ext cx="7505207" cy="4298868"/>
          </a:xfrm>
          <a:prstGeom prst="rect">
            <a:avLst/>
          </a:prstGeom>
          <a:ln>
            <a:noFill/>
          </a:ln>
          <a:effectLst>
            <a:outerShdw blurRad="190500" algn="tl" rotWithShape="0">
              <a:srgbClr val="000000">
                <a:alpha val="70000"/>
              </a:srgbClr>
            </a:outerShdw>
          </a:effectLst>
        </p:spPr>
      </p:pic>
      <p:sp>
        <p:nvSpPr>
          <p:cNvPr id="7" name="Rechteck 6">
            <a:extLst>
              <a:ext uri="{FF2B5EF4-FFF2-40B4-BE49-F238E27FC236}">
                <a16:creationId xmlns:a16="http://schemas.microsoft.com/office/drawing/2014/main" xmlns="" id="{9B5AFD90-A699-4F6E-9509-12B18CD7D2FD}"/>
              </a:ext>
            </a:extLst>
          </p:cNvPr>
          <p:cNvSpPr/>
          <p:nvPr/>
        </p:nvSpPr>
        <p:spPr>
          <a:xfrm>
            <a:off x="4025735" y="958934"/>
            <a:ext cx="3479470" cy="712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4000"/>
              <a:t>2018</a:t>
            </a:r>
            <a:endParaRPr lang="de-DE" sz="4000"/>
          </a:p>
        </p:txBody>
      </p:sp>
    </p:spTree>
    <p:extLst>
      <p:ext uri="{BB962C8B-B14F-4D97-AF65-F5344CB8AC3E}">
        <p14:creationId xmlns:p14="http://schemas.microsoft.com/office/powerpoint/2010/main" xmlns="" val="30890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https://www.tutoria.at/cms_content/730/original/Schulsystem-Oesterreich.JPG"/>
          <p:cNvSpPr>
            <a:spLocks noChangeAspect="1" noChangeArrowheads="1"/>
          </p:cNvSpPr>
          <p:nvPr/>
        </p:nvSpPr>
        <p:spPr bwMode="auto">
          <a:xfrm>
            <a:off x="155575" y="-685800"/>
            <a:ext cx="6667500" cy="3214688"/>
          </a:xfrm>
          <a:prstGeom prst="rect">
            <a:avLst/>
          </a:prstGeom>
          <a:noFill/>
        </p:spPr>
        <p:txBody>
          <a:bodyPr vert="horz" wrap="square" lIns="91438" tIns="45719" rIns="91438" bIns="45719" numCol="1" anchor="t" anchorCtr="0" compatLnSpc="1">
            <a:prstTxWarp prst="textNoShape">
              <a:avLst/>
            </a:prstTxWarp>
          </a:bodyPr>
          <a:lstStyle/>
          <a:p>
            <a:endParaRPr lang="de-AT" dirty="0"/>
          </a:p>
        </p:txBody>
      </p:sp>
      <p:sp>
        <p:nvSpPr>
          <p:cNvPr id="36868" name="AutoShape 4" descr="https://www.tutoria.at/cms_content/730/original/Schulsystem-Oesterreich.JPG"/>
          <p:cNvSpPr>
            <a:spLocks noChangeAspect="1" noChangeArrowheads="1"/>
          </p:cNvSpPr>
          <p:nvPr/>
        </p:nvSpPr>
        <p:spPr bwMode="auto">
          <a:xfrm>
            <a:off x="155575" y="-685800"/>
            <a:ext cx="6667500" cy="3214688"/>
          </a:xfrm>
          <a:prstGeom prst="rect">
            <a:avLst/>
          </a:prstGeom>
          <a:noFill/>
        </p:spPr>
        <p:txBody>
          <a:bodyPr vert="horz" wrap="square" lIns="91438" tIns="45719" rIns="91438" bIns="45719" numCol="1" anchor="t" anchorCtr="0" compatLnSpc="1">
            <a:prstTxWarp prst="textNoShape">
              <a:avLst/>
            </a:prstTxWarp>
          </a:bodyPr>
          <a:lstStyle/>
          <a:p>
            <a:endParaRPr lang="de-AT" dirty="0"/>
          </a:p>
        </p:txBody>
      </p:sp>
      <p:pic>
        <p:nvPicPr>
          <p:cNvPr id="9" name="Picture 2" descr="https://upload.wikimedia.org/wikipedia/commons/thumb/9/9d/EU-Austria.svg/2045px-EU-Austria.svg.png"/>
          <p:cNvPicPr>
            <a:picLocks noChangeAspect="1" noChangeArrowheads="1"/>
          </p:cNvPicPr>
          <p:nvPr/>
        </p:nvPicPr>
        <p:blipFill>
          <a:blip r:embed="rId2" cstate="screen"/>
          <a:srcRect/>
          <a:stretch>
            <a:fillRect/>
          </a:stretch>
        </p:blipFill>
        <p:spPr bwMode="auto">
          <a:xfrm>
            <a:off x="0" y="1047734"/>
            <a:ext cx="9144000" cy="4953017"/>
          </a:xfrm>
          <a:prstGeom prst="rect">
            <a:avLst/>
          </a:prstGeom>
          <a:noFill/>
        </p:spPr>
      </p:pic>
      <p:pic>
        <p:nvPicPr>
          <p:cNvPr id="17410" name="Picture 2" descr="http://www.planetware.com/i/map/A/republic-of-austria-map.jpg"/>
          <p:cNvPicPr>
            <a:picLocks noChangeAspect="1" noChangeArrowheads="1"/>
          </p:cNvPicPr>
          <p:nvPr/>
        </p:nvPicPr>
        <p:blipFill>
          <a:blip r:embed="rId3" cstate="screen"/>
          <a:srcRect/>
          <a:stretch>
            <a:fillRect/>
          </a:stretch>
        </p:blipFill>
        <p:spPr bwMode="auto">
          <a:xfrm>
            <a:off x="5436096" y="1268761"/>
            <a:ext cx="3528392" cy="1404156"/>
          </a:xfrm>
          <a:prstGeom prst="rect">
            <a:avLst/>
          </a:prstGeom>
          <a:noFill/>
        </p:spPr>
      </p:pic>
      <p:pic>
        <p:nvPicPr>
          <p:cNvPr id="11" name="Picture 4" descr="http://perger.htl-perg.ac.at/GISS/img/The%20Austrian%20School%20System_beschriftet2.png"/>
          <p:cNvPicPr>
            <a:picLocks noChangeAspect="1" noChangeArrowheads="1"/>
          </p:cNvPicPr>
          <p:nvPr/>
        </p:nvPicPr>
        <p:blipFill>
          <a:blip r:embed="rId4" cstate="screen"/>
          <a:srcRect/>
          <a:stretch>
            <a:fillRect/>
          </a:stretch>
        </p:blipFill>
        <p:spPr bwMode="auto">
          <a:xfrm>
            <a:off x="5436099" y="3068960"/>
            <a:ext cx="3532909" cy="2178243"/>
          </a:xfrm>
          <a:prstGeom prst="rect">
            <a:avLst/>
          </a:prstGeom>
          <a:noFill/>
        </p:spPr>
      </p:pic>
      <p:sp>
        <p:nvSpPr>
          <p:cNvPr id="12" name="Textfeld 11"/>
          <p:cNvSpPr txBox="1"/>
          <p:nvPr/>
        </p:nvSpPr>
        <p:spPr>
          <a:xfrm>
            <a:off x="323530" y="2294875"/>
            <a:ext cx="2635524" cy="2893096"/>
          </a:xfrm>
          <a:prstGeom prst="rect">
            <a:avLst/>
          </a:prstGeom>
          <a:noFill/>
        </p:spPr>
        <p:txBody>
          <a:bodyPr wrap="none" lIns="121917" tIns="60958" rIns="121917" bIns="60958" rtlCol="0">
            <a:spAutoFit/>
          </a:bodyPr>
          <a:lstStyle/>
          <a:p>
            <a:r>
              <a:rPr lang="de-AT" dirty="0"/>
              <a:t>8,8 Mill. </a:t>
            </a:r>
            <a:r>
              <a:rPr lang="de-AT" dirty="0" err="1"/>
              <a:t>inhabitants</a:t>
            </a:r>
            <a:endParaRPr lang="de-AT" dirty="0"/>
          </a:p>
          <a:p>
            <a:r>
              <a:rPr lang="de-AT" dirty="0" smtClean="0"/>
              <a:t>1,13 </a:t>
            </a:r>
            <a:r>
              <a:rPr lang="de-AT" dirty="0"/>
              <a:t>Mill. </a:t>
            </a:r>
            <a:r>
              <a:rPr lang="de-AT" dirty="0" err="1" smtClean="0"/>
              <a:t>pupils</a:t>
            </a:r>
            <a:endParaRPr lang="de-AT" dirty="0"/>
          </a:p>
          <a:p>
            <a:r>
              <a:rPr lang="de-AT" dirty="0" smtClean="0"/>
              <a:t>125.000 </a:t>
            </a:r>
            <a:r>
              <a:rPr lang="de-AT" dirty="0" err="1"/>
              <a:t>teachers</a:t>
            </a:r>
            <a:endParaRPr lang="de-AT" dirty="0"/>
          </a:p>
          <a:p>
            <a:r>
              <a:rPr lang="de-AT" dirty="0"/>
              <a:t/>
            </a:r>
            <a:br>
              <a:rPr lang="de-AT" dirty="0"/>
            </a:br>
            <a:r>
              <a:rPr lang="de-AT" b="1" dirty="0"/>
              <a:t>General Education </a:t>
            </a:r>
            <a:br>
              <a:rPr lang="de-AT" b="1" dirty="0"/>
            </a:br>
            <a:r>
              <a:rPr lang="de-AT" b="1" dirty="0" err="1"/>
              <a:t>at</a:t>
            </a:r>
            <a:r>
              <a:rPr lang="de-AT" b="1" dirty="0"/>
              <a:t> </a:t>
            </a:r>
            <a:r>
              <a:rPr lang="de-AT" b="1" dirty="0" err="1"/>
              <a:t>Lower</a:t>
            </a:r>
            <a:r>
              <a:rPr lang="de-AT" b="1" dirty="0"/>
              <a:t> </a:t>
            </a:r>
            <a:r>
              <a:rPr lang="de-AT" b="1" dirty="0" err="1"/>
              <a:t>Secondary</a:t>
            </a:r>
            <a:r>
              <a:rPr lang="de-AT" b="1" dirty="0"/>
              <a:t/>
            </a:r>
            <a:br>
              <a:rPr lang="de-AT" b="1" dirty="0"/>
            </a:br>
            <a:r>
              <a:rPr lang="de-AT" dirty="0"/>
              <a:t/>
            </a:r>
            <a:br>
              <a:rPr lang="de-AT" dirty="0"/>
            </a:br>
            <a:r>
              <a:rPr lang="de-AT" dirty="0" smtClean="0"/>
              <a:t>Till </a:t>
            </a:r>
            <a:r>
              <a:rPr lang="de-AT" dirty="0" err="1" smtClean="0"/>
              <a:t>now</a:t>
            </a:r>
            <a:r>
              <a:rPr lang="de-AT" dirty="0" smtClean="0"/>
              <a:t>:</a:t>
            </a:r>
            <a:br>
              <a:rPr lang="de-AT" dirty="0" smtClean="0"/>
            </a:br>
            <a:r>
              <a:rPr lang="de-AT" b="1" dirty="0" err="1" smtClean="0"/>
              <a:t>One</a:t>
            </a:r>
            <a:r>
              <a:rPr lang="de-AT" b="1" dirty="0" smtClean="0"/>
              <a:t> </a:t>
            </a:r>
            <a:r>
              <a:rPr lang="de-AT" b="1" dirty="0" err="1"/>
              <a:t>competence</a:t>
            </a:r>
            <a:r>
              <a:rPr lang="de-AT" b="1" dirty="0"/>
              <a:t> model, </a:t>
            </a:r>
            <a:br>
              <a:rPr lang="de-AT" b="1" dirty="0"/>
            </a:br>
            <a:r>
              <a:rPr lang="de-AT" b="1" dirty="0" err="1"/>
              <a:t>hundreds</a:t>
            </a:r>
            <a:r>
              <a:rPr lang="de-AT" b="1" dirty="0"/>
              <a:t> </a:t>
            </a:r>
            <a:r>
              <a:rPr lang="de-AT" b="1" dirty="0" err="1"/>
              <a:t>of</a:t>
            </a:r>
            <a:r>
              <a:rPr lang="de-AT" b="1" dirty="0"/>
              <a:t> </a:t>
            </a:r>
            <a:r>
              <a:rPr lang="de-AT" b="1" dirty="0" err="1"/>
              <a:t>curricula</a:t>
            </a:r>
            <a:r>
              <a:rPr lang="de-AT" b="1" dirty="0"/>
              <a:t> … </a:t>
            </a:r>
          </a:p>
        </p:txBody>
      </p:sp>
      <p:sp>
        <p:nvSpPr>
          <p:cNvPr id="10" name="Textfeld 9"/>
          <p:cNvSpPr txBox="1"/>
          <p:nvPr/>
        </p:nvSpPr>
        <p:spPr>
          <a:xfrm>
            <a:off x="0" y="1"/>
            <a:ext cx="9144000" cy="1107992"/>
          </a:xfrm>
          <a:prstGeom prst="rect">
            <a:avLst/>
          </a:prstGeom>
          <a:solidFill>
            <a:srgbClr val="FFFF00">
              <a:alpha val="74902"/>
            </a:srgbClr>
          </a:solidFill>
        </p:spPr>
        <p:txBody>
          <a:bodyPr wrap="square" lIns="121917" tIns="60958" rIns="121917" bIns="60958" rtlCol="0">
            <a:spAutoFit/>
          </a:bodyPr>
          <a:lstStyle/>
          <a:p>
            <a:pPr algn="ctr"/>
            <a:r>
              <a:rPr lang="en-US" sz="3200" b="1" dirty="0"/>
              <a:t>Computational Thinking </a:t>
            </a:r>
            <a:r>
              <a:rPr lang="en-US" sz="3200" b="1" dirty="0" smtClean="0"/>
              <a:t>in the </a:t>
            </a:r>
            <a:br>
              <a:rPr lang="en-US" sz="3200" b="1" dirty="0" smtClean="0"/>
            </a:br>
            <a:r>
              <a:rPr lang="en-US" sz="3200" b="1" dirty="0" smtClean="0"/>
              <a:t>Austrian  School System</a:t>
            </a:r>
            <a:endParaRPr lang="de-AT" sz="5400" b="1" dirty="0"/>
          </a:p>
        </p:txBody>
      </p:sp>
      <p:pic>
        <p:nvPicPr>
          <p:cNvPr id="13" name="Picture 3"/>
          <p:cNvPicPr>
            <a:picLocks noChangeAspect="1" noChangeArrowheads="1"/>
          </p:cNvPicPr>
          <p:nvPr/>
        </p:nvPicPr>
        <p:blipFill>
          <a:blip r:embed="rId5" cstate="screen"/>
          <a:srcRect/>
          <a:stretch>
            <a:fillRect/>
          </a:stretch>
        </p:blipFill>
        <p:spPr bwMode="auto">
          <a:xfrm>
            <a:off x="0" y="6191270"/>
            <a:ext cx="2458960" cy="596420"/>
          </a:xfrm>
          <a:prstGeom prst="rect">
            <a:avLst/>
          </a:prstGeom>
          <a:noFill/>
          <a:ln w="9525">
            <a:noFill/>
            <a:miter lim="800000"/>
            <a:headEnd/>
            <a:tailEnd/>
          </a:ln>
        </p:spPr>
      </p:pic>
      <p:sp>
        <p:nvSpPr>
          <p:cNvPr id="14" name="Textfeld 13"/>
          <p:cNvSpPr txBox="1"/>
          <p:nvPr/>
        </p:nvSpPr>
        <p:spPr>
          <a:xfrm>
            <a:off x="7039599" y="6326647"/>
            <a:ext cx="1648522" cy="400105"/>
          </a:xfrm>
          <a:prstGeom prst="rect">
            <a:avLst/>
          </a:prstGeom>
          <a:noFill/>
        </p:spPr>
        <p:txBody>
          <a:bodyPr wrap="none" lIns="121917" tIns="60958" rIns="121917" bIns="60958" rtlCol="0">
            <a:spAutoFit/>
          </a:bodyPr>
          <a:lstStyle/>
          <a:p>
            <a:r>
              <a:rPr lang="de-AT" dirty="0" smtClean="0"/>
              <a:t>Peter  </a:t>
            </a:r>
            <a:r>
              <a:rPr lang="de-AT" dirty="0" err="1" smtClean="0"/>
              <a:t>Micheuz</a:t>
            </a:r>
            <a:endParaRPr lang="de-AT" dirty="0"/>
          </a:p>
        </p:txBody>
      </p:sp>
    </p:spTree>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p:cNvSpPr/>
          <p:nvPr/>
        </p:nvSpPr>
        <p:spPr>
          <a:xfrm>
            <a:off x="1547664" y="1556793"/>
            <a:ext cx="5400600" cy="1782199"/>
          </a:xfrm>
          <a:prstGeom prst="rect">
            <a:avLst/>
          </a:prstGeom>
          <a:solidFill>
            <a:srgbClr val="080808">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e-AT" dirty="0"/>
          </a:p>
        </p:txBody>
      </p:sp>
      <p:pic>
        <p:nvPicPr>
          <p:cNvPr id="6" name="Grafik 5" descr="Schulsystem-Oesterreich.JPG"/>
          <p:cNvPicPr>
            <a:picLocks noChangeAspect="1"/>
          </p:cNvPicPr>
          <p:nvPr/>
        </p:nvPicPr>
        <p:blipFill>
          <a:blip r:embed="rId3" cstate="screen"/>
          <a:stretch>
            <a:fillRect/>
          </a:stretch>
        </p:blipFill>
        <p:spPr>
          <a:xfrm>
            <a:off x="1187624" y="1333485"/>
            <a:ext cx="7956376" cy="4677984"/>
          </a:xfrm>
          <a:prstGeom prst="rect">
            <a:avLst/>
          </a:prstGeom>
        </p:spPr>
      </p:pic>
      <p:sp>
        <p:nvSpPr>
          <p:cNvPr id="7" name="Textfeld 6"/>
          <p:cNvSpPr txBox="1"/>
          <p:nvPr/>
        </p:nvSpPr>
        <p:spPr>
          <a:xfrm>
            <a:off x="0" y="1"/>
            <a:ext cx="9144000" cy="1107992"/>
          </a:xfrm>
          <a:prstGeom prst="rect">
            <a:avLst/>
          </a:prstGeom>
          <a:solidFill>
            <a:srgbClr val="FFFF00"/>
          </a:solidFill>
        </p:spPr>
        <p:txBody>
          <a:bodyPr wrap="square" lIns="121917" tIns="60958" rIns="121917" bIns="60958" rtlCol="0">
            <a:spAutoFit/>
          </a:bodyPr>
          <a:lstStyle/>
          <a:p>
            <a:pPr algn="ctr"/>
            <a:r>
              <a:rPr lang="de-AT" sz="3200" b="1" dirty="0">
                <a:latin typeface="+mj-lt"/>
              </a:rPr>
              <a:t>Digital Education </a:t>
            </a:r>
            <a:r>
              <a:rPr lang="de-AT" sz="3200" b="1" dirty="0" smtClean="0">
                <a:latin typeface="+mj-lt"/>
              </a:rPr>
              <a:t>in </a:t>
            </a:r>
            <a:r>
              <a:rPr lang="de-AT" sz="3200" b="1" dirty="0" err="1" smtClean="0">
                <a:latin typeface="+mj-lt"/>
              </a:rPr>
              <a:t>general</a:t>
            </a:r>
            <a:r>
              <a:rPr lang="de-AT" sz="3200" b="1" dirty="0" smtClean="0">
                <a:latin typeface="+mj-lt"/>
              </a:rPr>
              <a:t> </a:t>
            </a:r>
            <a:br>
              <a:rPr lang="de-AT" sz="3200" b="1" dirty="0" smtClean="0">
                <a:latin typeface="+mj-lt"/>
              </a:rPr>
            </a:br>
            <a:r>
              <a:rPr lang="de-AT" sz="3200" b="1" dirty="0" smtClean="0">
                <a:latin typeface="+mj-lt"/>
              </a:rPr>
              <a:t>in </a:t>
            </a:r>
            <a:r>
              <a:rPr lang="de-AT" sz="3200" b="1" dirty="0">
                <a:latin typeface="+mj-lt"/>
              </a:rPr>
              <a:t>a </a:t>
            </a:r>
            <a:r>
              <a:rPr lang="de-AT" sz="3200" b="1" dirty="0" err="1">
                <a:latin typeface="+mj-lt"/>
              </a:rPr>
              <a:t>stratified</a:t>
            </a:r>
            <a:r>
              <a:rPr lang="de-AT" sz="3200" b="1" dirty="0">
                <a:latin typeface="+mj-lt"/>
              </a:rPr>
              <a:t> </a:t>
            </a:r>
            <a:r>
              <a:rPr lang="de-AT" sz="3200" b="1" dirty="0" err="1">
                <a:latin typeface="+mj-lt"/>
              </a:rPr>
              <a:t>school</a:t>
            </a:r>
            <a:r>
              <a:rPr lang="de-AT" sz="3200" b="1" dirty="0">
                <a:latin typeface="+mj-lt"/>
              </a:rPr>
              <a:t> </a:t>
            </a:r>
            <a:r>
              <a:rPr lang="de-AT" sz="3200" b="1" dirty="0" err="1">
                <a:latin typeface="+mj-lt"/>
              </a:rPr>
              <a:t>system</a:t>
            </a:r>
            <a:endParaRPr lang="de-AT" sz="3200" b="1" dirty="0">
              <a:latin typeface="+mj-lt"/>
            </a:endParaRPr>
          </a:p>
        </p:txBody>
      </p:sp>
      <p:sp>
        <p:nvSpPr>
          <p:cNvPr id="8" name="Textfeld 7"/>
          <p:cNvSpPr txBox="1"/>
          <p:nvPr/>
        </p:nvSpPr>
        <p:spPr>
          <a:xfrm rot="20723380">
            <a:off x="2682955" y="1987176"/>
            <a:ext cx="3069999" cy="861770"/>
          </a:xfrm>
          <a:prstGeom prst="rect">
            <a:avLst/>
          </a:prstGeom>
          <a:solidFill>
            <a:srgbClr val="FFFF00"/>
          </a:solidFill>
        </p:spPr>
        <p:txBody>
          <a:bodyPr wrap="square" lIns="121917" tIns="60958" rIns="121917" bIns="60958" rtlCol="0">
            <a:spAutoFit/>
          </a:bodyPr>
          <a:lstStyle/>
          <a:p>
            <a:pPr algn="ctr"/>
            <a:r>
              <a:rPr lang="de-AT" sz="1600" b="1" dirty="0"/>
              <a:t>well </a:t>
            </a:r>
            <a:r>
              <a:rPr lang="de-AT" sz="1600" b="1" dirty="0" err="1"/>
              <a:t>structured</a:t>
            </a:r>
            <a:r>
              <a:rPr lang="de-AT" sz="1600" b="1" dirty="0"/>
              <a:t> </a:t>
            </a:r>
            <a:r>
              <a:rPr lang="de-AT" sz="1600" b="1" dirty="0" err="1"/>
              <a:t>and</a:t>
            </a:r>
            <a:r>
              <a:rPr lang="de-AT" sz="1600" b="1" dirty="0"/>
              <a:t> </a:t>
            </a:r>
            <a:r>
              <a:rPr lang="de-AT" sz="1600" b="1" dirty="0" err="1"/>
              <a:t>competence-oriented</a:t>
            </a:r>
            <a:r>
              <a:rPr lang="de-AT" sz="1600" b="1" dirty="0"/>
              <a:t>, </a:t>
            </a:r>
            <a:r>
              <a:rPr lang="de-AT" sz="1600" b="1" dirty="0" err="1"/>
              <a:t>detailed</a:t>
            </a:r>
            <a:r>
              <a:rPr lang="de-AT" sz="1600" b="1" dirty="0"/>
              <a:t> </a:t>
            </a:r>
            <a:r>
              <a:rPr lang="de-AT" sz="1600" b="1" dirty="0" err="1"/>
              <a:t>curriculum</a:t>
            </a:r>
            <a:r>
              <a:rPr lang="de-AT" sz="1600" b="1" dirty="0"/>
              <a:t>  </a:t>
            </a:r>
            <a:br>
              <a:rPr lang="de-AT" sz="1600" b="1" dirty="0"/>
            </a:br>
            <a:r>
              <a:rPr lang="de-AT" sz="1600" b="1" dirty="0" err="1"/>
              <a:t>application</a:t>
            </a:r>
            <a:r>
              <a:rPr lang="de-AT" sz="1600" b="1" dirty="0"/>
              <a:t> </a:t>
            </a:r>
            <a:r>
              <a:rPr lang="de-AT" sz="1600" b="1" dirty="0" err="1"/>
              <a:t>based</a:t>
            </a:r>
            <a:endParaRPr lang="de-AT" sz="1600" b="1" dirty="0"/>
          </a:p>
        </p:txBody>
      </p:sp>
      <p:sp>
        <p:nvSpPr>
          <p:cNvPr id="9" name="Textfeld 8"/>
          <p:cNvSpPr txBox="1"/>
          <p:nvPr/>
        </p:nvSpPr>
        <p:spPr>
          <a:xfrm>
            <a:off x="7092280" y="2132858"/>
            <a:ext cx="2051720" cy="369332"/>
          </a:xfrm>
          <a:prstGeom prst="rect">
            <a:avLst/>
          </a:prstGeom>
          <a:solidFill>
            <a:srgbClr val="FFFF00"/>
          </a:solidFill>
        </p:spPr>
        <p:txBody>
          <a:bodyPr wrap="square" lIns="121917" tIns="60958" rIns="121917" bIns="60958" rtlCol="0">
            <a:spAutoFit/>
          </a:bodyPr>
          <a:lstStyle/>
          <a:p>
            <a:pPr algn="ctr"/>
            <a:r>
              <a:rPr lang="de-AT" sz="1600" b="1" dirty="0" err="1"/>
              <a:t>Elective</a:t>
            </a:r>
            <a:r>
              <a:rPr lang="de-AT" sz="1600" b="1" dirty="0"/>
              <a:t> 10-12 grades </a:t>
            </a:r>
          </a:p>
        </p:txBody>
      </p:sp>
      <p:sp>
        <p:nvSpPr>
          <p:cNvPr id="13" name="Textfeld 12"/>
          <p:cNvSpPr txBox="1"/>
          <p:nvPr/>
        </p:nvSpPr>
        <p:spPr>
          <a:xfrm>
            <a:off x="6444208" y="4437114"/>
            <a:ext cx="2520280" cy="369332"/>
          </a:xfrm>
          <a:prstGeom prst="rect">
            <a:avLst/>
          </a:prstGeom>
          <a:solidFill>
            <a:srgbClr val="FFFF00"/>
          </a:solidFill>
        </p:spPr>
        <p:txBody>
          <a:bodyPr wrap="square" lIns="121917" tIns="60958" rIns="121917" bIns="60958" rtlCol="0">
            <a:spAutoFit/>
          </a:bodyPr>
          <a:lstStyle/>
          <a:p>
            <a:pPr algn="ctr"/>
            <a:r>
              <a:rPr lang="de-AT" sz="1600" b="1" dirty="0"/>
              <a:t>diverse, </a:t>
            </a:r>
            <a:r>
              <a:rPr lang="de-AT" sz="1600" b="1" dirty="0" err="1"/>
              <a:t>autonomous</a:t>
            </a:r>
            <a:endParaRPr lang="de-AT" sz="1600" b="1" dirty="0"/>
          </a:p>
        </p:txBody>
      </p:sp>
      <p:sp>
        <p:nvSpPr>
          <p:cNvPr id="14" name="Textfeld 13"/>
          <p:cNvSpPr txBox="1"/>
          <p:nvPr/>
        </p:nvSpPr>
        <p:spPr>
          <a:xfrm>
            <a:off x="1331640" y="5589240"/>
            <a:ext cx="7344816" cy="400109"/>
          </a:xfrm>
          <a:prstGeom prst="rect">
            <a:avLst/>
          </a:prstGeom>
          <a:solidFill>
            <a:srgbClr val="FFFF00"/>
          </a:solidFill>
        </p:spPr>
        <p:txBody>
          <a:bodyPr wrap="square" lIns="121917" tIns="60958" rIns="121917" bIns="60958" rtlCol="0">
            <a:spAutoFit/>
          </a:bodyPr>
          <a:lstStyle/>
          <a:p>
            <a:pPr algn="ctr"/>
            <a:r>
              <a:rPr lang="de-AT" b="1" dirty="0" err="1"/>
              <a:t>interventions</a:t>
            </a:r>
            <a:r>
              <a:rPr lang="de-AT" b="1" dirty="0"/>
              <a:t>, </a:t>
            </a:r>
            <a:r>
              <a:rPr lang="de-AT" b="1" dirty="0" err="1"/>
              <a:t>some</a:t>
            </a:r>
            <a:r>
              <a:rPr lang="de-AT" b="1" dirty="0"/>
              <a:t> </a:t>
            </a:r>
            <a:r>
              <a:rPr lang="de-AT" b="1" dirty="0" err="1"/>
              <a:t>outreach</a:t>
            </a:r>
            <a:r>
              <a:rPr lang="de-AT" b="1" dirty="0"/>
              <a:t> </a:t>
            </a:r>
            <a:r>
              <a:rPr lang="de-AT" b="1" dirty="0" err="1"/>
              <a:t>programs</a:t>
            </a:r>
            <a:r>
              <a:rPr lang="de-AT" b="1" dirty="0"/>
              <a:t> , </a:t>
            </a:r>
            <a:r>
              <a:rPr lang="de-AT" b="1" dirty="0" err="1"/>
              <a:t>very</a:t>
            </a:r>
            <a:r>
              <a:rPr lang="de-AT" b="1" dirty="0"/>
              <a:t> </a:t>
            </a:r>
            <a:r>
              <a:rPr lang="de-AT" b="1" dirty="0" err="1"/>
              <a:t>occasional</a:t>
            </a:r>
            <a:r>
              <a:rPr lang="de-AT" b="1" dirty="0"/>
              <a:t> </a:t>
            </a:r>
          </a:p>
        </p:txBody>
      </p:sp>
      <p:sp>
        <p:nvSpPr>
          <p:cNvPr id="15" name="Textfeld 14"/>
          <p:cNvSpPr txBox="1"/>
          <p:nvPr/>
        </p:nvSpPr>
        <p:spPr>
          <a:xfrm rot="16200000">
            <a:off x="-1899104" y="3463428"/>
            <a:ext cx="4659984" cy="400105"/>
          </a:xfrm>
          <a:prstGeom prst="rect">
            <a:avLst/>
          </a:prstGeom>
          <a:solidFill>
            <a:srgbClr val="FFFF00"/>
          </a:solidFill>
        </p:spPr>
        <p:txBody>
          <a:bodyPr wrap="square" lIns="121917" tIns="60958" rIns="121917" bIns="60958" rtlCol="0">
            <a:spAutoFit/>
          </a:bodyPr>
          <a:lstStyle/>
          <a:p>
            <a:pPr algn="ctr"/>
            <a:r>
              <a:rPr lang="de-AT" b="1" dirty="0"/>
              <a:t>DISTORTIONS, NO SOLID </a:t>
            </a:r>
            <a:r>
              <a:rPr lang="de-AT" b="1" dirty="0" smtClean="0"/>
              <a:t>CONSTRUCTION</a:t>
            </a:r>
            <a:endParaRPr lang="de-AT" b="1" dirty="0"/>
          </a:p>
        </p:txBody>
      </p:sp>
      <p:cxnSp>
        <p:nvCxnSpPr>
          <p:cNvPr id="17" name="Gerade Verbindung mit Pfeil 16"/>
          <p:cNvCxnSpPr>
            <a:endCxn id="15" idx="3"/>
          </p:cNvCxnSpPr>
          <p:nvPr/>
        </p:nvCxnSpPr>
        <p:spPr>
          <a:xfrm rot="16200000" flipV="1">
            <a:off x="-1865872" y="3630250"/>
            <a:ext cx="4637797" cy="442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screen"/>
          <a:srcRect/>
          <a:stretch>
            <a:fillRect/>
          </a:stretch>
        </p:blipFill>
        <p:spPr bwMode="auto">
          <a:xfrm>
            <a:off x="1259633" y="3429001"/>
            <a:ext cx="4815807" cy="1350151"/>
          </a:xfrm>
          <a:prstGeom prst="rect">
            <a:avLst/>
          </a:prstGeom>
          <a:noFill/>
          <a:ln w="9525">
            <a:noFill/>
            <a:miter lim="800000"/>
            <a:headEnd/>
            <a:tailEnd/>
          </a:ln>
        </p:spPr>
      </p:pic>
      <p:sp>
        <p:nvSpPr>
          <p:cNvPr id="10" name="Textfeld 9"/>
          <p:cNvSpPr txBox="1"/>
          <p:nvPr/>
        </p:nvSpPr>
        <p:spPr>
          <a:xfrm>
            <a:off x="1331640" y="4437114"/>
            <a:ext cx="4680520" cy="369332"/>
          </a:xfrm>
          <a:prstGeom prst="rect">
            <a:avLst/>
          </a:prstGeom>
          <a:solidFill>
            <a:srgbClr val="FFFF00"/>
          </a:solidFill>
        </p:spPr>
        <p:txBody>
          <a:bodyPr wrap="square" lIns="121917" tIns="60958" rIns="121917" bIns="60958" rtlCol="0">
            <a:spAutoFit/>
          </a:bodyPr>
          <a:lstStyle/>
          <a:p>
            <a:pPr algn="ctr"/>
            <a:r>
              <a:rPr lang="de-AT" sz="1600" b="1" dirty="0"/>
              <a:t>top down </a:t>
            </a:r>
            <a:r>
              <a:rPr lang="de-AT" sz="1600" b="1" dirty="0" err="1"/>
              <a:t>recommendation</a:t>
            </a:r>
            <a:r>
              <a:rPr lang="de-AT" sz="1600" b="1" dirty="0"/>
              <a:t>, </a:t>
            </a:r>
            <a:r>
              <a:rPr lang="de-AT" sz="1600" b="1" dirty="0" err="1"/>
              <a:t>low</a:t>
            </a:r>
            <a:r>
              <a:rPr lang="de-AT" sz="1600" b="1" dirty="0"/>
              <a:t> </a:t>
            </a:r>
            <a:r>
              <a:rPr lang="de-AT" sz="1600" b="1" dirty="0" err="1"/>
              <a:t>commitment</a:t>
            </a:r>
            <a:endParaRPr lang="de-AT" sz="1600" b="1" dirty="0"/>
          </a:p>
        </p:txBody>
      </p:sp>
      <p:sp>
        <p:nvSpPr>
          <p:cNvPr id="19" name="Textfeld 18"/>
          <p:cNvSpPr txBox="1"/>
          <p:nvPr/>
        </p:nvSpPr>
        <p:spPr>
          <a:xfrm rot="16200000">
            <a:off x="430490" y="5189896"/>
            <a:ext cx="1221599" cy="400109"/>
          </a:xfrm>
          <a:prstGeom prst="rect">
            <a:avLst/>
          </a:prstGeom>
          <a:solidFill>
            <a:srgbClr val="FFFF00"/>
          </a:solidFill>
        </p:spPr>
        <p:txBody>
          <a:bodyPr wrap="square" lIns="121917" tIns="60958" rIns="121917" bIns="60958" rtlCol="0">
            <a:spAutoFit/>
          </a:bodyPr>
          <a:lstStyle/>
          <a:p>
            <a:pPr algn="ctr"/>
            <a:r>
              <a:rPr lang="de-AT" b="1" dirty="0"/>
              <a:t>7-10 </a:t>
            </a:r>
          </a:p>
        </p:txBody>
      </p:sp>
      <p:sp>
        <p:nvSpPr>
          <p:cNvPr id="20" name="Textfeld 19"/>
          <p:cNvSpPr txBox="1"/>
          <p:nvPr/>
        </p:nvSpPr>
        <p:spPr>
          <a:xfrm rot="16200000">
            <a:off x="395537" y="3877016"/>
            <a:ext cx="1296144" cy="400109"/>
          </a:xfrm>
          <a:prstGeom prst="rect">
            <a:avLst/>
          </a:prstGeom>
          <a:solidFill>
            <a:srgbClr val="FFFF00"/>
          </a:solidFill>
        </p:spPr>
        <p:txBody>
          <a:bodyPr wrap="square" lIns="121917" tIns="60958" rIns="121917" bIns="60958" rtlCol="0">
            <a:spAutoFit/>
          </a:bodyPr>
          <a:lstStyle/>
          <a:p>
            <a:pPr algn="ctr"/>
            <a:r>
              <a:rPr lang="de-AT" b="1" dirty="0"/>
              <a:t>10-14</a:t>
            </a:r>
          </a:p>
        </p:txBody>
      </p:sp>
      <p:sp>
        <p:nvSpPr>
          <p:cNvPr id="21" name="Textfeld 20"/>
          <p:cNvSpPr txBox="1"/>
          <p:nvPr/>
        </p:nvSpPr>
        <p:spPr>
          <a:xfrm rot="16200000">
            <a:off x="36768" y="2147558"/>
            <a:ext cx="2013685" cy="400109"/>
          </a:xfrm>
          <a:prstGeom prst="rect">
            <a:avLst/>
          </a:prstGeom>
          <a:solidFill>
            <a:srgbClr val="FFFF00"/>
          </a:solidFill>
        </p:spPr>
        <p:txBody>
          <a:bodyPr wrap="square" lIns="121917" tIns="60958" rIns="121917" bIns="60958" rtlCol="0">
            <a:spAutoFit/>
          </a:bodyPr>
          <a:lstStyle/>
          <a:p>
            <a:pPr algn="ctr"/>
            <a:r>
              <a:rPr lang="de-AT" b="1" dirty="0"/>
              <a:t>15-18/19 </a:t>
            </a:r>
          </a:p>
        </p:txBody>
      </p:sp>
      <p:sp>
        <p:nvSpPr>
          <p:cNvPr id="22" name="Textfeld 21"/>
          <p:cNvSpPr txBox="1"/>
          <p:nvPr/>
        </p:nvSpPr>
        <p:spPr>
          <a:xfrm>
            <a:off x="1691683" y="4797152"/>
            <a:ext cx="1999351" cy="400109"/>
          </a:xfrm>
          <a:prstGeom prst="rect">
            <a:avLst/>
          </a:prstGeom>
          <a:noFill/>
        </p:spPr>
        <p:txBody>
          <a:bodyPr wrap="none" lIns="121917" tIns="60958" rIns="121917" bIns="60958" rtlCol="0">
            <a:spAutoFit/>
          </a:bodyPr>
          <a:lstStyle/>
          <a:p>
            <a:r>
              <a:rPr lang="de-AT" b="1" dirty="0"/>
              <a:t>Primary Education</a:t>
            </a:r>
          </a:p>
        </p:txBody>
      </p:sp>
      <p:sp>
        <p:nvSpPr>
          <p:cNvPr id="23" name="Textfeld 22"/>
          <p:cNvSpPr txBox="1"/>
          <p:nvPr/>
        </p:nvSpPr>
        <p:spPr>
          <a:xfrm>
            <a:off x="2476485" y="3429000"/>
            <a:ext cx="4857784" cy="954103"/>
          </a:xfrm>
          <a:prstGeom prst="rect">
            <a:avLst/>
          </a:prstGeom>
          <a:solidFill>
            <a:srgbClr val="FFFF00"/>
          </a:solidFill>
        </p:spPr>
        <p:txBody>
          <a:bodyPr wrap="square" lIns="121917" tIns="60958" rIns="121917" bIns="60958" rtlCol="0">
            <a:spAutoFit/>
          </a:bodyPr>
          <a:lstStyle/>
          <a:p>
            <a:r>
              <a:rPr lang="de-AT" sz="2700" b="1" dirty="0" smtClean="0"/>
              <a:t>LOWER SECONDARY EDUCATION</a:t>
            </a:r>
            <a:endParaRPr lang="de-AT" sz="2700" b="1" dirty="0"/>
          </a:p>
        </p:txBody>
      </p:sp>
      <p:sp>
        <p:nvSpPr>
          <p:cNvPr id="24" name="Textfeld 23"/>
          <p:cNvSpPr txBox="1"/>
          <p:nvPr/>
        </p:nvSpPr>
        <p:spPr>
          <a:xfrm>
            <a:off x="1187625" y="1268762"/>
            <a:ext cx="2714140" cy="954103"/>
          </a:xfrm>
          <a:prstGeom prst="rect">
            <a:avLst/>
          </a:prstGeom>
          <a:noFill/>
        </p:spPr>
        <p:txBody>
          <a:bodyPr wrap="square" lIns="121917" tIns="60958" rIns="121917" bIns="60958" rtlCol="0">
            <a:spAutoFit/>
          </a:bodyPr>
          <a:lstStyle/>
          <a:p>
            <a:r>
              <a:rPr lang="de-AT" b="1" dirty="0" err="1"/>
              <a:t>Upper</a:t>
            </a:r>
            <a:r>
              <a:rPr lang="de-AT" b="1" dirty="0"/>
              <a:t> </a:t>
            </a:r>
            <a:r>
              <a:rPr lang="de-AT" b="1" dirty="0" err="1"/>
              <a:t>Secondary</a:t>
            </a:r>
            <a:r>
              <a:rPr lang="de-AT" b="1" dirty="0"/>
              <a:t> Education</a:t>
            </a:r>
            <a:br>
              <a:rPr lang="de-AT" b="1" dirty="0"/>
            </a:br>
            <a:r>
              <a:rPr lang="de-AT" b="1" dirty="0" err="1"/>
              <a:t>Vocational</a:t>
            </a:r>
            <a:r>
              <a:rPr lang="de-AT" b="1" dirty="0"/>
              <a:t> Schools</a:t>
            </a:r>
          </a:p>
        </p:txBody>
      </p:sp>
      <p:sp>
        <p:nvSpPr>
          <p:cNvPr id="25" name="Textfeld 24"/>
          <p:cNvSpPr txBox="1"/>
          <p:nvPr/>
        </p:nvSpPr>
        <p:spPr>
          <a:xfrm>
            <a:off x="7020272" y="1430778"/>
            <a:ext cx="2123728" cy="400109"/>
          </a:xfrm>
          <a:prstGeom prst="rect">
            <a:avLst/>
          </a:prstGeom>
          <a:noFill/>
        </p:spPr>
        <p:txBody>
          <a:bodyPr wrap="square" lIns="121917" tIns="60958" rIns="121917" bIns="60958" rtlCol="0">
            <a:spAutoFit/>
          </a:bodyPr>
          <a:lstStyle/>
          <a:p>
            <a:pPr algn="ctr"/>
            <a:r>
              <a:rPr lang="de-AT" b="1" dirty="0"/>
              <a:t>Gymnasium</a:t>
            </a:r>
          </a:p>
        </p:txBody>
      </p:sp>
      <p:sp>
        <p:nvSpPr>
          <p:cNvPr id="27" name="Textfeld 26"/>
          <p:cNvSpPr txBox="1"/>
          <p:nvPr/>
        </p:nvSpPr>
        <p:spPr>
          <a:xfrm>
            <a:off x="7092280" y="2857497"/>
            <a:ext cx="2051720" cy="369332"/>
          </a:xfrm>
          <a:prstGeom prst="rect">
            <a:avLst/>
          </a:prstGeom>
          <a:solidFill>
            <a:srgbClr val="FFFF00"/>
          </a:solidFill>
        </p:spPr>
        <p:txBody>
          <a:bodyPr wrap="square" lIns="121917" tIns="60958" rIns="121917" bIns="60958" rtlCol="0">
            <a:spAutoFit/>
          </a:bodyPr>
          <a:lstStyle/>
          <a:p>
            <a:pPr algn="ctr"/>
            <a:r>
              <a:rPr lang="de-AT" sz="1600" b="1" dirty="0" err="1"/>
              <a:t>Obligatory</a:t>
            </a:r>
            <a:r>
              <a:rPr lang="de-AT" sz="1600" b="1" dirty="0"/>
              <a:t> (9</a:t>
            </a:r>
            <a:r>
              <a:rPr lang="de-AT" sz="1600" b="1" baseline="30000" dirty="0"/>
              <a:t>th</a:t>
            </a:r>
            <a:r>
              <a:rPr lang="de-AT" sz="1600" b="1" dirty="0"/>
              <a:t> grade) </a:t>
            </a:r>
          </a:p>
        </p:txBody>
      </p:sp>
      <p:sp>
        <p:nvSpPr>
          <p:cNvPr id="28" name="Abgerundetes Rechteck 27"/>
          <p:cNvSpPr/>
          <p:nvPr/>
        </p:nvSpPr>
        <p:spPr>
          <a:xfrm>
            <a:off x="1238227" y="3238499"/>
            <a:ext cx="7905773" cy="161926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e-AT" dirty="0">
              <a:noFill/>
            </a:endParaRPr>
          </a:p>
        </p:txBody>
      </p:sp>
    </p:spTree>
  </p:cSld>
  <p:clrMapOvr>
    <a:masterClrMapping/>
  </p:clrMapOvr>
  <p:transition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2000" r="-12000"/>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07190FCC-0D36-4B2F-A828-1045CE65E084}"/>
              </a:ext>
            </a:extLst>
          </p:cNvPr>
          <p:cNvPicPr>
            <a:picLocks noChangeAspect="1"/>
          </p:cNvPicPr>
          <p:nvPr/>
        </p:nvPicPr>
        <p:blipFill>
          <a:blip r:embed="rId3">
            <a:alphaModFix/>
          </a:blip>
          <a:stretch>
            <a:fillRect/>
          </a:stretch>
        </p:blipFill>
        <p:spPr>
          <a:xfrm>
            <a:off x="463139" y="742269"/>
            <a:ext cx="6650181" cy="2538722"/>
          </a:xfrm>
          <a:prstGeom prst="rect">
            <a:avLst/>
          </a:prstGeom>
        </p:spPr>
      </p:pic>
      <p:pic>
        <p:nvPicPr>
          <p:cNvPr id="5" name="Grafik 4">
            <a:extLst>
              <a:ext uri="{FF2B5EF4-FFF2-40B4-BE49-F238E27FC236}">
                <a16:creationId xmlns:a16="http://schemas.microsoft.com/office/drawing/2014/main" xmlns="" id="{7F500FF9-32F6-4C42-9783-8CE0D0AAFD33}"/>
              </a:ext>
            </a:extLst>
          </p:cNvPr>
          <p:cNvPicPr>
            <a:picLocks noChangeAspect="1"/>
          </p:cNvPicPr>
          <p:nvPr/>
        </p:nvPicPr>
        <p:blipFill>
          <a:blip r:embed="rId4"/>
          <a:stretch>
            <a:fillRect/>
          </a:stretch>
        </p:blipFill>
        <p:spPr>
          <a:xfrm>
            <a:off x="463139" y="3589997"/>
            <a:ext cx="5379521" cy="2333625"/>
          </a:xfrm>
          <a:prstGeom prst="rect">
            <a:avLst/>
          </a:prstGeom>
        </p:spPr>
      </p:pic>
      <p:pic>
        <p:nvPicPr>
          <p:cNvPr id="6" name="Grafik 5">
            <a:extLst>
              <a:ext uri="{FF2B5EF4-FFF2-40B4-BE49-F238E27FC236}">
                <a16:creationId xmlns:a16="http://schemas.microsoft.com/office/drawing/2014/main" xmlns="" id="{69239FC6-C4B1-4F4A-95D6-6F673833E62D}"/>
              </a:ext>
            </a:extLst>
          </p:cNvPr>
          <p:cNvPicPr>
            <a:picLocks noChangeAspect="1"/>
          </p:cNvPicPr>
          <p:nvPr/>
        </p:nvPicPr>
        <p:blipFill>
          <a:blip r:embed="rId5">
            <a:alphaModFix amt="70000"/>
          </a:blip>
          <a:stretch>
            <a:fillRect/>
          </a:stretch>
        </p:blipFill>
        <p:spPr>
          <a:xfrm>
            <a:off x="6161625" y="3577010"/>
            <a:ext cx="2519236" cy="2346612"/>
          </a:xfrm>
          <a:prstGeom prst="rect">
            <a:avLst/>
          </a:prstGeom>
          <a:ln>
            <a:noFill/>
          </a:ln>
          <a:effectLst>
            <a:outerShdw blurRad="292100" dist="139700" dir="2700000" algn="tl" rotWithShape="0">
              <a:srgbClr val="333333">
                <a:alpha val="65000"/>
              </a:srgbClr>
            </a:outerShdw>
          </a:effectLst>
        </p:spPr>
      </p:pic>
      <p:sp>
        <p:nvSpPr>
          <p:cNvPr id="7" name="Rechteck 6">
            <a:extLst>
              <a:ext uri="{FF2B5EF4-FFF2-40B4-BE49-F238E27FC236}">
                <a16:creationId xmlns:a16="http://schemas.microsoft.com/office/drawing/2014/main" xmlns="" id="{321BD73D-7939-4733-A9B4-9923DA22C7BB}"/>
              </a:ext>
            </a:extLst>
          </p:cNvPr>
          <p:cNvSpPr/>
          <p:nvPr/>
        </p:nvSpPr>
        <p:spPr>
          <a:xfrm>
            <a:off x="5557652" y="0"/>
            <a:ext cx="3586348" cy="621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t>Figures from Austria</a:t>
            </a:r>
            <a:endParaRPr lang="de-DE"/>
          </a:p>
        </p:txBody>
      </p:sp>
      <p:sp>
        <p:nvSpPr>
          <p:cNvPr id="8" name="Rechteck 7">
            <a:extLst>
              <a:ext uri="{FF2B5EF4-FFF2-40B4-BE49-F238E27FC236}">
                <a16:creationId xmlns:a16="http://schemas.microsoft.com/office/drawing/2014/main" xmlns="" id="{1C23CA26-DDF3-41FB-ADE5-F3FD1DD75F01}"/>
              </a:ext>
            </a:extLst>
          </p:cNvPr>
          <p:cNvSpPr/>
          <p:nvPr/>
        </p:nvSpPr>
        <p:spPr>
          <a:xfrm>
            <a:off x="1721922" y="742269"/>
            <a:ext cx="665018" cy="326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xmlns="" id="{EFAC2953-6061-4A89-BD1C-85F6A95319BB}"/>
              </a:ext>
            </a:extLst>
          </p:cNvPr>
          <p:cNvSpPr/>
          <p:nvPr/>
        </p:nvSpPr>
        <p:spPr>
          <a:xfrm>
            <a:off x="663039" y="3599893"/>
            <a:ext cx="665018" cy="326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xmlns="" val="243053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9000" r="-9000"/>
          </a:stretch>
        </a:blip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xmlns="" id="{F21C1813-39ED-4214-B1D3-E8ECC65EC363}"/>
              </a:ext>
            </a:extLst>
          </p:cNvPr>
          <p:cNvPicPr>
            <a:picLocks noChangeAspect="1"/>
          </p:cNvPicPr>
          <p:nvPr/>
        </p:nvPicPr>
        <p:blipFill>
          <a:blip r:embed="rId3"/>
          <a:stretch>
            <a:fillRect/>
          </a:stretch>
        </p:blipFill>
        <p:spPr>
          <a:xfrm>
            <a:off x="0" y="0"/>
            <a:ext cx="9144000" cy="2000250"/>
          </a:xfrm>
          <a:prstGeom prst="rect">
            <a:avLst/>
          </a:prstGeom>
        </p:spPr>
      </p:pic>
      <p:sp>
        <p:nvSpPr>
          <p:cNvPr id="3" name="Ellipse 2">
            <a:extLst>
              <a:ext uri="{FF2B5EF4-FFF2-40B4-BE49-F238E27FC236}">
                <a16:creationId xmlns:a16="http://schemas.microsoft.com/office/drawing/2014/main" xmlns="" id="{332D9322-FEE4-4A29-A441-12FCB687EC33}"/>
              </a:ext>
            </a:extLst>
          </p:cNvPr>
          <p:cNvSpPr/>
          <p:nvPr/>
        </p:nvSpPr>
        <p:spPr>
          <a:xfrm rot="3464583">
            <a:off x="2292998" y="5577566"/>
            <a:ext cx="1251499" cy="920188"/>
          </a:xfrm>
          <a:prstGeom prst="ellipse">
            <a:avLst/>
          </a:prstGeom>
          <a:solidFill>
            <a:srgbClr val="C19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a:solidFill>
                  <a:schemeClr val="tx1"/>
                </a:solidFill>
              </a:rPr>
              <a:t>I like bebras</a:t>
            </a:r>
            <a:endParaRPr lang="de-DE" b="1">
              <a:solidFill>
                <a:schemeClr val="tx1"/>
              </a:solidFill>
            </a:endParaRPr>
          </a:p>
        </p:txBody>
      </p:sp>
      <p:sp>
        <p:nvSpPr>
          <p:cNvPr id="4" name="Ellipse 3">
            <a:extLst>
              <a:ext uri="{FF2B5EF4-FFF2-40B4-BE49-F238E27FC236}">
                <a16:creationId xmlns:a16="http://schemas.microsoft.com/office/drawing/2014/main" xmlns="" id="{0F68C384-3C5D-47D3-B129-B1671EA8CCCC}"/>
              </a:ext>
            </a:extLst>
          </p:cNvPr>
          <p:cNvSpPr/>
          <p:nvPr/>
        </p:nvSpPr>
        <p:spPr>
          <a:xfrm rot="1538203">
            <a:off x="5751479" y="5441173"/>
            <a:ext cx="1746804" cy="1044755"/>
          </a:xfrm>
          <a:prstGeom prst="ellipse">
            <a:avLst/>
          </a:prstGeom>
          <a:solidFill>
            <a:srgbClr val="C19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a:solidFill>
                  <a:schemeClr val="tx1"/>
                </a:solidFill>
              </a:rPr>
              <a:t>I hate these tasks because I have to think </a:t>
            </a:r>
            <a:endParaRPr lang="de-DE" sz="1400" b="1">
              <a:solidFill>
                <a:schemeClr val="tx1"/>
              </a:solidFill>
            </a:endParaRPr>
          </a:p>
        </p:txBody>
      </p:sp>
    </p:spTree>
    <p:extLst>
      <p:ext uri="{BB962C8B-B14F-4D97-AF65-F5344CB8AC3E}">
        <p14:creationId xmlns:p14="http://schemas.microsoft.com/office/powerpoint/2010/main" xmlns="" val="730033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6d0eccb3ab9d611d28bfbea52874d1df6e596"/>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578</Words>
  <Application>Microsoft Office PowerPoint</Application>
  <PresentationFormat>Bildschirmpräsentation (4:3)</PresentationFormat>
  <Paragraphs>73</Paragraphs>
  <Slides>21</Slides>
  <Notes>1</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Office</vt:lpstr>
      <vt:lpstr>Facts, Figures, Remarks and Conclusions about the Austrian                  Bebras Challenge                    with Regard to Computational Thinking and Computer Science Domains</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 Figures, Remarks and Conclusions about the Austrian                  Bebras Challenge                    with Regard to Computational Thinking and Computer Science Domains</dc:title>
  <dc:creator>Office365 Admin</dc:creator>
  <cp:lastModifiedBy>Windows-Benutzer</cp:lastModifiedBy>
  <cp:revision>37</cp:revision>
  <dcterms:created xsi:type="dcterms:W3CDTF">2019-11-16T14:36:18Z</dcterms:created>
  <dcterms:modified xsi:type="dcterms:W3CDTF">2019-11-19T12:53:22Z</dcterms:modified>
</cp:coreProperties>
</file>