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94" r:id="rId2"/>
    <p:sldId id="323" r:id="rId3"/>
    <p:sldId id="343" r:id="rId4"/>
    <p:sldId id="316" r:id="rId5"/>
    <p:sldId id="317" r:id="rId6"/>
    <p:sldId id="271" r:id="rId7"/>
    <p:sldId id="315" r:id="rId8"/>
    <p:sldId id="339" r:id="rId9"/>
    <p:sldId id="345" r:id="rId10"/>
    <p:sldId id="35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22" r:id="rId21"/>
    <p:sldId id="313" r:id="rId22"/>
    <p:sldId id="311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9D0"/>
    <a:srgbClr val="DD6409"/>
    <a:srgbClr val="6E2F9D"/>
    <a:srgbClr val="8439BD"/>
    <a:srgbClr val="DC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00" autoAdjust="0"/>
    <p:restoredTop sz="50000" autoAdjust="0"/>
  </p:normalViewPr>
  <p:slideViewPr>
    <p:cSldViewPr snapToGrid="0">
      <p:cViewPr>
        <p:scale>
          <a:sx n="77" d="100"/>
          <a:sy n="77" d="100"/>
        </p:scale>
        <p:origin x="-82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1556AC-CDF9-400A-912A-BB458203400D}" type="datetimeFigureOut">
              <a:rPr lang="de-DE"/>
              <a:pPr>
                <a:defRPr/>
              </a:pPr>
              <a:t>26.09.2017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0AB329F-C40E-456B-A275-E2F117041B2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3368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A582E9-5492-4D2A-9517-E536D63DE537}" type="datetimeFigureOut">
              <a:rPr lang="de-AT"/>
              <a:pPr>
                <a:defRPr/>
              </a:pPr>
              <a:t>26.09.2017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E976E4B-81A3-43EC-95E3-A45B33A04201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69540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7373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B23BFFA1-42E0-4944-AF28-56F5A255C624}" type="slidenum">
              <a:rPr lang="de-AT" altLang="de-DE" sz="1200"/>
              <a:pPr/>
              <a:t>1</a:t>
            </a:fld>
            <a:endParaRPr lang="de-AT" altLang="de-DE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76E4B-81A3-43EC-95E3-A45B33A04201}" type="slidenum">
              <a:rPr lang="de-AT" altLang="de-DE" smtClean="0"/>
              <a:pPr/>
              <a:t>10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22125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smtClean="0"/>
              <a:t>So viele eLectures habe ich schon besucht …</a:t>
            </a: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ED5AEC6-FF73-4454-8E86-767ADFBA1B7D}" type="slidenum">
              <a:rPr lang="de-DE" altLang="de-DE"/>
              <a:pPr/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76E4B-81A3-43EC-95E3-A45B33A04201}" type="slidenum">
              <a:rPr lang="de-AT" altLang="de-DE" smtClean="0"/>
              <a:pPr/>
              <a:t>12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98907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76E4B-81A3-43EC-95E3-A45B33A04201}" type="slidenum">
              <a:rPr lang="de-AT" altLang="de-DE" smtClean="0"/>
              <a:pPr/>
              <a:t>13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49022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smtClean="0"/>
              <a:t>So viele eLectures habe ich schon besucht …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25BCDF0-8E62-48C0-A31A-CFF25BA8C3AA}" type="slidenum">
              <a:rPr lang="de-DE" altLang="de-DE"/>
              <a:pPr/>
              <a:t>14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76E4B-81A3-43EC-95E3-A45B33A04201}" type="slidenum">
              <a:rPr lang="de-AT" altLang="de-DE" smtClean="0"/>
              <a:pPr/>
              <a:t>15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80119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76E4B-81A3-43EC-95E3-A45B33A04201}" type="slidenum">
              <a:rPr lang="de-AT" altLang="de-DE" smtClean="0"/>
              <a:pPr/>
              <a:t>16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84816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smtClean="0"/>
              <a:t>So viele eLectures habe ich schon besucht …</a:t>
            </a: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94F6536-8943-4FCB-9D82-04BBB573DAC1}" type="slidenum">
              <a:rPr lang="de-DE" altLang="de-DE"/>
              <a:pPr/>
              <a:t>17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76E4B-81A3-43EC-95E3-A45B33A04201}" type="slidenum">
              <a:rPr lang="de-AT" altLang="de-DE" smtClean="0"/>
              <a:pPr/>
              <a:t>18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41898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76E4B-81A3-43EC-95E3-A45B33A04201}" type="slidenum">
              <a:rPr lang="de-AT" altLang="de-DE" smtClean="0"/>
              <a:pPr/>
              <a:t>19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1982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76E4B-81A3-43EC-95E3-A45B33A04201}" type="slidenum">
              <a:rPr lang="de-AT" altLang="de-DE" smtClean="0"/>
              <a:pPr/>
              <a:t>2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43327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76E4B-81A3-43EC-95E3-A45B33A04201}" type="slidenum">
              <a:rPr lang="de-AT" altLang="de-DE" smtClean="0"/>
              <a:pPr/>
              <a:t>20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47884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smtClean="0"/>
              <a:t>So viele eLectures habe ich schon besucht …</a:t>
            </a: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6F9C9CE-F71D-495C-9943-61E3A8CD6A15}" type="slidenum">
              <a:rPr lang="de-DE" altLang="de-DE"/>
              <a:pPr/>
              <a:t>21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/>
              <a:t>So viele eLectures habe ich schon besucht …</a:t>
            </a: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15576EC-A55B-4995-BC21-F31638B3709C}" type="slidenum">
              <a:rPr lang="de-DE" altLang="de-DE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553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76E4B-81A3-43EC-95E3-A45B33A04201}" type="slidenum">
              <a:rPr lang="de-AT" altLang="de-DE" smtClean="0"/>
              <a:pPr/>
              <a:t>3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1433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8601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03FC1C7-0BDE-47DD-BF4E-38BCB5858E19}" type="slidenum">
              <a:rPr lang="de-AT" altLang="de-DE" sz="1200"/>
              <a:pPr/>
              <a:t>4</a:t>
            </a:fld>
            <a:endParaRPr lang="de-AT" altLang="de-D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8601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03FC1C7-0BDE-47DD-BF4E-38BCB5858E19}" type="slidenum">
              <a:rPr lang="de-AT" altLang="de-DE" sz="1200"/>
              <a:pPr/>
              <a:t>5</a:t>
            </a:fld>
            <a:endParaRPr lang="de-AT" altLang="de-D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76E4B-81A3-43EC-95E3-A45B33A04201}" type="slidenum">
              <a:rPr lang="de-AT" altLang="de-DE" smtClean="0"/>
              <a:pPr/>
              <a:t>6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85892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76E4B-81A3-43EC-95E3-A45B33A04201}" type="slidenum">
              <a:rPr lang="de-AT" altLang="de-DE" smtClean="0"/>
              <a:pPr/>
              <a:t>7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2212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smtClean="0"/>
              <a:t>So viele eLectures habe ich schon besucht …</a:t>
            </a: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94F6536-8943-4FCB-9D82-04BBB573DAC1}" type="slidenum">
              <a:rPr lang="de-DE" altLang="de-DE"/>
              <a:pPr/>
              <a:t>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smtClean="0"/>
              <a:t>So viele eLectures habe ich schon besucht …</a:t>
            </a: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94F6536-8943-4FCB-9D82-04BBB573DAC1}" type="slidenum">
              <a:rPr lang="de-DE" altLang="de-DE"/>
              <a:pPr/>
              <a:t>9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E559-5E54-402C-9EC2-DD4834ED2959}" type="datetimeFigureOut">
              <a:rPr lang="de-AT"/>
              <a:pPr>
                <a:defRPr/>
              </a:pPr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5CE0-BEC3-46B0-84CB-DE13BBEBA56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8252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E70B-D7E1-4D45-9FE7-300145A61BC1}" type="datetimeFigureOut">
              <a:rPr lang="de-AT"/>
              <a:pPr>
                <a:defRPr/>
              </a:pPr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91B43-280B-4AE0-B05C-AD9D511ED81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0372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632AF-F9C2-46E9-811C-9E45A7E8D980}" type="datetimeFigureOut">
              <a:rPr lang="de-AT"/>
              <a:pPr>
                <a:defRPr/>
              </a:pPr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F8B0E-F2EB-47E1-9FAA-7AB5813123B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1138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991F-E284-48B2-8BB5-AE1E954921C6}" type="datetimeFigureOut">
              <a:rPr lang="de-AT"/>
              <a:pPr>
                <a:defRPr/>
              </a:pPr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9E252-DB0A-4C65-8985-0F8359352E8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242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31EA-E7EE-43DE-AFDC-91C00E8F0045}" type="datetimeFigureOut">
              <a:rPr lang="de-AT"/>
              <a:pPr>
                <a:defRPr/>
              </a:pPr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9F93-5015-41E6-8DBE-E31C0476DA9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8319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5DA92-3275-4894-A083-7ED0B8AAC76F}" type="datetimeFigureOut">
              <a:rPr lang="de-AT"/>
              <a:pPr>
                <a:defRPr/>
              </a:pPr>
              <a:t>26.09.2017</a:t>
            </a:fld>
            <a:endParaRPr lang="de-A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7ED80-8E98-40EC-9D7C-AD57E6B1FCB4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3020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F089-CD3C-4CF6-9A93-6660ACF7FD34}" type="datetimeFigureOut">
              <a:rPr lang="de-AT"/>
              <a:pPr>
                <a:defRPr/>
              </a:pPr>
              <a:t>26.09.2017</a:t>
            </a:fld>
            <a:endParaRPr lang="de-A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7A316-6620-49D9-9606-3B5E18FF07C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3394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6A5A-0A78-415A-AF61-84DB1F77BDA0}" type="datetimeFigureOut">
              <a:rPr lang="de-AT"/>
              <a:pPr>
                <a:defRPr/>
              </a:pPr>
              <a:t>26.09.2017</a:t>
            </a:fld>
            <a:endParaRPr lang="de-A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10BC2-BCE8-4E9A-8AD5-13647374326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084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5714-D94E-4DF9-B2CD-629587D5A3AA}" type="datetimeFigureOut">
              <a:rPr lang="de-AT"/>
              <a:pPr>
                <a:defRPr/>
              </a:pPr>
              <a:t>26.09.2017</a:t>
            </a:fld>
            <a:endParaRPr lang="de-A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1F6F4-D8B4-4E6C-8A36-8045A8749A8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5058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BA315-128A-4C02-8F22-B8055063E796}" type="datetimeFigureOut">
              <a:rPr lang="de-AT"/>
              <a:pPr>
                <a:defRPr/>
              </a:pPr>
              <a:t>26.09.2017</a:t>
            </a:fld>
            <a:endParaRPr lang="de-A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E87A-2B27-4F0F-A206-4E319730085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73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C1EA7-260F-42EB-BFC0-51A2B8DA1BDD}" type="datetimeFigureOut">
              <a:rPr lang="de-AT"/>
              <a:pPr>
                <a:defRPr/>
              </a:pPr>
              <a:t>26.09.2017</a:t>
            </a:fld>
            <a:endParaRPr lang="de-A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574CE-AAC5-426C-BA6A-DB6D10FCAB4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0782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  <a:endParaRPr lang="en-US" alt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F8187-18F0-40A1-8DFD-9A9B34735BC6}" type="datetimeFigureOut">
              <a:rPr lang="de-AT"/>
              <a:pPr>
                <a:defRPr/>
              </a:pPr>
              <a:t>26.09.2017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9BF0A1B-34CF-425A-A451-3003F1815DC4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irtuelle-ph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virtuelle-ph.a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elle-ph.at/online-seminar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elle-ph.at/coffeecup-micro-learn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virtuelle-ph.at/online-seminar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irtuellePH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virtuelle-ph.at/coffeecup-micro-learn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elle-ph.a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onlinecampus.virtuelle-ph.at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twitter.com/virtuelleph" TargetMode="External"/><Relationship Id="rId4" Type="http://schemas.openxmlformats.org/officeDocument/2006/relationships/hyperlink" Target="https://www.facebook.com/VirtuellePH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virtuelle-ph.at/digikomp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5267727"/>
            <a:ext cx="9179719" cy="595654"/>
          </a:xfrm>
          <a:prstGeom prst="rect">
            <a:avLst/>
          </a:prstGeom>
          <a:solidFill>
            <a:srgbClr val="9AC2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de-AT" altLang="de-DE" sz="3200" b="1" dirty="0" smtClean="0">
                <a:solidFill>
                  <a:schemeClr val="bg1"/>
                </a:solidFill>
                <a:latin typeface="Source Sans Pro Light" pitchFamily="34" charset="0"/>
              </a:rPr>
              <a:t>Eine Ressource für alle Lehrpersonen</a:t>
            </a:r>
            <a:endParaRPr lang="de-AT" altLang="de-DE" sz="3200" b="1" dirty="0">
              <a:solidFill>
                <a:schemeClr val="bg1"/>
              </a:solidFill>
              <a:latin typeface="Source Sans Pro Light" pitchFamily="34" charset="0"/>
            </a:endParaRPr>
          </a:p>
        </p:txBody>
      </p:sp>
      <p:sp>
        <p:nvSpPr>
          <p:cNvPr id="72706" name="Textfeld 7"/>
          <p:cNvSpPr txBox="1">
            <a:spLocks noChangeArrowheads="1"/>
          </p:cNvSpPr>
          <p:nvPr/>
        </p:nvSpPr>
        <p:spPr bwMode="auto">
          <a:xfrm>
            <a:off x="211291" y="3068025"/>
            <a:ext cx="87571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AT" altLang="de-DE" sz="4000" b="1" dirty="0" smtClean="0">
                <a:solidFill>
                  <a:schemeClr val="accent6"/>
                </a:solidFill>
                <a:latin typeface="Source Sans Pro Light" pitchFamily="34" charset="0"/>
              </a:rPr>
              <a:t>Die Virtuelle Pädagogische Hochschule und Schule 4.0</a:t>
            </a:r>
            <a:endParaRPr lang="de-AT" altLang="de-DE" sz="3200" b="1" dirty="0">
              <a:solidFill>
                <a:schemeClr val="bg1"/>
              </a:solidFill>
              <a:latin typeface="Source Sans Pro Light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" y="6399217"/>
            <a:ext cx="9143998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altLang="de-DE" sz="1200" dirty="0" smtClean="0">
                <a:solidFill>
                  <a:srgbClr val="7F7F7F"/>
                </a:solidFill>
              </a:rPr>
              <a:t>Marlene </a:t>
            </a:r>
            <a:r>
              <a:rPr lang="de-AT" altLang="de-DE" sz="1200" dirty="0" err="1">
                <a:solidFill>
                  <a:srgbClr val="7F7F7F"/>
                </a:solidFill>
              </a:rPr>
              <a:t>Miglbauer</a:t>
            </a:r>
            <a:r>
              <a:rPr lang="de-AT" altLang="de-DE" sz="1200" dirty="0">
                <a:solidFill>
                  <a:srgbClr val="7F7F7F"/>
                </a:solidFill>
              </a:rPr>
              <a:t> </a:t>
            </a:r>
            <a:r>
              <a:rPr lang="de-AT" altLang="de-DE" sz="1200" dirty="0" smtClean="0">
                <a:solidFill>
                  <a:srgbClr val="7F7F7F"/>
                </a:solidFill>
              </a:rPr>
              <a:t>| </a:t>
            </a:r>
            <a:r>
              <a:rPr lang="de-AT" altLang="de-DE" sz="1200" dirty="0">
                <a:solidFill>
                  <a:srgbClr val="7F7F7F"/>
                </a:solidFill>
                <a:hlinkClick r:id="rId3"/>
              </a:rPr>
              <a:t>info@virtuelle-ph.at</a:t>
            </a:r>
            <a:r>
              <a:rPr lang="de-AT" altLang="de-DE" sz="1200" dirty="0">
                <a:solidFill>
                  <a:srgbClr val="7F7F7F"/>
                </a:solidFill>
              </a:rPr>
              <a:t> |  </a:t>
            </a:r>
            <a:r>
              <a:rPr lang="de-AT" altLang="de-DE" sz="1200" dirty="0">
                <a:solidFill>
                  <a:srgbClr val="7F7F7F"/>
                </a:solidFill>
                <a:hlinkClick r:id="rId4"/>
              </a:rPr>
              <a:t>www.virtuelle-ph.at</a:t>
            </a:r>
            <a:r>
              <a:rPr lang="de-AT" altLang="de-DE" sz="1200" dirty="0">
                <a:solidFill>
                  <a:srgbClr val="7F7F7F"/>
                </a:solidFill>
              </a:rPr>
              <a:t>					</a:t>
            </a:r>
            <a:r>
              <a:rPr lang="de-AT" altLang="de-DE" sz="1200" dirty="0" smtClean="0">
                <a:solidFill>
                  <a:srgbClr val="7F7F7F"/>
                </a:solidFill>
              </a:rPr>
              <a:t>IMST </a:t>
            </a:r>
            <a:r>
              <a:rPr lang="de-AT" altLang="de-DE" sz="1200" dirty="0" err="1" smtClean="0">
                <a:solidFill>
                  <a:srgbClr val="7F7F7F"/>
                </a:solidFill>
              </a:rPr>
              <a:t>Fachdidaktiktag</a:t>
            </a:r>
            <a:r>
              <a:rPr lang="de-AT" altLang="de-DE" sz="1200" dirty="0">
                <a:solidFill>
                  <a:srgbClr val="7F7F7F"/>
                </a:solidFill>
              </a:rPr>
              <a:t> </a:t>
            </a:r>
            <a:r>
              <a:rPr lang="de-AT" altLang="de-DE" sz="1200" dirty="0" smtClean="0">
                <a:solidFill>
                  <a:srgbClr val="7F7F7F"/>
                </a:solidFill>
              </a:rPr>
              <a:t>2017, Klagenfurt</a:t>
            </a:r>
            <a:endParaRPr lang="de-AT" altLang="de-DE" sz="1200" dirty="0">
              <a:solidFill>
                <a:srgbClr val="7F7F7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2395220"/>
            <a:ext cx="677597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107997"/>
                </a:solidFill>
                <a:latin typeface="Source Sans Pro Light" pitchFamily="34" charset="0"/>
              </a:rPr>
              <a:t>Mag.</a:t>
            </a:r>
            <a:r>
              <a:rPr lang="de-DE" sz="2000" b="1" baseline="30000" dirty="0" err="1" smtClean="0">
                <a:solidFill>
                  <a:srgbClr val="107997"/>
                </a:solidFill>
                <a:latin typeface="Source Sans Pro Light" pitchFamily="34" charset="0"/>
              </a:rPr>
              <a:t>a</a:t>
            </a:r>
            <a:r>
              <a:rPr lang="de-DE" sz="2000" b="1" baseline="30000" dirty="0" smtClean="0">
                <a:solidFill>
                  <a:srgbClr val="107997"/>
                </a:solidFill>
                <a:latin typeface="Source Sans Pro Light" pitchFamily="34" charset="0"/>
              </a:rPr>
              <a:t> </a:t>
            </a:r>
            <a:r>
              <a:rPr lang="de-DE" sz="2000" b="1" dirty="0">
                <a:solidFill>
                  <a:srgbClr val="107997"/>
                </a:solidFill>
                <a:latin typeface="Source Sans Pro Light" pitchFamily="34" charset="0"/>
              </a:rPr>
              <a:t>Dr.</a:t>
            </a:r>
            <a:r>
              <a:rPr lang="de-DE" sz="2000" b="1" baseline="30000" dirty="0">
                <a:solidFill>
                  <a:srgbClr val="107997"/>
                </a:solidFill>
                <a:latin typeface="Source Sans Pro Light" pitchFamily="34" charset="0"/>
              </a:rPr>
              <a:t>in</a:t>
            </a:r>
            <a:r>
              <a:rPr lang="de-DE" sz="2000" b="1" dirty="0">
                <a:solidFill>
                  <a:srgbClr val="107997"/>
                </a:solidFill>
                <a:latin typeface="Source Sans Pro Light" pitchFamily="34" charset="0"/>
              </a:rPr>
              <a:t> Marlene </a:t>
            </a:r>
            <a:r>
              <a:rPr lang="de-DE" sz="2000" b="1" dirty="0" err="1" smtClean="0">
                <a:solidFill>
                  <a:srgbClr val="107997"/>
                </a:solidFill>
                <a:latin typeface="Source Sans Pro Light" pitchFamily="34" charset="0"/>
              </a:rPr>
              <a:t>Miglbauer</a:t>
            </a:r>
            <a:r>
              <a:rPr lang="de-DE" sz="2000" b="1" dirty="0" smtClean="0">
                <a:solidFill>
                  <a:srgbClr val="107997"/>
                </a:solidFill>
                <a:latin typeface="Source Sans Pro Light" pitchFamily="34" charset="0"/>
              </a:rPr>
              <a:t> MA</a:t>
            </a:r>
            <a:endParaRPr lang="de-DE" sz="2000" b="1" dirty="0">
              <a:solidFill>
                <a:srgbClr val="107997"/>
              </a:solidFill>
              <a:latin typeface="Source Sans Pro Light" pitchFamily="34" charset="0"/>
            </a:endParaRPr>
          </a:p>
        </p:txBody>
      </p:sp>
      <p:pic>
        <p:nvPicPr>
          <p:cNvPr id="6" name="Bild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92" y="277967"/>
            <a:ext cx="2960208" cy="222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4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1165225" y="352425"/>
            <a:ext cx="7886700" cy="2151063"/>
          </a:xfrm>
        </p:spPr>
        <p:txBody>
          <a:bodyPr/>
          <a:lstStyle/>
          <a:p>
            <a:r>
              <a:rPr lang="de-DE" altLang="de-DE" sz="5400" b="1" dirty="0" smtClean="0"/>
              <a:t>Die Virtuelle PH bietet</a:t>
            </a:r>
            <a:endParaRPr lang="de-DE" altLang="de-DE" sz="5300" b="1" dirty="0" smtClean="0"/>
          </a:p>
        </p:txBody>
      </p:sp>
      <p:sp>
        <p:nvSpPr>
          <p:cNvPr id="9220" name="Rechteck 10"/>
          <p:cNvSpPr>
            <a:spLocks noChangeArrowheads="1"/>
          </p:cNvSpPr>
          <p:nvPr/>
        </p:nvSpPr>
        <p:spPr bwMode="auto">
          <a:xfrm>
            <a:off x="1479549" y="2092325"/>
            <a:ext cx="710839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Calibri" pitchFamily="34" charset="0"/>
              <a:buChar char="#"/>
            </a:pPr>
            <a:r>
              <a:rPr lang="de-DE" altLang="de-DE" sz="4000" b="1" dirty="0"/>
              <a:t>individuelle </a:t>
            </a:r>
            <a:r>
              <a:rPr lang="de-DE" altLang="de-DE" sz="4000" b="1" dirty="0" smtClean="0"/>
              <a:t>&amp; für Gruppen maßgeschneiderte</a:t>
            </a:r>
            <a:r>
              <a:rPr lang="de-DE" altLang="de-DE" sz="4000" b="1" dirty="0"/>
              <a:t/>
            </a:r>
            <a:br>
              <a:rPr lang="de-DE" altLang="de-DE" sz="4000" b="1" dirty="0"/>
            </a:br>
            <a:r>
              <a:rPr lang="de-DE" altLang="de-DE" sz="4000" b="1" dirty="0" smtClean="0"/>
              <a:t>Fortbildungsmöglichkeiten</a:t>
            </a:r>
          </a:p>
          <a:p>
            <a:pPr marL="0" indent="0" eaLnBrk="1" hangingPunct="1"/>
            <a:endParaRPr lang="de-DE" altLang="de-DE" sz="2000" b="1" dirty="0" smtClean="0"/>
          </a:p>
          <a:p>
            <a:pPr eaLnBrk="1" hangingPunct="1">
              <a:buFont typeface="Calibri" pitchFamily="34" charset="0"/>
              <a:buChar char="#"/>
            </a:pPr>
            <a:r>
              <a:rPr lang="de-DE" altLang="de-DE" sz="4000" b="1" dirty="0" err="1" smtClean="0"/>
              <a:t>digi.folio</a:t>
            </a:r>
            <a:r>
              <a:rPr lang="de-DE" altLang="de-DE" sz="4000" b="1" dirty="0" smtClean="0"/>
              <a:t> für </a:t>
            </a:r>
            <a:r>
              <a:rPr lang="de-DE" altLang="de-DE" sz="4000" b="1" dirty="0" err="1" smtClean="0"/>
              <a:t>BerufseinsteigerInnen</a:t>
            </a:r>
            <a:endParaRPr lang="de-AT" alt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356850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5088"/>
          </a:xfrm>
          <a:solidFill>
            <a:srgbClr val="DD6409"/>
          </a:solidFill>
        </p:spPr>
        <p:txBody>
          <a:bodyPr rtlCol="0">
            <a:normAutofit fontScale="90000"/>
          </a:bodyPr>
          <a:lstStyle/>
          <a:p>
            <a:pPr marL="717550" fontAlgn="auto">
              <a:spcAft>
                <a:spcPts val="0"/>
              </a:spcAft>
              <a:defRPr/>
            </a:pPr>
            <a: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sz="4900" b="1" dirty="0">
                <a:solidFill>
                  <a:schemeClr val="bg1"/>
                </a:solidFill>
              </a:rPr>
              <a:t>Das interaktive Fernsehen.</a:t>
            </a:r>
            <a:r>
              <a:rPr lang="de-AT" dirty="0"/>
              <a:t/>
            </a:r>
            <a:br>
              <a:rPr lang="de-AT" dirty="0"/>
            </a:br>
            <a:endParaRPr lang="de-A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315" name="Rechteck 2"/>
          <p:cNvSpPr>
            <a:spLocks noChangeArrowheads="1"/>
          </p:cNvSpPr>
          <p:nvPr/>
        </p:nvSpPr>
        <p:spPr bwMode="auto">
          <a:xfrm>
            <a:off x="827088" y="2133600"/>
            <a:ext cx="76327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AT" altLang="de-DE" sz="1800" b="1" dirty="0">
                <a:solidFill>
                  <a:srgbClr val="D54B10"/>
                </a:solidFill>
              </a:rPr>
              <a:t>Webinare</a:t>
            </a:r>
            <a:r>
              <a:rPr lang="de-AT" altLang="de-DE" sz="1800" b="1" dirty="0">
                <a:solidFill>
                  <a:srgbClr val="FFC000"/>
                </a:solidFill>
              </a:rPr>
              <a:t> </a:t>
            </a:r>
            <a:r>
              <a:rPr lang="de-AT" altLang="de-DE" sz="1800" b="1" dirty="0"/>
              <a:t>|</a:t>
            </a:r>
            <a:r>
              <a:rPr lang="de-AT" altLang="de-DE" sz="1800" dirty="0"/>
              <a:t> </a:t>
            </a:r>
            <a:r>
              <a:rPr lang="de-AT" altLang="de-DE" sz="1800" b="1" dirty="0"/>
              <a:t>Einstündige multimediale Online-Vorträge.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AT" altLang="de-DE" sz="1800" dirty="0"/>
              <a:t>Synchron | fixer Zeitpunkt | ganzjährig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AT" altLang="de-DE" sz="1800" b="1" dirty="0"/>
              <a:t>Anmeldung und Infos</a:t>
            </a:r>
            <a:r>
              <a:rPr lang="de-AT" altLang="de-DE" sz="1800" dirty="0"/>
              <a:t>:</a:t>
            </a:r>
            <a:endParaRPr lang="de-AT" altLang="de-DE" sz="1800" dirty="0">
              <a:hlinkClick r:id="rId3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AT" altLang="de-DE" sz="1800" dirty="0">
                <a:hlinkClick r:id="rId3"/>
              </a:rPr>
              <a:t>www.virtuelle-ph.at/electures</a:t>
            </a:r>
            <a:r>
              <a:rPr lang="de-AT" altLang="de-DE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AT" altLang="de-DE" sz="1800" dirty="0">
                <a:solidFill>
                  <a:srgbClr val="D54B10"/>
                </a:solidFill>
              </a:rPr>
              <a:t>Kostenlos, ohne Genehmigung, österreichweite Vernetzung, smarte Inputs</a:t>
            </a:r>
          </a:p>
        </p:txBody>
      </p:sp>
      <p:pic>
        <p:nvPicPr>
          <p:cNvPr id="13316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335088"/>
            <a:ext cx="808513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1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DD6409"/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7550" fontAlgn="auto">
              <a:spcAft>
                <a:spcPts val="0"/>
              </a:spcAft>
              <a:defRPr/>
            </a:pPr>
            <a:endParaRPr lang="de-A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>
          <a:xfrm>
            <a:off x="1257300" y="2506663"/>
            <a:ext cx="7886700" cy="4351337"/>
          </a:xfrm>
        </p:spPr>
        <p:txBody>
          <a:bodyPr/>
          <a:lstStyle/>
          <a:p>
            <a:r>
              <a:rPr lang="de-AT" altLang="de-DE" dirty="0" smtClean="0"/>
              <a:t>Umfangreiche Dokumente mit Word erstellen</a:t>
            </a:r>
          </a:p>
          <a:p>
            <a:r>
              <a:rPr lang="de-AT" altLang="de-DE" dirty="0" smtClean="0"/>
              <a:t>Office 365 in der Schule nutzen</a:t>
            </a:r>
          </a:p>
          <a:p>
            <a:r>
              <a:rPr lang="de-AT" altLang="de-DE" dirty="0" smtClean="0"/>
              <a:t>Mit Videos lernen. Rüstzeug für Ihren </a:t>
            </a:r>
            <a:r>
              <a:rPr lang="de-AT" altLang="de-DE" dirty="0" err="1" smtClean="0"/>
              <a:t>Flipped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Classroom</a:t>
            </a:r>
            <a:endParaRPr lang="de-AT" altLang="de-DE" dirty="0" smtClean="0"/>
          </a:p>
          <a:p>
            <a:r>
              <a:rPr lang="de-AT" altLang="de-DE" dirty="0" smtClean="0"/>
              <a:t>Unterrichten mit Tablets </a:t>
            </a:r>
          </a:p>
          <a:p>
            <a:r>
              <a:rPr lang="de-AT" dirty="0"/>
              <a:t>Gaming Power mit </a:t>
            </a:r>
            <a:r>
              <a:rPr lang="de-AT" dirty="0" err="1"/>
              <a:t>Moodle</a:t>
            </a:r>
            <a:r>
              <a:rPr lang="de-AT" dirty="0"/>
              <a:t> ganz ohne </a:t>
            </a:r>
            <a:r>
              <a:rPr lang="de-AT" dirty="0" err="1"/>
              <a:t>Plugins</a:t>
            </a:r>
            <a:r>
              <a:rPr lang="de-AT" dirty="0" smtClean="0"/>
              <a:t>!</a:t>
            </a:r>
          </a:p>
          <a:p>
            <a:r>
              <a:rPr lang="de-AT" dirty="0"/>
              <a:t>Die Arbeit der Beratungsstelle Extremismus </a:t>
            </a:r>
            <a:endParaRPr lang="de-AT" dirty="0" smtClean="0"/>
          </a:p>
          <a:p>
            <a:r>
              <a:rPr lang="de-AT" dirty="0"/>
              <a:t>Cybermobbing erkennen und bekämpfen  </a:t>
            </a:r>
            <a:endParaRPr lang="de-AT" altLang="de-DE" dirty="0" smtClean="0"/>
          </a:p>
          <a:p>
            <a:pPr marL="0" indent="0">
              <a:buNone/>
            </a:pPr>
            <a:endParaRPr lang="de-AT" altLang="de-DE" dirty="0" smtClean="0"/>
          </a:p>
          <a:p>
            <a:endParaRPr lang="de-AT" altLang="de-DE" dirty="0" smtClean="0"/>
          </a:p>
          <a:p>
            <a:endParaRPr lang="de-AT" altLang="de-DE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36588" y="0"/>
            <a:ext cx="8507412" cy="1600200"/>
          </a:xfrm>
          <a:prstGeom prst="rect">
            <a:avLst/>
          </a:prstGeom>
          <a:solidFill>
            <a:srgbClr val="DD6409"/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7550" fontAlgn="auto">
              <a:spcAft>
                <a:spcPts val="0"/>
              </a:spcAft>
              <a:defRPr/>
            </a:pPr>
            <a:r>
              <a:rPr lang="de-AT" sz="4900" b="1" dirty="0">
                <a:solidFill>
                  <a:schemeClr val="bg1"/>
                </a:solidFill>
              </a:rPr>
              <a:t>Beispiele für </a:t>
            </a:r>
            <a:r>
              <a:rPr lang="de-AT" sz="4900" b="1" dirty="0" err="1">
                <a:solidFill>
                  <a:schemeClr val="bg1"/>
                </a:solidFill>
              </a:rPr>
              <a:t>eLecture</a:t>
            </a:r>
            <a:r>
              <a:rPr lang="de-AT" sz="4900" b="1" dirty="0">
                <a:solidFill>
                  <a:schemeClr val="bg1"/>
                </a:solidFill>
              </a:rPr>
              <a:t>-Themen</a:t>
            </a:r>
            <a:endParaRPr lang="de-A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365" name="Gruppieren 5"/>
          <p:cNvGrpSpPr>
            <a:grpSpLocks/>
          </p:cNvGrpSpPr>
          <p:nvPr/>
        </p:nvGrpSpPr>
        <p:grpSpPr bwMode="auto">
          <a:xfrm>
            <a:off x="328613" y="341313"/>
            <a:ext cx="928687" cy="917575"/>
            <a:chOff x="297180" y="457463"/>
            <a:chExt cx="1859611" cy="1838476"/>
          </a:xfrm>
        </p:grpSpPr>
        <p:sp>
          <p:nvSpPr>
            <p:cNvPr id="7" name="Ellipse 6"/>
            <p:cNvSpPr/>
            <p:nvPr/>
          </p:nvSpPr>
          <p:spPr>
            <a:xfrm>
              <a:off x="297180" y="457463"/>
              <a:ext cx="1859611" cy="18384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pic>
          <p:nvPicPr>
            <p:cNvPr id="15367" name="Grafi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45" y="770459"/>
              <a:ext cx="1651879" cy="13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19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9538" y="457200"/>
            <a:ext cx="7886700" cy="1325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AT" dirty="0"/>
              <a:t>Einblick</a:t>
            </a:r>
            <a:br>
              <a:rPr lang="de-AT" dirty="0"/>
            </a:br>
            <a:r>
              <a:rPr lang="de-AT" dirty="0"/>
              <a:t>in ein </a:t>
            </a:r>
            <a:br>
              <a:rPr lang="de-AT" dirty="0"/>
            </a:br>
            <a:endParaRPr lang="de-AT" dirty="0"/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0" y="0"/>
            <a:ext cx="9144000" cy="1335088"/>
          </a:xfrm>
          <a:prstGeom prst="rect">
            <a:avLst/>
          </a:prstGeom>
          <a:solidFill>
            <a:srgbClr val="DD6409"/>
          </a:solidFill>
        </p:spPr>
        <p:txBody>
          <a:bodyPr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7550" fontAlgn="auto">
              <a:spcAft>
                <a:spcPts val="0"/>
              </a:spcAft>
              <a:defRPr/>
            </a:pPr>
            <a: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 </a:t>
            </a:r>
            <a:r>
              <a:rPr lang="de-AT" sz="4900" b="1" dirty="0">
                <a:solidFill>
                  <a:schemeClr val="bg1"/>
                </a:solidFill>
              </a:rPr>
              <a:t>Einblick in eine </a:t>
            </a:r>
            <a:r>
              <a:rPr lang="de-AT" sz="4900" b="1" dirty="0" err="1">
                <a:solidFill>
                  <a:schemeClr val="bg1"/>
                </a:solidFill>
              </a:rPr>
              <a:t>eLecture</a:t>
            </a:r>
            <a:endParaRPr lang="de-AT" sz="4900" b="1" dirty="0">
              <a:solidFill>
                <a:schemeClr val="bg1"/>
              </a:solidFill>
            </a:endParaRPr>
          </a:p>
          <a:p>
            <a:pPr marL="717550" fontAlgn="auto">
              <a:spcAft>
                <a:spcPts val="0"/>
              </a:spcAft>
              <a:defRPr/>
            </a:pPr>
            <a:endParaRPr lang="de-A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9" name="Textfeld 44"/>
          <p:cNvSpPr txBox="1">
            <a:spLocks noChangeArrowheads="1"/>
          </p:cNvSpPr>
          <p:nvPr/>
        </p:nvSpPr>
        <p:spPr bwMode="auto">
          <a:xfrm>
            <a:off x="204788" y="6086475"/>
            <a:ext cx="2246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AT" altLang="de-DE" sz="1000">
                <a:solidFill>
                  <a:schemeClr val="bg1"/>
                </a:solidFill>
              </a:rPr>
              <a:t>Screenshot: eLecture Kurt Söser: </a:t>
            </a:r>
          </a:p>
          <a:p>
            <a:pPr eaLnBrk="1" hangingPunct="1"/>
            <a:r>
              <a:rPr lang="de-AT" altLang="de-DE" sz="1000">
                <a:solidFill>
                  <a:schemeClr val="bg1"/>
                </a:solidFill>
              </a:rPr>
              <a:t>Office 365 in der Schule nutzen</a:t>
            </a:r>
            <a:endParaRPr lang="de-AT" altLang="de-DE">
              <a:solidFill>
                <a:schemeClr val="bg1"/>
              </a:solidFill>
            </a:endParaRPr>
          </a:p>
        </p:txBody>
      </p:sp>
      <p:grpSp>
        <p:nvGrpSpPr>
          <p:cNvPr id="16390" name="Gruppieren 40"/>
          <p:cNvGrpSpPr>
            <a:grpSpLocks/>
          </p:cNvGrpSpPr>
          <p:nvPr/>
        </p:nvGrpSpPr>
        <p:grpSpPr bwMode="auto">
          <a:xfrm>
            <a:off x="468313" y="217488"/>
            <a:ext cx="911225" cy="900112"/>
            <a:chOff x="297180" y="457463"/>
            <a:chExt cx="1859611" cy="1838476"/>
          </a:xfrm>
        </p:grpSpPr>
        <p:sp>
          <p:nvSpPr>
            <p:cNvPr id="40" name="Ellipse 39"/>
            <p:cNvSpPr/>
            <p:nvPr/>
          </p:nvSpPr>
          <p:spPr>
            <a:xfrm>
              <a:off x="297180" y="457463"/>
              <a:ext cx="1859611" cy="18384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pic>
          <p:nvPicPr>
            <p:cNvPr id="16392" name="Grafik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45" y="726417"/>
              <a:ext cx="1651879" cy="13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Pfeil nach rechts 3"/>
          <p:cNvSpPr/>
          <p:nvPr/>
        </p:nvSpPr>
        <p:spPr>
          <a:xfrm rot="996405">
            <a:off x="1220781" y="3122944"/>
            <a:ext cx="1230995" cy="47225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5088"/>
          </a:xfrm>
          <a:solidFill>
            <a:srgbClr val="D54B10"/>
          </a:solidFill>
        </p:spPr>
        <p:txBody>
          <a:bodyPr rtlCol="0">
            <a:normAutofit fontScale="90000"/>
          </a:bodyPr>
          <a:lstStyle/>
          <a:p>
            <a:pPr marL="717550" fontAlgn="auto">
              <a:spcAft>
                <a:spcPts val="0"/>
              </a:spcAft>
              <a:defRPr/>
            </a:pPr>
            <a: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sz="4900" b="1" dirty="0">
                <a:solidFill>
                  <a:schemeClr val="bg1"/>
                </a:solidFill>
              </a:rPr>
              <a:t>Gemeinsam in die Zukunft lernen.</a:t>
            </a:r>
            <a:r>
              <a:rPr lang="de-AT" dirty="0"/>
              <a:t/>
            </a:r>
            <a:br>
              <a:rPr lang="de-AT" dirty="0"/>
            </a:br>
            <a:endParaRPr lang="de-A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1" name="Rechteck 2"/>
          <p:cNvSpPr>
            <a:spLocks noChangeArrowheads="1"/>
          </p:cNvSpPr>
          <p:nvPr/>
        </p:nvSpPr>
        <p:spPr bwMode="auto">
          <a:xfrm>
            <a:off x="827088" y="2363788"/>
            <a:ext cx="76327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AT" altLang="de-DE" sz="1800" b="1" dirty="0">
                <a:solidFill>
                  <a:srgbClr val="D54D12"/>
                </a:solidFill>
              </a:rPr>
              <a:t>Kooperative Online-Seminare </a:t>
            </a:r>
            <a:r>
              <a:rPr lang="de-AT" altLang="de-DE" sz="1800" b="1" dirty="0"/>
              <a:t>|</a:t>
            </a:r>
            <a:r>
              <a:rPr lang="de-AT" altLang="de-DE" sz="1800" dirty="0"/>
              <a:t> </a:t>
            </a:r>
            <a:r>
              <a:rPr lang="de-AT" altLang="de-DE" sz="1800" b="1" dirty="0"/>
              <a:t>2 bis 4-wöchige Seminare.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charset="0"/>
              <a:buNone/>
            </a:pPr>
            <a:r>
              <a:rPr lang="de-AT" altLang="de-DE" sz="1800" dirty="0">
                <a:solidFill>
                  <a:srgbClr val="000000"/>
                </a:solidFill>
              </a:rPr>
              <a:t>Asynchron | </a:t>
            </a:r>
            <a:r>
              <a:rPr lang="de-AT" altLang="de-DE" sz="1800" dirty="0" smtClean="0">
                <a:solidFill>
                  <a:srgbClr val="000000"/>
                </a:solidFill>
              </a:rPr>
              <a:t>Semester (Frühjahr</a:t>
            </a:r>
            <a:r>
              <a:rPr lang="de-AT" altLang="de-DE" sz="1800" dirty="0">
                <a:solidFill>
                  <a:srgbClr val="000000"/>
                </a:solidFill>
              </a:rPr>
              <a:t>, </a:t>
            </a:r>
            <a:r>
              <a:rPr lang="de-AT" altLang="de-DE" sz="1800" dirty="0" err="1">
                <a:solidFill>
                  <a:srgbClr val="000000"/>
                </a:solidFill>
              </a:rPr>
              <a:t>HerbstWinter</a:t>
            </a:r>
            <a:r>
              <a:rPr lang="de-AT" altLang="de-DE" sz="18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AT" altLang="de-DE" sz="1800" b="1" dirty="0"/>
              <a:t>Anmeldung und Infos</a:t>
            </a:r>
            <a:r>
              <a:rPr lang="de-AT" altLang="de-DE" sz="1800" dirty="0"/>
              <a:t>:</a:t>
            </a:r>
            <a:endParaRPr lang="de-AT" altLang="de-DE" sz="1800" dirty="0">
              <a:hlinkClick r:id="rId3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de-AT" altLang="de-DE" sz="1800" dirty="0">
                <a:hlinkClick r:id="rId4"/>
              </a:rPr>
              <a:t>www.virtuelle-ph.at/online-seminare</a:t>
            </a:r>
            <a:endParaRPr lang="de-AT" altLang="de-DE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de-AT" altLang="de-DE" sz="1800" dirty="0">
                <a:solidFill>
                  <a:srgbClr val="D54B10"/>
                </a:solidFill>
              </a:rPr>
              <a:t>Kostenlos, ohne Genehmigung, Begleitung durch eine/n Trainer/in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de-AT" altLang="de-DE" sz="1800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de-AT" altLang="de-DE" sz="1800" dirty="0">
              <a:solidFill>
                <a:srgbClr val="FFC000"/>
              </a:solidFill>
            </a:endParaRPr>
          </a:p>
        </p:txBody>
      </p:sp>
      <p:pic>
        <p:nvPicPr>
          <p:cNvPr id="17412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93838"/>
            <a:ext cx="49053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8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-112713" y="0"/>
            <a:ext cx="9494838" cy="1704975"/>
          </a:xfrm>
          <a:prstGeom prst="rect">
            <a:avLst/>
          </a:prstGeom>
          <a:solidFill>
            <a:srgbClr val="D54B10"/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7550" fontAlgn="auto">
              <a:spcAft>
                <a:spcPts val="0"/>
              </a:spcAft>
              <a:defRPr/>
            </a:pPr>
            <a:endParaRPr lang="de-A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1257300" y="2932113"/>
            <a:ext cx="7886700" cy="3925887"/>
          </a:xfrm>
        </p:spPr>
        <p:txBody>
          <a:bodyPr/>
          <a:lstStyle/>
          <a:p>
            <a:r>
              <a:rPr lang="de-AT" altLang="de-DE" dirty="0" smtClean="0"/>
              <a:t>20 Tage, 20 Tools - Lass das Internet für dich arbeiten!</a:t>
            </a:r>
          </a:p>
          <a:p>
            <a:r>
              <a:rPr lang="de-AT" altLang="de-DE" dirty="0" smtClean="0"/>
              <a:t>Bildbearbeitung mit </a:t>
            </a:r>
            <a:r>
              <a:rPr lang="de-AT" altLang="de-DE" dirty="0" err="1" smtClean="0"/>
              <a:t>Gimp</a:t>
            </a:r>
            <a:endParaRPr lang="de-AT" altLang="de-DE" dirty="0" smtClean="0"/>
          </a:p>
          <a:p>
            <a:r>
              <a:rPr lang="de-AT" altLang="de-DE" dirty="0" smtClean="0"/>
              <a:t>3D-Druck Akademie</a:t>
            </a:r>
          </a:p>
          <a:p>
            <a:r>
              <a:rPr lang="de-AT" altLang="de-DE" dirty="0" smtClean="0"/>
              <a:t>Professionell Präsentieren</a:t>
            </a:r>
          </a:p>
          <a:p>
            <a:r>
              <a:rPr lang="de-AT" altLang="de-DE" dirty="0" smtClean="0"/>
              <a:t>Mobile Learning</a:t>
            </a:r>
          </a:p>
          <a:p>
            <a:r>
              <a:rPr lang="de-AT" altLang="de-DE" dirty="0" smtClean="0"/>
              <a:t>Digitale Medien in der Volksschule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323975" y="0"/>
            <a:ext cx="7820025" cy="1704975"/>
          </a:xfrm>
          <a:prstGeom prst="rect">
            <a:avLst/>
          </a:prstGeom>
          <a:solidFill>
            <a:srgbClr val="D54B10"/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7550" fontAlgn="auto">
              <a:spcAft>
                <a:spcPts val="0"/>
              </a:spcAft>
              <a:defRPr/>
            </a:pPr>
            <a:r>
              <a:rPr lang="de-AT" sz="4900" b="1" dirty="0">
                <a:solidFill>
                  <a:schemeClr val="bg1"/>
                </a:solidFill>
              </a:rPr>
              <a:t>Beispiele </a:t>
            </a:r>
          </a:p>
          <a:p>
            <a:pPr marL="717550" fontAlgn="auto">
              <a:spcAft>
                <a:spcPts val="0"/>
              </a:spcAft>
              <a:defRPr/>
            </a:pPr>
            <a:r>
              <a:rPr lang="de-AT" sz="4900" b="1" dirty="0">
                <a:solidFill>
                  <a:schemeClr val="bg1"/>
                </a:solidFill>
              </a:rPr>
              <a:t>für Seminar-Themen</a:t>
            </a:r>
            <a:endParaRPr lang="de-A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9461" name="Gruppieren 9"/>
          <p:cNvGrpSpPr>
            <a:grpSpLocks/>
          </p:cNvGrpSpPr>
          <p:nvPr/>
        </p:nvGrpSpPr>
        <p:grpSpPr bwMode="auto">
          <a:xfrm>
            <a:off x="441325" y="990600"/>
            <a:ext cx="2681288" cy="1658938"/>
            <a:chOff x="440858" y="990210"/>
            <a:chExt cx="2681168" cy="1659572"/>
          </a:xfrm>
        </p:grpSpPr>
        <p:sp>
          <p:nvSpPr>
            <p:cNvPr id="7" name="Ellipse 6"/>
            <p:cNvSpPr/>
            <p:nvPr/>
          </p:nvSpPr>
          <p:spPr>
            <a:xfrm>
              <a:off x="440858" y="990210"/>
              <a:ext cx="1677913" cy="165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pic>
          <p:nvPicPr>
            <p:cNvPr id="19463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5" t="2789"/>
            <a:stretch>
              <a:fillRect/>
            </a:stretch>
          </p:blipFill>
          <p:spPr bwMode="auto">
            <a:xfrm>
              <a:off x="765313" y="1162878"/>
              <a:ext cx="2356713" cy="140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03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/>
          <a:stretch>
            <a:fillRect/>
          </a:stretch>
        </p:blipFill>
        <p:spPr bwMode="auto">
          <a:xfrm>
            <a:off x="2435225" y="1361533"/>
            <a:ext cx="6708776" cy="549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0" y="0"/>
            <a:ext cx="9144000" cy="1335088"/>
          </a:xfrm>
          <a:prstGeom prst="rect">
            <a:avLst/>
          </a:prstGeom>
          <a:solidFill>
            <a:srgbClr val="D54B10"/>
          </a:solidFill>
        </p:spPr>
        <p:txBody>
          <a:bodyPr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7550" fontAlgn="auto">
              <a:spcAft>
                <a:spcPts val="0"/>
              </a:spcAft>
              <a:defRPr/>
            </a:pPr>
            <a: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 </a:t>
            </a:r>
            <a:r>
              <a:rPr lang="de-AT" sz="4900" b="1" dirty="0">
                <a:solidFill>
                  <a:schemeClr val="bg1"/>
                </a:solidFill>
              </a:rPr>
              <a:t>Einblick in ein Online-Seminar</a:t>
            </a:r>
          </a:p>
          <a:p>
            <a:pPr marL="717550" fontAlgn="auto">
              <a:spcAft>
                <a:spcPts val="0"/>
              </a:spcAft>
              <a:defRPr/>
            </a:pPr>
            <a:endParaRPr lang="de-A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0484" name="Gruppieren 3"/>
          <p:cNvGrpSpPr>
            <a:grpSpLocks/>
          </p:cNvGrpSpPr>
          <p:nvPr/>
        </p:nvGrpSpPr>
        <p:grpSpPr bwMode="auto">
          <a:xfrm>
            <a:off x="441325" y="990600"/>
            <a:ext cx="2681288" cy="1658938"/>
            <a:chOff x="440858" y="990210"/>
            <a:chExt cx="2681168" cy="1659572"/>
          </a:xfrm>
        </p:grpSpPr>
        <p:sp>
          <p:nvSpPr>
            <p:cNvPr id="5" name="Ellipse 4"/>
            <p:cNvSpPr/>
            <p:nvPr/>
          </p:nvSpPr>
          <p:spPr>
            <a:xfrm>
              <a:off x="440858" y="990210"/>
              <a:ext cx="1677913" cy="165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pic>
          <p:nvPicPr>
            <p:cNvPr id="20487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5" t="2789"/>
            <a:stretch>
              <a:fillRect/>
            </a:stretch>
          </p:blipFill>
          <p:spPr bwMode="auto">
            <a:xfrm>
              <a:off x="765313" y="1162878"/>
              <a:ext cx="2356713" cy="140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Textfeld 8"/>
          <p:cNvSpPr txBox="1">
            <a:spLocks noChangeArrowheads="1"/>
          </p:cNvSpPr>
          <p:nvPr/>
        </p:nvSpPr>
        <p:spPr bwMode="auto">
          <a:xfrm>
            <a:off x="-49429" y="6462411"/>
            <a:ext cx="233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AT" altLang="de-DE" sz="1050" dirty="0"/>
              <a:t>Screenshot: Seminar 20 Tage, 20 Tools - Lass das Internet für dich arbeiten</a:t>
            </a:r>
            <a:r>
              <a:rPr lang="de-AT" altLang="de-DE" sz="1050" dirty="0" smtClean="0"/>
              <a:t>!</a:t>
            </a:r>
            <a:endParaRPr lang="de-AT" altLang="de-DE" sz="1050" dirty="0"/>
          </a:p>
        </p:txBody>
      </p:sp>
    </p:spTree>
    <p:extLst>
      <p:ext uri="{BB962C8B-B14F-4D97-AF65-F5344CB8AC3E}">
        <p14:creationId xmlns:p14="http://schemas.microsoft.com/office/powerpoint/2010/main" val="30516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5088"/>
          </a:xfrm>
          <a:solidFill>
            <a:schemeClr val="accent5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 marL="717550" fontAlgn="auto">
              <a:spcAft>
                <a:spcPts val="0"/>
              </a:spcAft>
              <a:defRPr/>
            </a:pPr>
            <a: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sz="4900" b="1" dirty="0">
                <a:solidFill>
                  <a:schemeClr val="bg1"/>
                </a:solidFill>
              </a:rPr>
              <a:t>Spielerisch jederzeit lernen.</a:t>
            </a:r>
            <a:r>
              <a:rPr lang="de-AT" dirty="0"/>
              <a:t/>
            </a:r>
            <a:br>
              <a:rPr lang="de-AT" dirty="0"/>
            </a:br>
            <a:endParaRPr lang="de-A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507" name="Rechteck 2"/>
          <p:cNvSpPr>
            <a:spLocks noChangeArrowheads="1"/>
          </p:cNvSpPr>
          <p:nvPr/>
        </p:nvSpPr>
        <p:spPr bwMode="auto">
          <a:xfrm>
            <a:off x="827088" y="2133600"/>
            <a:ext cx="76327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AT" altLang="de-DE" sz="1800" b="1" dirty="0" err="1">
                <a:solidFill>
                  <a:srgbClr val="D54B10"/>
                </a:solidFill>
              </a:rPr>
              <a:t>Microlearning</a:t>
            </a:r>
            <a:r>
              <a:rPr lang="de-AT" altLang="de-DE" sz="1800" b="1" dirty="0">
                <a:solidFill>
                  <a:srgbClr val="FFC000"/>
                </a:solidFill>
              </a:rPr>
              <a:t> </a:t>
            </a:r>
            <a:r>
              <a:rPr lang="de-AT" altLang="de-DE" sz="1800" b="1" dirty="0"/>
              <a:t>|</a:t>
            </a:r>
            <a:r>
              <a:rPr lang="de-AT" altLang="de-DE" sz="1800" dirty="0"/>
              <a:t> </a:t>
            </a:r>
            <a:r>
              <a:rPr lang="de-AT" altLang="de-DE" sz="1800" b="1" dirty="0"/>
              <a:t>Mini-Videos. </a:t>
            </a:r>
            <a:r>
              <a:rPr lang="de-AT" altLang="de-DE" sz="1800" b="1" dirty="0" err="1"/>
              <a:t>eSkripten</a:t>
            </a:r>
            <a:r>
              <a:rPr lang="de-AT" altLang="de-DE" sz="1800" b="1" dirty="0"/>
              <a:t>. </a:t>
            </a:r>
            <a:r>
              <a:rPr lang="de-AT" altLang="de-DE" sz="1800" b="1" dirty="0" err="1"/>
              <a:t>Quizzes</a:t>
            </a:r>
            <a:r>
              <a:rPr lang="de-AT" altLang="de-DE" sz="1800" b="1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charset="0"/>
              <a:buNone/>
            </a:pPr>
            <a:r>
              <a:rPr lang="de-AT" altLang="de-DE" sz="1800" dirty="0">
                <a:solidFill>
                  <a:srgbClr val="000000"/>
                </a:solidFill>
              </a:rPr>
              <a:t>Start jederzeit | Selbstlernmodule.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AT" altLang="de-DE" sz="1800" b="1" dirty="0" smtClean="0"/>
              <a:t>Anmeldung und Infos</a:t>
            </a:r>
            <a:r>
              <a:rPr lang="de-AT" altLang="de-DE" sz="1800" dirty="0" smtClean="0"/>
              <a:t>:</a:t>
            </a:r>
            <a:endParaRPr lang="de-AT" altLang="de-DE" sz="1800" dirty="0" smtClean="0">
              <a:hlinkClick r:id="rId3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de-AT" altLang="de-DE" sz="1800" dirty="0" smtClean="0">
                <a:hlinkClick r:id="rId4"/>
              </a:rPr>
              <a:t>www.virtuelle-ph.at/coffeecup-micro-learning</a:t>
            </a:r>
            <a:endParaRPr lang="de-AT" altLang="de-DE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de-AT" altLang="de-DE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de-AT" altLang="de-DE" sz="1800" dirty="0">
                <a:solidFill>
                  <a:srgbClr val="D54B10"/>
                </a:solidFill>
              </a:rPr>
              <a:t>Kostenlos, ohne Genehmigung, Start jederzeit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de-AT" altLang="de-DE" sz="1800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de-AT" altLang="de-DE" sz="1800" dirty="0">
              <a:solidFill>
                <a:srgbClr val="FFC000"/>
              </a:solidFill>
            </a:endParaRPr>
          </a:p>
        </p:txBody>
      </p:sp>
      <p:pic>
        <p:nvPicPr>
          <p:cNvPr id="21508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25588"/>
            <a:ext cx="39909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9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9538" y="457200"/>
            <a:ext cx="7886700" cy="1325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AT" dirty="0"/>
              <a:t>Einblick</a:t>
            </a:r>
            <a:br>
              <a:rPr lang="de-AT" dirty="0"/>
            </a:br>
            <a:r>
              <a:rPr lang="de-AT" dirty="0"/>
              <a:t>in ein </a:t>
            </a:r>
            <a:br>
              <a:rPr lang="de-AT" dirty="0"/>
            </a:br>
            <a:endParaRPr lang="de-AT" dirty="0"/>
          </a:p>
        </p:txBody>
      </p:sp>
      <p:pic>
        <p:nvPicPr>
          <p:cNvPr id="23555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639888"/>
            <a:ext cx="5307012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ussdiagramm: Prozess 35"/>
          <p:cNvSpPr/>
          <p:nvPr/>
        </p:nvSpPr>
        <p:spPr>
          <a:xfrm>
            <a:off x="3355975" y="5364163"/>
            <a:ext cx="2119313" cy="990600"/>
          </a:xfrm>
          <a:prstGeom prst="flowChartProcess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0" y="0"/>
            <a:ext cx="9144000" cy="13350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7550" fontAlgn="auto">
              <a:spcAft>
                <a:spcPts val="0"/>
              </a:spcAft>
              <a:defRPr/>
            </a:pPr>
            <a: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sz="4900" b="1" dirty="0">
                <a:solidFill>
                  <a:schemeClr val="bg1"/>
                </a:solidFill>
              </a:rPr>
              <a:t>Einblick in ein </a:t>
            </a:r>
            <a:r>
              <a:rPr lang="de-AT" sz="4900" b="1" dirty="0" err="1">
                <a:solidFill>
                  <a:schemeClr val="bg1"/>
                </a:solidFill>
              </a:rPr>
              <a:t>coffeecup</a:t>
            </a:r>
            <a:r>
              <a:rPr lang="de-AT" sz="4900" b="1" dirty="0">
                <a:solidFill>
                  <a:schemeClr val="bg1"/>
                </a:solidFill>
              </a:rPr>
              <a:t> </a:t>
            </a:r>
            <a:r>
              <a:rPr lang="de-AT" sz="4900" b="1" dirty="0" err="1">
                <a:solidFill>
                  <a:schemeClr val="bg1"/>
                </a:solidFill>
              </a:rPr>
              <a:t>learning</a:t>
            </a:r>
            <a:r>
              <a:rPr lang="de-AT" sz="4900" b="1" dirty="0">
                <a:solidFill>
                  <a:schemeClr val="bg1"/>
                </a:solidFill>
              </a:rPr>
              <a:t> Modul</a:t>
            </a:r>
            <a:r>
              <a:rPr lang="de-AT" dirty="0"/>
              <a:t/>
            </a:r>
            <a:br>
              <a:rPr lang="de-AT" dirty="0"/>
            </a:br>
            <a:endParaRPr lang="de-A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558" name="Grafik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66023">
            <a:off x="300038" y="882650"/>
            <a:ext cx="10826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6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1470024" y="1558925"/>
            <a:ext cx="5357813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4400" dirty="0">
                <a:latin typeface="+mn-lt"/>
              </a:rPr>
              <a:t>Je Modul 1 Bohne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4400" dirty="0">
                <a:latin typeface="+mn-lt"/>
              </a:rPr>
              <a:t>5 Bohnen = Zertifikat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0" y="0"/>
            <a:ext cx="9144000" cy="13350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7550" fontAlgn="auto">
              <a:spcAft>
                <a:spcPts val="0"/>
              </a:spcAft>
              <a:defRPr/>
            </a:pPr>
            <a: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sz="4900" b="1" dirty="0">
                <a:solidFill>
                  <a:schemeClr val="bg1"/>
                </a:solidFill>
              </a:rPr>
              <a:t>Einblick in ein </a:t>
            </a:r>
            <a:r>
              <a:rPr lang="de-AT" sz="4900" b="1" dirty="0" err="1">
                <a:solidFill>
                  <a:schemeClr val="bg1"/>
                </a:solidFill>
              </a:rPr>
              <a:t>coffeecup</a:t>
            </a:r>
            <a:r>
              <a:rPr lang="de-AT" sz="4900" b="1" dirty="0">
                <a:solidFill>
                  <a:schemeClr val="bg1"/>
                </a:solidFill>
              </a:rPr>
              <a:t> </a:t>
            </a:r>
            <a:r>
              <a:rPr lang="de-AT" sz="4900" b="1" dirty="0" err="1">
                <a:solidFill>
                  <a:schemeClr val="bg1"/>
                </a:solidFill>
              </a:rPr>
              <a:t>learning</a:t>
            </a:r>
            <a:r>
              <a:rPr lang="de-AT" sz="4900" b="1" dirty="0">
                <a:solidFill>
                  <a:schemeClr val="bg1"/>
                </a:solidFill>
              </a:rPr>
              <a:t> Modul</a:t>
            </a:r>
            <a:r>
              <a:rPr lang="de-AT" dirty="0"/>
              <a:t/>
            </a:r>
            <a:br>
              <a:rPr lang="de-AT" dirty="0"/>
            </a:br>
            <a:endParaRPr lang="de-A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80" name="Grafi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66023">
            <a:off x="300038" y="882650"/>
            <a:ext cx="10826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Grafi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47012" r="40543" b="17786"/>
          <a:stretch>
            <a:fillRect/>
          </a:stretch>
        </p:blipFill>
        <p:spPr bwMode="auto">
          <a:xfrm>
            <a:off x="0" y="3497263"/>
            <a:ext cx="91440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4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3"/>
          <p:cNvSpPr>
            <a:spLocks noGrp="1"/>
          </p:cNvSpPr>
          <p:nvPr>
            <p:ph type="title"/>
          </p:nvPr>
        </p:nvSpPr>
        <p:spPr>
          <a:xfrm>
            <a:off x="746125" y="1649413"/>
            <a:ext cx="7886700" cy="5730875"/>
          </a:xfrm>
        </p:spPr>
        <p:txBody>
          <a:bodyPr/>
          <a:lstStyle/>
          <a:p>
            <a:endParaRPr lang="de-DE" altLang="de-DE" sz="5400" b="1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2940908"/>
            <a:ext cx="9144000" cy="2274202"/>
          </a:xfrm>
          <a:prstGeom prst="rect">
            <a:avLst/>
          </a:prstGeom>
          <a:solidFill>
            <a:srgbClr val="A3C9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717550" defTabSz="914400" eaLnBrk="1" fontAlgn="auto" hangingPunct="1">
              <a:spcAft>
                <a:spcPts val="0"/>
              </a:spcAft>
              <a:defRPr/>
            </a:pPr>
            <a:r>
              <a:rPr lang="de-DE" altLang="de-DE" sz="5400" b="1" dirty="0"/>
              <a:t>Digital kompetente Lehrkräfte braucht das Land.</a:t>
            </a:r>
            <a:endParaRPr lang="de-AT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feld 1"/>
          <p:cNvSpPr txBox="1">
            <a:spLocks noChangeArrowheads="1"/>
          </p:cNvSpPr>
          <p:nvPr/>
        </p:nvSpPr>
        <p:spPr bwMode="auto">
          <a:xfrm rot="-1079684">
            <a:off x="-474474" y="3302896"/>
            <a:ext cx="10092946" cy="175432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de-DE" altLang="de-DE" sz="5400" b="1" dirty="0" smtClean="0"/>
              <a:t>Und was heißt das konkret und wie kommen wir zu diesem Ziel?</a:t>
            </a:r>
            <a:endParaRPr lang="de-DE" alt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29321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5088"/>
          </a:xfrm>
          <a:solidFill>
            <a:srgbClr val="A3C9D0"/>
          </a:solidFill>
        </p:spPr>
        <p:txBody>
          <a:bodyPr rtlCol="0">
            <a:normAutofit fontScale="90000"/>
          </a:bodyPr>
          <a:lstStyle/>
          <a:p>
            <a:pPr marL="717550" fontAlgn="auto">
              <a:spcAft>
                <a:spcPts val="0"/>
              </a:spcAft>
              <a:defRPr/>
            </a:pPr>
            <a: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sz="4900" b="1" dirty="0">
                <a:solidFill>
                  <a:schemeClr val="accent6"/>
                </a:solidFill>
                <a:latin typeface="Source Sans Pro Light"/>
              </a:rPr>
              <a:t>Onlinecampus Virtuelle </a:t>
            </a:r>
            <a:r>
              <a:rPr lang="de-AT" sz="4900" b="1" dirty="0" smtClean="0">
                <a:solidFill>
                  <a:schemeClr val="accent6"/>
                </a:solidFill>
                <a:latin typeface="Source Sans Pro Light"/>
              </a:rPr>
              <a:t>PH</a:t>
            </a:r>
            <a:r>
              <a:rPr lang="de-AT" b="1" dirty="0">
                <a:solidFill>
                  <a:schemeClr val="accent6"/>
                </a:solidFill>
              </a:rPr>
              <a:t/>
            </a:r>
            <a:br>
              <a:rPr lang="de-AT" b="1" dirty="0">
                <a:solidFill>
                  <a:schemeClr val="accent6"/>
                </a:solidFill>
              </a:rPr>
            </a:b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12291" name="Textfeld 8"/>
          <p:cNvSpPr txBox="1">
            <a:spLocks noChangeArrowheads="1"/>
          </p:cNvSpPr>
          <p:nvPr/>
        </p:nvSpPr>
        <p:spPr bwMode="auto">
          <a:xfrm>
            <a:off x="5991139" y="891833"/>
            <a:ext cx="6035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AT" altLang="de-DE" sz="1800" dirty="0">
                <a:hlinkClick r:id="rId3"/>
              </a:rPr>
              <a:t>www.virtuelle-ph.at</a:t>
            </a:r>
            <a:r>
              <a:rPr lang="de-AT" altLang="de-DE" sz="1800" dirty="0"/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4" y="1624444"/>
            <a:ext cx="8833208" cy="50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0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58738" y="5294313"/>
            <a:ext cx="9286876" cy="1143000"/>
          </a:xfrm>
          <a:solidFill>
            <a:srgbClr val="A3C9D0"/>
          </a:solidFill>
        </p:spPr>
        <p:txBody>
          <a:bodyPr rtlCol="0">
            <a:normAutofit fontScale="90000"/>
          </a:bodyPr>
          <a:lstStyle/>
          <a:p>
            <a:pPr marL="717550" algn="r" fontAlgn="auto">
              <a:spcAft>
                <a:spcPts val="0"/>
              </a:spcAft>
              <a:defRPr/>
            </a:pPr>
            <a: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sz="4900" b="1" dirty="0">
                <a:solidFill>
                  <a:schemeClr val="bg1"/>
                </a:solidFill>
              </a:rPr>
              <a:t>Informiert bleiben</a:t>
            </a:r>
            <a:r>
              <a:rPr lang="de-AT" sz="4900" b="1" dirty="0" smtClean="0">
                <a:solidFill>
                  <a:schemeClr val="bg1"/>
                </a:solidFill>
              </a:rPr>
              <a:t>.	</a:t>
            </a:r>
            <a:r>
              <a:rPr lang="de-AT" dirty="0"/>
              <a:t/>
            </a:r>
            <a:br>
              <a:rPr lang="de-AT" dirty="0"/>
            </a:br>
            <a:endParaRPr lang="de-A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651" name="Rechteck 2"/>
          <p:cNvSpPr>
            <a:spLocks noChangeArrowheads="1"/>
          </p:cNvSpPr>
          <p:nvPr/>
        </p:nvSpPr>
        <p:spPr bwMode="auto">
          <a:xfrm>
            <a:off x="3275013" y="725488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AT" altLang="de-DE" sz="1800" b="1" dirty="0"/>
              <a:t>Newsletter. Anmeldung.</a:t>
            </a:r>
            <a:endParaRPr lang="de-AT" altLang="de-DE" sz="1800" dirty="0">
              <a:hlinkClick r:id="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de-AT" altLang="de-DE" sz="1800" dirty="0">
                <a:hlinkClick r:id="rId3"/>
              </a:rPr>
              <a:t>onlinecampus.virtuelle-ph.at</a:t>
            </a:r>
            <a:r>
              <a:rPr lang="de-AT" altLang="de-DE" sz="1800" dirty="0"/>
              <a:t> </a:t>
            </a:r>
            <a:r>
              <a:rPr lang="de-AT" altLang="de-DE" sz="1800" dirty="0">
                <a:sym typeface="Wingdings" pitchFamily="2" charset="2"/>
              </a:rPr>
              <a:t> Login  automatisch!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de-AT" altLang="de-DE" sz="1800" dirty="0"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de-AT" altLang="de-DE" sz="1800" dirty="0">
              <a:solidFill>
                <a:srgbClr val="FFC000"/>
              </a:solidFill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de-AT" altLang="de-DE" sz="1800" dirty="0">
              <a:solidFill>
                <a:srgbClr val="FFC000"/>
              </a:solidFill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de-AT" altLang="de-DE" sz="1800" dirty="0">
              <a:solidFill>
                <a:srgbClr val="FFC000"/>
              </a:solidFill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de-AT" altLang="de-DE" sz="1800" b="1" dirty="0">
                <a:sym typeface="Wingdings" pitchFamily="2" charset="2"/>
              </a:rPr>
              <a:t>Virtuelle PH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de-AT" altLang="de-DE" sz="1800" dirty="0">
                <a:sym typeface="Wingdings" pitchFamily="2" charset="2"/>
                <a:hlinkClick r:id="rId4"/>
              </a:rPr>
              <a:t>www.facebook.com/VirtuellePH</a:t>
            </a:r>
            <a:endParaRPr lang="de-AT" altLang="de-DE" sz="1800" dirty="0"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de-AT" altLang="de-DE" sz="1800" dirty="0">
              <a:solidFill>
                <a:srgbClr val="FFC000"/>
              </a:solidFill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de-AT" altLang="de-DE" sz="1800" dirty="0">
              <a:solidFill>
                <a:srgbClr val="FFC000"/>
              </a:solidFill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de-AT" altLang="de-DE" sz="1800" dirty="0">
              <a:solidFill>
                <a:srgbClr val="FFC000"/>
              </a:solidFill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de-AT" altLang="de-DE" sz="1800" b="1" dirty="0">
                <a:sym typeface="Wingdings" pitchFamily="2" charset="2"/>
              </a:rPr>
              <a:t>@</a:t>
            </a:r>
            <a:r>
              <a:rPr lang="de-AT" altLang="de-DE" sz="1800" b="1" dirty="0" err="1">
                <a:sym typeface="Wingdings" pitchFamily="2" charset="2"/>
              </a:rPr>
              <a:t>virtuelleph</a:t>
            </a:r>
            <a:endParaRPr lang="de-AT" altLang="de-DE" sz="1800" b="1" dirty="0"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de-AT" altLang="de-DE" sz="1800" dirty="0">
                <a:hlinkClick r:id="rId5"/>
              </a:rPr>
              <a:t>twitter.com/</a:t>
            </a:r>
            <a:r>
              <a:rPr lang="de-AT" altLang="de-DE" sz="1800" dirty="0" err="1">
                <a:hlinkClick r:id="rId5"/>
              </a:rPr>
              <a:t>virtuelleph</a:t>
            </a:r>
            <a:r>
              <a:rPr lang="de-AT" altLang="de-DE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de-AT" altLang="de-DE" sz="1800" dirty="0">
              <a:solidFill>
                <a:srgbClr val="FFC000"/>
              </a:solidFill>
            </a:endParaRPr>
          </a:p>
        </p:txBody>
      </p:sp>
      <p:pic>
        <p:nvPicPr>
          <p:cNvPr id="27652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395288"/>
            <a:ext cx="198596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Bildergebnis für logo twi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3651250"/>
            <a:ext cx="17462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Bildergebnis für logo faceboo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2168525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9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5088"/>
          </a:xfrm>
          <a:solidFill>
            <a:srgbClr val="A3C9D0"/>
          </a:solidFill>
        </p:spPr>
        <p:txBody>
          <a:bodyPr rtlCol="0">
            <a:normAutofit fontScale="90000"/>
          </a:bodyPr>
          <a:lstStyle/>
          <a:p>
            <a:pPr marL="717550" eaLnBrk="1" fontAlgn="auto" hangingPunct="1">
              <a:spcAft>
                <a:spcPts val="0"/>
              </a:spcAft>
              <a:defRPr/>
            </a:pPr>
            <a: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de-AT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AT" sz="4900" b="1" dirty="0" smtClean="0">
                <a:solidFill>
                  <a:schemeClr val="bg1"/>
                </a:solidFill>
              </a:rPr>
              <a:t>Bis bald bei der Virtuellen PH.</a:t>
            </a:r>
            <a:r>
              <a:rPr lang="de-AT" dirty="0"/>
              <a:t/>
            </a:r>
            <a:br>
              <a:rPr lang="de-AT" dirty="0"/>
            </a:br>
            <a:endParaRPr lang="de-A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41" y="2473569"/>
            <a:ext cx="3660718" cy="260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1211"/>
            <a:ext cx="9144000" cy="1591834"/>
          </a:xfrm>
        </p:spPr>
        <p:txBody>
          <a:bodyPr/>
          <a:lstStyle/>
          <a:p>
            <a:pPr eaLnBrk="1" hangingPunct="1"/>
            <a:r>
              <a:rPr lang="de-AT" altLang="de-DE" b="1" dirty="0" smtClean="0">
                <a:solidFill>
                  <a:srgbClr val="FFC000"/>
                </a:solidFill>
                <a:latin typeface="Source Sans Pro Light" pitchFamily="34" charset="0"/>
              </a:rPr>
              <a:t>VPH &amp; </a:t>
            </a:r>
            <a:br>
              <a:rPr lang="de-AT" altLang="de-DE" b="1" dirty="0" smtClean="0">
                <a:solidFill>
                  <a:srgbClr val="FFC000"/>
                </a:solidFill>
                <a:latin typeface="Source Sans Pro Light" pitchFamily="34" charset="0"/>
              </a:rPr>
            </a:br>
            <a:r>
              <a:rPr lang="de-AT" altLang="de-DE" b="1" dirty="0" smtClean="0">
                <a:solidFill>
                  <a:srgbClr val="FFC000"/>
                </a:solidFill>
                <a:latin typeface="Source Sans Pro Light" pitchFamily="34" charset="0"/>
              </a:rPr>
              <a:t>Schule 4.0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06" y="208698"/>
            <a:ext cx="5902654" cy="619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26908" y="6477513"/>
            <a:ext cx="3917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https://www.bmb.gv.at/schulen/schule40/index.html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1" y="1933830"/>
            <a:ext cx="3225114" cy="1689787"/>
          </a:xfrm>
          <a:prstGeom prst="wedgeRoundRectCallout">
            <a:avLst>
              <a:gd name="adj1" fmla="val 42998"/>
              <a:gd name="adj2" fmla="val -78391"/>
              <a:gd name="adj3" fmla="val 16667"/>
            </a:avLst>
          </a:prstGeom>
          <a:solidFill>
            <a:srgbClr val="A3C9D0"/>
          </a:solidFill>
          <a:ln>
            <a:solidFill>
              <a:srgbClr val="A3C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Pädagoginnen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und </a:t>
            </a:r>
            <a:r>
              <a:rPr lang="en-GB" b="1" dirty="0" err="1">
                <a:solidFill>
                  <a:schemeClr val="tx1"/>
                </a:solidFill>
              </a:rPr>
              <a:t>Pädagogen</a:t>
            </a:r>
            <a:r>
              <a:rPr lang="en-GB" b="1" dirty="0">
                <a:solidFill>
                  <a:schemeClr val="tx1"/>
                </a:solidFill>
              </a:rPr>
              <a:t>, die </a:t>
            </a:r>
            <a:r>
              <a:rPr lang="en-GB" b="1" dirty="0" err="1" smtClean="0">
                <a:solidFill>
                  <a:schemeClr val="tx1"/>
                </a:solidFill>
              </a:rPr>
              <a:t>digitale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Kompetenzen</a:t>
            </a:r>
            <a:r>
              <a:rPr lang="en-GB" b="1" dirty="0">
                <a:solidFill>
                  <a:schemeClr val="tx1"/>
                </a:solidFill>
              </a:rPr>
              <a:t> und </a:t>
            </a:r>
            <a:r>
              <a:rPr lang="en-GB" b="1" dirty="0" err="1">
                <a:solidFill>
                  <a:schemeClr val="tx1"/>
                </a:solidFill>
              </a:rPr>
              <a:t>Medienkompetenz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aufweisen</a:t>
            </a:r>
            <a:r>
              <a:rPr lang="en-GB" b="1" dirty="0">
                <a:solidFill>
                  <a:schemeClr val="tx1"/>
                </a:solidFill>
              </a:rPr>
              <a:t> und </a:t>
            </a:r>
            <a:r>
              <a:rPr lang="en-GB" b="1" dirty="0" err="1">
                <a:solidFill>
                  <a:schemeClr val="tx1"/>
                </a:solidFill>
              </a:rPr>
              <a:t>vermitteln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können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-3" y="4031389"/>
            <a:ext cx="3225115" cy="932935"/>
          </a:xfrm>
          <a:prstGeom prst="wedgeRoundRectCallout">
            <a:avLst>
              <a:gd name="adj1" fmla="val 43270"/>
              <a:gd name="adj2" fmla="val -89956"/>
              <a:gd name="adj3" fmla="val 16667"/>
            </a:avLst>
          </a:prstGeom>
          <a:solidFill>
            <a:srgbClr val="A3C9D0"/>
          </a:solidFill>
          <a:ln>
            <a:solidFill>
              <a:srgbClr val="A3C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Digi.kompP</a:t>
            </a:r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Digi.folio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6178" y="5496696"/>
            <a:ext cx="3225115" cy="932935"/>
          </a:xfrm>
          <a:prstGeom prst="wedgeRoundRectCallout">
            <a:avLst>
              <a:gd name="adj1" fmla="val 39439"/>
              <a:gd name="adj2" fmla="val -99228"/>
              <a:gd name="adj3" fmla="val 16667"/>
            </a:avLst>
          </a:prstGeom>
          <a:solidFill>
            <a:srgbClr val="A3C9D0"/>
          </a:solidFill>
          <a:ln>
            <a:solidFill>
              <a:srgbClr val="A3C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Angebote</a:t>
            </a:r>
            <a:r>
              <a:rPr lang="en-GB" b="1" dirty="0" smtClean="0">
                <a:solidFill>
                  <a:schemeClr val="tx1"/>
                </a:solidFill>
              </a:rPr>
              <a:t> der VPH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hteck 4"/>
          <p:cNvSpPr>
            <a:spLocks noChangeArrowheads="1"/>
          </p:cNvSpPr>
          <p:nvPr/>
        </p:nvSpPr>
        <p:spPr bwMode="auto">
          <a:xfrm>
            <a:off x="3019425" y="4030664"/>
            <a:ext cx="3429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AT" altLang="de-DE" sz="1800" b="1">
              <a:latin typeface="Source Sans Pro Light" pitchFamily="34" charset="0"/>
            </a:endParaRPr>
          </a:p>
          <a:p>
            <a:pPr eaLnBrk="1" hangingPunct="1"/>
            <a:endParaRPr lang="de-AT" altLang="de-DE" sz="2000">
              <a:latin typeface="Source Sans Pro Light" pitchFamily="34" charset="0"/>
            </a:endParaRPr>
          </a:p>
        </p:txBody>
      </p:sp>
      <p:pic>
        <p:nvPicPr>
          <p:cNvPr id="19" name="Grafik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brightnessContrast bright="-7000" contrast="-1000"/>
                    </a14:imgEffect>
                  </a14:imgLayer>
                </a14:imgProps>
              </a:ext>
            </a:extLst>
          </a:blip>
          <a:srcRect b="30545"/>
          <a:stretch/>
        </p:blipFill>
        <p:spPr>
          <a:xfrm>
            <a:off x="0" y="265324"/>
            <a:ext cx="9231493" cy="596774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0" y="6250055"/>
            <a:ext cx="334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Infos</a:t>
            </a:r>
            <a:endParaRPr lang="en-GB" sz="1600" b="1" dirty="0"/>
          </a:p>
          <a:p>
            <a:r>
              <a:rPr lang="en-GB" sz="1600" dirty="0" smtClean="0">
                <a:hlinkClick r:id="rId5"/>
              </a:rPr>
              <a:t>http://virtuelle-ph.at/digikomp</a:t>
            </a:r>
            <a:endParaRPr lang="en-GB" sz="1600" dirty="0" smtClean="0"/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0327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hteck 4"/>
          <p:cNvSpPr>
            <a:spLocks noChangeArrowheads="1"/>
          </p:cNvSpPr>
          <p:nvPr/>
        </p:nvSpPr>
        <p:spPr bwMode="auto">
          <a:xfrm>
            <a:off x="3019425" y="4030664"/>
            <a:ext cx="3429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AT" altLang="de-DE" sz="1800" b="1">
              <a:latin typeface="Source Sans Pro Light" pitchFamily="34" charset="0"/>
            </a:endParaRPr>
          </a:p>
          <a:p>
            <a:pPr eaLnBrk="1" hangingPunct="1"/>
            <a:endParaRPr lang="de-AT" altLang="de-DE" sz="2000">
              <a:latin typeface="Source Sans Pro Light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9525" y="2382982"/>
            <a:ext cx="9153525" cy="4475017"/>
          </a:xfrm>
          <a:prstGeom prst="rect">
            <a:avLst/>
          </a:prstGeom>
          <a:solidFill>
            <a:srgbClr val="9AC2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19928" y="571644"/>
            <a:ext cx="7886700" cy="1325563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7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 eaLnBrk="1" hangingPunct="1"/>
            <a:r>
              <a:rPr lang="de-AT" altLang="de-DE" sz="4800" b="1" dirty="0">
                <a:solidFill>
                  <a:schemeClr val="accent6"/>
                </a:solidFill>
                <a:latin typeface="Source Sans Pro Light" pitchFamily="34" charset="0"/>
              </a:rPr>
              <a:t>Ein Beispiel</a:t>
            </a:r>
            <a:r>
              <a:rPr lang="de-AT" altLang="de-DE" sz="1200" b="1" dirty="0">
                <a:solidFill>
                  <a:schemeClr val="accent6"/>
                </a:solidFill>
                <a:latin typeface="Source Sans Pro Light" pitchFamily="34" charset="0"/>
              </a:rPr>
              <a:t> </a:t>
            </a:r>
            <a:endParaRPr lang="de-AT" altLang="de-DE" sz="4800" b="1" dirty="0">
              <a:solidFill>
                <a:schemeClr val="accent6"/>
              </a:solidFill>
              <a:latin typeface="Source Sans Pro Light" pitchFamily="34" charset="0"/>
            </a:endParaRPr>
          </a:p>
          <a:p>
            <a:pPr algn="l" eaLnBrk="1" hangingPunct="1"/>
            <a:r>
              <a:rPr lang="de-AT" sz="2800" b="1" dirty="0">
                <a:solidFill>
                  <a:srgbClr val="107997"/>
                </a:solidFill>
                <a:latin typeface="Source Sans Pro Light"/>
              </a:rPr>
              <a:t>Digital Materialien </a:t>
            </a:r>
            <a:r>
              <a:rPr lang="de-AT" sz="2800" b="1" dirty="0" smtClean="0">
                <a:solidFill>
                  <a:srgbClr val="107997"/>
                </a:solidFill>
                <a:latin typeface="Source Sans Pro Light"/>
              </a:rPr>
              <a:t>gestalten (Kategorie C)</a:t>
            </a:r>
            <a:endParaRPr lang="de-DE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6061" y="2450854"/>
            <a:ext cx="6311612" cy="37240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400" b="1" dirty="0">
                <a:solidFill>
                  <a:schemeClr val="accent6"/>
                </a:solidFill>
                <a:latin typeface="Source Sans Pro Light"/>
              </a:rPr>
              <a:t>Auswahl von Deskriptoren (Phase </a:t>
            </a:r>
            <a:r>
              <a:rPr lang="de-DE" sz="2400" b="1" dirty="0" smtClean="0">
                <a:solidFill>
                  <a:schemeClr val="accent6"/>
                </a:solidFill>
                <a:latin typeface="Source Sans Pro Light"/>
              </a:rPr>
              <a:t>1)</a:t>
            </a:r>
            <a:endParaRPr lang="de-DE" sz="2400" b="1" dirty="0">
              <a:solidFill>
                <a:schemeClr val="accent6"/>
              </a:solidFill>
              <a:latin typeface="Source Sans Pro Light"/>
            </a:endParaRPr>
          </a:p>
          <a:p>
            <a:endParaRPr lang="de-DE" sz="1400" b="1" dirty="0">
              <a:solidFill>
                <a:schemeClr val="accent2"/>
              </a:solidFill>
              <a:latin typeface="Source Sans Pro Light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bg1"/>
                </a:solidFill>
                <a:latin typeface="Source Sans Pro Light"/>
              </a:rPr>
              <a:t>Ich kann Materialien für den Unterricht online recherchieren, selektieren und sammeln</a:t>
            </a:r>
            <a:r>
              <a:rPr lang="de-AT" b="1" dirty="0" smtClean="0">
                <a:solidFill>
                  <a:schemeClr val="bg1"/>
                </a:solidFill>
                <a:latin typeface="Source Sans Pro Light"/>
              </a:rPr>
              <a:t>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de-AT" b="1" dirty="0" smtClean="0">
              <a:solidFill>
                <a:schemeClr val="bg1"/>
              </a:solidFill>
              <a:latin typeface="Source Sans Pro Light"/>
            </a:endParaRPr>
          </a:p>
          <a:p>
            <a:endParaRPr lang="de-AT" b="1" dirty="0">
              <a:solidFill>
                <a:schemeClr val="bg1"/>
              </a:solidFill>
              <a:latin typeface="Source Sans Pro Light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bg1"/>
                </a:solidFill>
                <a:latin typeface="Source Sans Pro Light"/>
              </a:rPr>
              <a:t>Ich kann Themenfelder für bestimmte Zielgruppen digital für den Unterricht aufbereiten</a:t>
            </a:r>
            <a:r>
              <a:rPr lang="de-AT" b="1" dirty="0" smtClean="0">
                <a:solidFill>
                  <a:schemeClr val="bg1"/>
                </a:solidFill>
                <a:latin typeface="Source Sans Pro Light"/>
              </a:rPr>
              <a:t>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de-AT" b="1" dirty="0" smtClean="0">
              <a:solidFill>
                <a:schemeClr val="bg1"/>
              </a:solidFill>
              <a:latin typeface="Source Sans Pro Light"/>
            </a:endParaRPr>
          </a:p>
          <a:p>
            <a:endParaRPr lang="de-AT" b="1" dirty="0">
              <a:solidFill>
                <a:schemeClr val="bg1"/>
              </a:solidFill>
              <a:latin typeface="Source Sans Pro Light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chemeClr val="bg1"/>
                </a:solidFill>
                <a:latin typeface="Source Sans Pro Light"/>
              </a:rPr>
              <a:t>Ich kann die bei der Verwendung von digitalen Medien auftretenden rechtlichen und ethischen Aspekte analysieren und berücksichtigen.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208320" y="12454"/>
            <a:ext cx="357447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6317673" y="2494851"/>
            <a:ext cx="0" cy="420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448425" y="2443582"/>
            <a:ext cx="261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b="1" dirty="0" smtClean="0">
              <a:solidFill>
                <a:schemeClr val="bg1"/>
              </a:solidFill>
              <a:latin typeface="Source Sans Pro Light"/>
            </a:endParaRPr>
          </a:p>
          <a:p>
            <a:endParaRPr lang="de-AT" b="1" dirty="0" smtClean="0">
              <a:solidFill>
                <a:schemeClr val="bg1"/>
              </a:solidFill>
              <a:latin typeface="Source Sans Pro Light"/>
            </a:endParaRPr>
          </a:p>
        </p:txBody>
      </p:sp>
      <p:sp>
        <p:nvSpPr>
          <p:cNvPr id="13" name="Textfeld 1"/>
          <p:cNvSpPr txBox="1">
            <a:spLocks noChangeArrowheads="1"/>
          </p:cNvSpPr>
          <p:nvPr/>
        </p:nvSpPr>
        <p:spPr bwMode="auto">
          <a:xfrm rot="21435633">
            <a:off x="5524768" y="2783047"/>
            <a:ext cx="3822522" cy="830997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AT" sz="1600" b="1" dirty="0" smtClean="0">
                <a:solidFill>
                  <a:schemeClr val="bg1"/>
                </a:solidFill>
                <a:latin typeface="Source Sans Pro Light"/>
              </a:rPr>
              <a:t>Onlinetauschbörsen, Kritisches </a:t>
            </a:r>
            <a:r>
              <a:rPr lang="de-AT" sz="1600" b="1" dirty="0">
                <a:solidFill>
                  <a:schemeClr val="bg1"/>
                </a:solidFill>
                <a:latin typeface="Source Sans Pro Light"/>
              </a:rPr>
              <a:t>Auswählen</a:t>
            </a:r>
          </a:p>
          <a:p>
            <a:r>
              <a:rPr lang="de-AT" sz="1600" b="1" dirty="0">
                <a:solidFill>
                  <a:schemeClr val="bg1"/>
                </a:solidFill>
                <a:latin typeface="Source Sans Pro Light"/>
              </a:rPr>
              <a:t>Elektronisch sammeln </a:t>
            </a:r>
          </a:p>
        </p:txBody>
      </p:sp>
      <p:sp>
        <p:nvSpPr>
          <p:cNvPr id="14" name="Textfeld 1"/>
          <p:cNvSpPr txBox="1">
            <a:spLocks noChangeArrowheads="1"/>
          </p:cNvSpPr>
          <p:nvPr/>
        </p:nvSpPr>
        <p:spPr bwMode="auto">
          <a:xfrm rot="21435633">
            <a:off x="5994529" y="3959135"/>
            <a:ext cx="3337681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AT" sz="1600" b="1" dirty="0" smtClean="0">
                <a:solidFill>
                  <a:schemeClr val="bg1"/>
                </a:solidFill>
                <a:latin typeface="Source Sans Pro Light"/>
              </a:rPr>
              <a:t>Verwendung </a:t>
            </a:r>
            <a:r>
              <a:rPr lang="de-AT" sz="1600" b="1" dirty="0">
                <a:solidFill>
                  <a:schemeClr val="bg1"/>
                </a:solidFill>
                <a:latin typeface="Source Sans Pro Light"/>
              </a:rPr>
              <a:t>von Tools, Herstellen von </a:t>
            </a:r>
            <a:r>
              <a:rPr lang="de-AT" sz="1600" b="1" dirty="0" smtClean="0">
                <a:solidFill>
                  <a:schemeClr val="bg1"/>
                </a:solidFill>
                <a:latin typeface="Source Sans Pro Light"/>
              </a:rPr>
              <a:t>Onlineaufgaben</a:t>
            </a:r>
            <a:endParaRPr lang="de-AT" sz="1600" b="1" dirty="0">
              <a:solidFill>
                <a:schemeClr val="bg1"/>
              </a:solidFill>
              <a:latin typeface="Source Sans Pro Light"/>
            </a:endParaRPr>
          </a:p>
        </p:txBody>
      </p:sp>
      <p:sp>
        <p:nvSpPr>
          <p:cNvPr id="17" name="Textfeld 1"/>
          <p:cNvSpPr txBox="1">
            <a:spLocks noChangeArrowheads="1"/>
          </p:cNvSpPr>
          <p:nvPr/>
        </p:nvSpPr>
        <p:spPr bwMode="auto">
          <a:xfrm rot="21435633">
            <a:off x="5715477" y="5167577"/>
            <a:ext cx="3652615" cy="830997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AT" sz="1600" b="1" dirty="0" smtClean="0">
                <a:solidFill>
                  <a:schemeClr val="bg1"/>
                </a:solidFill>
                <a:latin typeface="Source Sans Pro Light"/>
              </a:rPr>
              <a:t>Datenschutz</a:t>
            </a:r>
            <a:r>
              <a:rPr lang="de-AT" sz="1600" b="1" dirty="0">
                <a:solidFill>
                  <a:schemeClr val="bg1"/>
                </a:solidFill>
                <a:latin typeface="Source Sans Pro Light"/>
              </a:rPr>
              <a:t>, Urheber- u. </a:t>
            </a:r>
            <a:r>
              <a:rPr lang="de-AT" sz="1600" b="1" dirty="0" smtClean="0">
                <a:solidFill>
                  <a:schemeClr val="bg1"/>
                </a:solidFill>
                <a:latin typeface="Source Sans Pro Light"/>
              </a:rPr>
              <a:t>Werk-</a:t>
            </a:r>
            <a:r>
              <a:rPr lang="de-AT" sz="1600" b="1" dirty="0" err="1" smtClean="0">
                <a:solidFill>
                  <a:schemeClr val="bg1"/>
                </a:solidFill>
                <a:latin typeface="Source Sans Pro Light"/>
              </a:rPr>
              <a:t>nutzungsrecht</a:t>
            </a:r>
            <a:r>
              <a:rPr lang="de-AT" sz="1600" b="1" dirty="0">
                <a:solidFill>
                  <a:schemeClr val="bg1"/>
                </a:solidFill>
                <a:latin typeface="Source Sans Pro Light"/>
              </a:rPr>
              <a:t>, </a:t>
            </a:r>
            <a:r>
              <a:rPr lang="de-AT" sz="1600" b="1" dirty="0" smtClean="0">
                <a:solidFill>
                  <a:schemeClr val="bg1"/>
                </a:solidFill>
                <a:latin typeface="Source Sans Pro Light"/>
              </a:rPr>
              <a:t>Datensicherheit</a:t>
            </a:r>
            <a:r>
              <a:rPr lang="de-AT" sz="1600" b="1" dirty="0">
                <a:solidFill>
                  <a:schemeClr val="bg1"/>
                </a:solidFill>
                <a:latin typeface="Source Sans Pro Light"/>
              </a:rPr>
              <a:t>, straf- u. </a:t>
            </a:r>
            <a:r>
              <a:rPr lang="de-AT" sz="1600" b="1" dirty="0" smtClean="0">
                <a:solidFill>
                  <a:schemeClr val="bg1"/>
                </a:solidFill>
                <a:latin typeface="Source Sans Pro Light"/>
              </a:rPr>
              <a:t>zivil-rechtliche </a:t>
            </a:r>
            <a:r>
              <a:rPr lang="de-AT" sz="1600" b="1" dirty="0">
                <a:solidFill>
                  <a:schemeClr val="bg1"/>
                </a:solidFill>
                <a:latin typeface="Source Sans Pro Light"/>
              </a:rPr>
              <a:t>Aspekte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893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941388"/>
            <a:ext cx="6929437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>
          <a:xfrm>
            <a:off x="1165225" y="352425"/>
            <a:ext cx="7886700" cy="2151063"/>
          </a:xfrm>
        </p:spPr>
        <p:txBody>
          <a:bodyPr/>
          <a:lstStyle/>
          <a:p>
            <a:r>
              <a:rPr lang="de-DE" altLang="de-DE" sz="5400" b="1" dirty="0" smtClean="0"/>
              <a:t>Die Virtuelle PH bietet</a:t>
            </a:r>
            <a:endParaRPr lang="de-DE" altLang="de-DE" sz="5300" b="1" dirty="0" smtClean="0"/>
          </a:p>
        </p:txBody>
      </p:sp>
      <p:sp>
        <p:nvSpPr>
          <p:cNvPr id="9220" name="Rechteck 10"/>
          <p:cNvSpPr>
            <a:spLocks noChangeArrowheads="1"/>
          </p:cNvSpPr>
          <p:nvPr/>
        </p:nvSpPr>
        <p:spPr bwMode="auto">
          <a:xfrm>
            <a:off x="1479549" y="2092325"/>
            <a:ext cx="710839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Calibri" pitchFamily="34" charset="0"/>
              <a:buChar char="#"/>
            </a:pPr>
            <a:r>
              <a:rPr lang="de-DE" altLang="de-DE" sz="4000" b="1" dirty="0"/>
              <a:t>individuelle </a:t>
            </a:r>
            <a:r>
              <a:rPr lang="de-DE" altLang="de-DE" sz="4000" b="1" dirty="0" smtClean="0"/>
              <a:t>&amp; für Gruppen maßgeschneiderte</a:t>
            </a:r>
            <a:r>
              <a:rPr lang="de-DE" altLang="de-DE" sz="4000" b="1" dirty="0"/>
              <a:t/>
            </a:r>
            <a:br>
              <a:rPr lang="de-DE" altLang="de-DE" sz="4000" b="1" dirty="0"/>
            </a:br>
            <a:r>
              <a:rPr lang="de-DE" altLang="de-DE" sz="4000" b="1" dirty="0" smtClean="0"/>
              <a:t>Fortbildungsmöglichkeiten</a:t>
            </a:r>
          </a:p>
          <a:p>
            <a:pPr marL="0" indent="0" eaLnBrk="1" hangingPunct="1"/>
            <a:endParaRPr lang="de-DE" altLang="de-DE" sz="2000" b="1" dirty="0" smtClean="0"/>
          </a:p>
          <a:p>
            <a:pPr eaLnBrk="1" hangingPunct="1">
              <a:buFont typeface="Calibri" pitchFamily="34" charset="0"/>
              <a:buChar char="#"/>
            </a:pPr>
            <a:r>
              <a:rPr lang="de-DE" altLang="de-DE" sz="4000" b="1" dirty="0" err="1" smtClean="0"/>
              <a:t>digi.folio</a:t>
            </a:r>
            <a:r>
              <a:rPr lang="de-DE" altLang="de-DE" sz="4000" b="1" dirty="0" smtClean="0"/>
              <a:t> für </a:t>
            </a:r>
            <a:r>
              <a:rPr lang="de-DE" altLang="de-DE" sz="4000" b="1" dirty="0" err="1" smtClean="0"/>
              <a:t>BerufseinsteigerInnen</a:t>
            </a:r>
            <a:endParaRPr lang="de-AT" alt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37039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hteck 2"/>
          <p:cNvSpPr>
            <a:spLocks noChangeArrowheads="1"/>
          </p:cNvSpPr>
          <p:nvPr/>
        </p:nvSpPr>
        <p:spPr bwMode="auto">
          <a:xfrm>
            <a:off x="765302" y="1849395"/>
            <a:ext cx="7822644" cy="422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AT" altLang="de-DE" b="1" dirty="0" smtClean="0"/>
              <a:t>Kompetenznachweis im Ausmaß von 6 EC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2000" b="1" dirty="0"/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de-AT" altLang="de-DE" sz="2200" b="1" dirty="0" err="1" smtClean="0">
                <a:solidFill>
                  <a:srgbClr val="DD6409"/>
                </a:solidFill>
              </a:rPr>
              <a:t>digi.checkP</a:t>
            </a:r>
            <a:r>
              <a:rPr lang="de-AT" altLang="de-DE" sz="2200" b="1" dirty="0" smtClean="0">
                <a:solidFill>
                  <a:srgbClr val="DD6409"/>
                </a:solidFill>
              </a:rPr>
              <a:t> </a:t>
            </a:r>
            <a:r>
              <a:rPr lang="de-AT" altLang="de-DE" sz="2200" b="1" dirty="0" smtClean="0">
                <a:solidFill>
                  <a:srgbClr val="DD6409"/>
                </a:solidFill>
              </a:rPr>
              <a:t>zur Rückmeldung des Kompetenzstandes in den 8 Kompetenzen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de-AT" altLang="de-DE" sz="2200" b="1" dirty="0" smtClean="0">
                <a:solidFill>
                  <a:srgbClr val="DD6409"/>
                </a:solidFill>
              </a:rPr>
              <a:t>Auswahl von Lehrveranstaltungen, die an allen PHs und an der VPH angeboten werden - österreichweite Darstellung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de-AT" altLang="de-DE" sz="2200" b="1" dirty="0" smtClean="0">
                <a:solidFill>
                  <a:srgbClr val="DD6409"/>
                </a:solidFill>
              </a:rPr>
              <a:t>Dokumentation der Umsetzung im Unterricht </a:t>
            </a:r>
            <a:r>
              <a:rPr lang="de-AT" altLang="de-DE" sz="2200" b="1" dirty="0" smtClean="0">
                <a:solidFill>
                  <a:srgbClr val="DD6409"/>
                </a:solidFill>
              </a:rPr>
              <a:t>und </a:t>
            </a:r>
            <a:r>
              <a:rPr lang="de-AT" altLang="de-DE" sz="2200" b="1" dirty="0" err="1" smtClean="0">
                <a:solidFill>
                  <a:srgbClr val="DD6409"/>
                </a:solidFill>
              </a:rPr>
              <a:t>digi.checkP</a:t>
            </a:r>
            <a:r>
              <a:rPr lang="de-AT" altLang="de-DE" sz="2200" b="1" dirty="0" smtClean="0">
                <a:solidFill>
                  <a:srgbClr val="DD6409"/>
                </a:solidFill>
              </a:rPr>
              <a:t> </a:t>
            </a:r>
            <a:r>
              <a:rPr lang="de-AT" altLang="de-DE" sz="2200" b="1" dirty="0">
                <a:solidFill>
                  <a:srgbClr val="DD6409"/>
                </a:solidFill>
              </a:rPr>
              <a:t>zur Bestätigung des </a:t>
            </a:r>
            <a:r>
              <a:rPr lang="de-AT" altLang="de-DE" sz="2200" b="1" dirty="0" smtClean="0">
                <a:solidFill>
                  <a:srgbClr val="DD6409"/>
                </a:solidFill>
              </a:rPr>
              <a:t>Kompetenzerwerbes </a:t>
            </a:r>
            <a:r>
              <a:rPr lang="de-AT" altLang="de-DE" sz="2200" b="1" dirty="0" smtClean="0">
                <a:solidFill>
                  <a:srgbClr val="DD6409"/>
                </a:solidFill>
              </a:rPr>
              <a:t>in einem e-portfolio 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de-AT" altLang="de-DE" sz="2200" b="1" dirty="0" smtClean="0">
                <a:solidFill>
                  <a:srgbClr val="DD6409"/>
                </a:solidFill>
              </a:rPr>
              <a:t>LV-Bestätigungen und Link zum e-portfolio hochladen, Zertifikat</a:t>
            </a:r>
            <a:r>
              <a:rPr lang="de-AT" altLang="de-DE" sz="2200" b="1" dirty="0" smtClean="0">
                <a:solidFill>
                  <a:srgbClr val="DD6409"/>
                </a:solidFill>
              </a:rPr>
              <a:t> </a:t>
            </a:r>
            <a:r>
              <a:rPr lang="de-AT" altLang="de-DE" sz="2200" b="1" dirty="0" smtClean="0">
                <a:solidFill>
                  <a:srgbClr val="DD6409"/>
                </a:solidFill>
              </a:rPr>
              <a:t>– Arbeit an einem </a:t>
            </a:r>
            <a:r>
              <a:rPr lang="de-AT" altLang="de-DE" sz="2200" b="1" dirty="0" smtClean="0">
                <a:solidFill>
                  <a:srgbClr val="DD6409"/>
                </a:solidFill>
              </a:rPr>
              <a:t>Tool</a:t>
            </a:r>
            <a:endParaRPr lang="de-AT" altLang="de-DE" sz="1800" dirty="0">
              <a:solidFill>
                <a:srgbClr val="FFC000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de-AT" altLang="de-DE" sz="2200" b="1" dirty="0">
                <a:solidFill>
                  <a:srgbClr val="DD6409"/>
                </a:solidFill>
              </a:rPr>
              <a:t>Besprechung </a:t>
            </a:r>
            <a:r>
              <a:rPr lang="de-AT" altLang="de-DE" sz="2200" b="1" dirty="0" smtClean="0">
                <a:solidFill>
                  <a:srgbClr val="DD6409"/>
                </a:solidFill>
              </a:rPr>
              <a:t>mit und Abnahme durch Schulleitung</a:t>
            </a:r>
            <a:endParaRPr lang="de-AT" altLang="de-DE" sz="2200" b="1" dirty="0">
              <a:solidFill>
                <a:srgbClr val="DD6409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890" y="-71286"/>
            <a:ext cx="9153525" cy="1331675"/>
          </a:xfrm>
          <a:prstGeom prst="rect">
            <a:avLst/>
          </a:prstGeom>
          <a:solidFill>
            <a:srgbClr val="9AC2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4400" b="1" dirty="0" smtClean="0">
                <a:solidFill>
                  <a:schemeClr val="bg1"/>
                </a:solidFill>
              </a:rPr>
              <a:t>Kompetenznachweis: </a:t>
            </a:r>
            <a:r>
              <a:rPr lang="de-AT" sz="4400" b="1" dirty="0" err="1" smtClean="0">
                <a:solidFill>
                  <a:schemeClr val="bg1"/>
                </a:solidFill>
              </a:rPr>
              <a:t>Digi.folio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5535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hteck 2"/>
          <p:cNvSpPr>
            <a:spLocks noChangeArrowheads="1"/>
          </p:cNvSpPr>
          <p:nvPr/>
        </p:nvSpPr>
        <p:spPr bwMode="auto">
          <a:xfrm>
            <a:off x="827088" y="2133600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800" b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de-AT" altLang="de-DE" sz="1800" dirty="0">
              <a:solidFill>
                <a:srgbClr val="FFC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de-AT" altLang="de-DE" sz="1800" dirty="0">
              <a:solidFill>
                <a:srgbClr val="FFC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890" y="-71286"/>
            <a:ext cx="9153525" cy="1331675"/>
          </a:xfrm>
          <a:prstGeom prst="rect">
            <a:avLst/>
          </a:prstGeom>
          <a:solidFill>
            <a:srgbClr val="9AC2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4400" b="1" dirty="0" err="1" smtClean="0">
                <a:solidFill>
                  <a:schemeClr val="bg1"/>
                </a:solidFill>
              </a:rPr>
              <a:t>Digi.folio</a:t>
            </a:r>
            <a:endParaRPr lang="de-DE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133"/>
            <a:ext cx="9588843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2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531</Words>
  <Application>Microsoft Office PowerPoint</Application>
  <PresentationFormat>Bildschirmpräsentation (4:3)</PresentationFormat>
  <Paragraphs>162</Paragraphs>
  <Slides>22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 Theme</vt:lpstr>
      <vt:lpstr>PowerPoint-Präsentation</vt:lpstr>
      <vt:lpstr>PowerPoint-Präsentation</vt:lpstr>
      <vt:lpstr>VPH &amp;  Schule 4.0</vt:lpstr>
      <vt:lpstr>PowerPoint-Präsentation</vt:lpstr>
      <vt:lpstr>PowerPoint-Präsentation</vt:lpstr>
      <vt:lpstr>PowerPoint-Präsentation</vt:lpstr>
      <vt:lpstr>Die Virtuelle PH bietet</vt:lpstr>
      <vt:lpstr>PowerPoint-Präsentation</vt:lpstr>
      <vt:lpstr>PowerPoint-Präsentation</vt:lpstr>
      <vt:lpstr>Die Virtuelle PH bietet</vt:lpstr>
      <vt:lpstr> Das interaktive Fernsehen. </vt:lpstr>
      <vt:lpstr>PowerPoint-Präsentation</vt:lpstr>
      <vt:lpstr>Einblick in ein  </vt:lpstr>
      <vt:lpstr> Gemeinsam in die Zukunft lernen. </vt:lpstr>
      <vt:lpstr>PowerPoint-Präsentation</vt:lpstr>
      <vt:lpstr>PowerPoint-Präsentation</vt:lpstr>
      <vt:lpstr> Spielerisch jederzeit lernen. </vt:lpstr>
      <vt:lpstr>Einblick in ein  </vt:lpstr>
      <vt:lpstr>PowerPoint-Präsentation</vt:lpstr>
      <vt:lpstr> Onlinecampus Virtuelle PH </vt:lpstr>
      <vt:lpstr> Informiert bleiben.  </vt:lpstr>
      <vt:lpstr> Bis bald bei der Virtuellen PH.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Onlinecampus Virtuelle PH.</dc:title>
  <dc:creator>Stefan Schmid</dc:creator>
  <cp:lastModifiedBy>Ich</cp:lastModifiedBy>
  <cp:revision>90</cp:revision>
  <dcterms:created xsi:type="dcterms:W3CDTF">2016-09-18T09:47:30Z</dcterms:created>
  <dcterms:modified xsi:type="dcterms:W3CDTF">2017-09-26T17:09:54Z</dcterms:modified>
</cp:coreProperties>
</file>