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27" r:id="rId3"/>
    <p:sldId id="328" r:id="rId4"/>
    <p:sldId id="317" r:id="rId5"/>
    <p:sldId id="316" r:id="rId6"/>
    <p:sldId id="262" r:id="rId7"/>
    <p:sldId id="318" r:id="rId8"/>
    <p:sldId id="311" r:id="rId9"/>
    <p:sldId id="288" r:id="rId10"/>
    <p:sldId id="320" r:id="rId11"/>
    <p:sldId id="304" r:id="rId12"/>
    <p:sldId id="308" r:id="rId13"/>
    <p:sldId id="309" r:id="rId14"/>
    <p:sldId id="319" r:id="rId15"/>
    <p:sldId id="276" r:id="rId16"/>
    <p:sldId id="305" r:id="rId17"/>
    <p:sldId id="306" r:id="rId18"/>
    <p:sldId id="324" r:id="rId19"/>
    <p:sldId id="322" r:id="rId20"/>
    <p:sldId id="323" r:id="rId21"/>
    <p:sldId id="321" r:id="rId22"/>
    <p:sldId id="315" r:id="rId23"/>
    <p:sldId id="313" r:id="rId24"/>
    <p:sldId id="325" r:id="rId25"/>
    <p:sldId id="326" r:id="rId26"/>
    <p:sldId id="330" r:id="rId27"/>
    <p:sldId id="331" r:id="rId28"/>
    <p:sldId id="329" r:id="rId29"/>
    <p:sldId id="332" r:id="rId30"/>
  </p:sldIdLst>
  <p:sldSz cx="9144000" cy="6858000" type="screen4x3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00"/>
    <a:srgbClr val="000000"/>
    <a:srgbClr val="0808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6" autoAdjust="0"/>
    <p:restoredTop sz="92754" autoAdjust="0"/>
  </p:normalViewPr>
  <p:slideViewPr>
    <p:cSldViewPr>
      <p:cViewPr varScale="1">
        <p:scale>
          <a:sx n="91" d="100"/>
          <a:sy n="91" d="100"/>
        </p:scale>
        <p:origin x="-12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16FDE-465E-4D02-B20E-9F590B5418CD}" type="datetimeFigureOut">
              <a:rPr lang="de-AT" smtClean="0"/>
              <a:pPr/>
              <a:t>27.09.2017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C3D5C-219B-4105-9F49-B81395A8B4BF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mage.jimcdn.com/app/cms/image/transf/dimension=490x10000:format=jpg/path/s5fb208ad61e76cf7/image/i06446a780e0b0321/version/1471013508/imag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33485"/>
            <a:ext cx="9144000" cy="552451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0550" y="5810266"/>
            <a:ext cx="2303450" cy="1047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“Basic Digital Education” in Austria.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400" b="1" dirty="0" smtClean="0"/>
              <a:t>One Step Further.</a:t>
            </a:r>
            <a:endParaRPr lang="de-AT" sz="36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0" y="6365557"/>
            <a:ext cx="6858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Peter </a:t>
            </a:r>
            <a:r>
              <a:rPr lang="de-AT" dirty="0" err="1" smtClean="0"/>
              <a:t>Micheuz</a:t>
            </a:r>
            <a:r>
              <a:rPr lang="de-AT" dirty="0" smtClean="0"/>
              <a:t>, Stefan Pasterk, Andreas </a:t>
            </a:r>
            <a:r>
              <a:rPr lang="de-AT" dirty="0" err="1" smtClean="0"/>
              <a:t>Bollin</a:t>
            </a:r>
            <a:endParaRPr lang="de-A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563888" y="1"/>
            <a:ext cx="280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/>
            </a:r>
            <a:br>
              <a:rPr lang="de-AT" sz="2800" b="1" dirty="0" smtClean="0"/>
            </a:br>
            <a:r>
              <a:rPr lang="de-AT" sz="2800" dirty="0" smtClean="0">
                <a:latin typeface="Arial Narrow" pitchFamily="34" charset="0"/>
              </a:rPr>
              <a:t/>
            </a:r>
            <a:br>
              <a:rPr lang="de-AT" sz="2800" dirty="0" smtClean="0">
                <a:latin typeface="Arial Narrow" pitchFamily="34" charset="0"/>
              </a:rPr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0" y="857232"/>
            <a:ext cx="9144000" cy="4460796"/>
          </a:xfrm>
          <a:prstGeom prst="round2Diag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de-AT" sz="3200" b="1" dirty="0" smtClean="0"/>
              <a:t>  </a:t>
            </a:r>
            <a:r>
              <a:rPr lang="de-AT" sz="3200" b="1" dirty="0" err="1" smtClean="0"/>
              <a:t>mandatory</a:t>
            </a:r>
            <a:r>
              <a:rPr lang="de-AT" sz="3200" b="1" dirty="0" smtClean="0"/>
              <a:t>  </a:t>
            </a:r>
          </a:p>
          <a:p>
            <a:pPr>
              <a:buFont typeface="Wingdings" pitchFamily="2" charset="2"/>
              <a:buChar char="v"/>
            </a:pPr>
            <a:r>
              <a:rPr lang="de-AT" sz="3200" b="1" dirty="0" smtClean="0"/>
              <a:t>  </a:t>
            </a:r>
            <a:r>
              <a:rPr lang="de-AT" sz="3200" b="1" dirty="0" err="1" smtClean="0"/>
              <a:t>sequenced</a:t>
            </a:r>
            <a:r>
              <a:rPr lang="de-AT" sz="3200" b="1" dirty="0" smtClean="0"/>
              <a:t>, </a:t>
            </a:r>
            <a:r>
              <a:rPr lang="de-AT" sz="3200" b="1" dirty="0" err="1" smtClean="0"/>
              <a:t>timed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and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age-appropriate</a:t>
            </a:r>
            <a:r>
              <a:rPr lang="de-AT" sz="3200" b="1" dirty="0" smtClean="0"/>
              <a:t>    </a:t>
            </a:r>
          </a:p>
          <a:p>
            <a:pPr>
              <a:buFont typeface="Wingdings" pitchFamily="2" charset="2"/>
              <a:buChar char="v"/>
            </a:pPr>
            <a:r>
              <a:rPr lang="de-AT" sz="3200" b="1" dirty="0" smtClean="0"/>
              <a:t>  </a:t>
            </a:r>
            <a:r>
              <a:rPr lang="de-AT" sz="3200" b="1" dirty="0" err="1" smtClean="0"/>
              <a:t>two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hours</a:t>
            </a:r>
            <a:r>
              <a:rPr lang="de-AT" sz="3200" b="1" dirty="0" smtClean="0"/>
              <a:t> a </a:t>
            </a:r>
            <a:r>
              <a:rPr lang="de-AT" sz="3200" b="1" dirty="0" err="1" smtClean="0"/>
              <a:t>week</a:t>
            </a:r>
            <a:r>
              <a:rPr lang="de-AT" sz="3200" b="1" dirty="0" smtClean="0"/>
              <a:t> – 4 </a:t>
            </a:r>
            <a:r>
              <a:rPr lang="de-AT" sz="3200" b="1" dirty="0" err="1" smtClean="0"/>
              <a:t>years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from</a:t>
            </a:r>
            <a:r>
              <a:rPr lang="de-AT" sz="3200" b="1" dirty="0" smtClean="0"/>
              <a:t> grade 5 - 8</a:t>
            </a:r>
          </a:p>
          <a:p>
            <a:pPr>
              <a:buFont typeface="Wingdings" pitchFamily="2" charset="2"/>
              <a:buChar char="v"/>
            </a:pPr>
            <a:r>
              <a:rPr lang="de-AT" sz="3200" b="1" dirty="0" smtClean="0"/>
              <a:t>  </a:t>
            </a:r>
            <a:r>
              <a:rPr lang="de-AT" sz="3200" b="1" dirty="0" err="1" smtClean="0"/>
              <a:t>transdisciplinary</a:t>
            </a:r>
            <a:endParaRPr lang="de-AT" sz="3200" b="1" dirty="0" smtClean="0"/>
          </a:p>
          <a:p>
            <a:pPr>
              <a:buFont typeface="Wingdings" pitchFamily="2" charset="2"/>
              <a:buChar char="v"/>
            </a:pPr>
            <a:r>
              <a:rPr lang="de-AT" sz="3200" b="1" dirty="0" smtClean="0"/>
              <a:t>  </a:t>
            </a:r>
            <a:r>
              <a:rPr lang="de-AT" sz="3200" b="1" dirty="0" err="1" smtClean="0"/>
              <a:t>guaranteed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integration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into</a:t>
            </a:r>
            <a:r>
              <a:rPr lang="de-AT" sz="3200" b="1" dirty="0" smtClean="0"/>
              <a:t> </a:t>
            </a:r>
            <a:r>
              <a:rPr lang="de-AT" sz="3200" b="1" err="1" smtClean="0"/>
              <a:t>other</a:t>
            </a:r>
            <a:r>
              <a:rPr lang="de-AT" sz="3200" b="1" smtClean="0"/>
              <a:t> </a:t>
            </a:r>
            <a:r>
              <a:rPr lang="de-AT" sz="3200" b="1" smtClean="0"/>
              <a:t>disciplines</a:t>
            </a:r>
          </a:p>
          <a:p>
            <a:pPr>
              <a:buFont typeface="Wingdings" pitchFamily="2" charset="2"/>
              <a:buChar char="v"/>
            </a:pPr>
            <a:r>
              <a:rPr lang="de-AT" sz="3200" b="1" smtClean="0"/>
              <a:t>  d</a:t>
            </a:r>
            <a:r>
              <a:rPr lang="de-AT" sz="3200" b="1" smtClean="0"/>
              <a:t>enotation </a:t>
            </a:r>
            <a:r>
              <a:rPr lang="de-AT" sz="3200" b="1" dirty="0" err="1" smtClean="0"/>
              <a:t>of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the</a:t>
            </a:r>
            <a:r>
              <a:rPr lang="de-AT" sz="3200" b="1" dirty="0" smtClean="0"/>
              <a:t> </a:t>
            </a:r>
            <a:r>
              <a:rPr lang="de-AT" sz="3200" b="1" err="1" smtClean="0"/>
              <a:t>subject</a:t>
            </a:r>
            <a:r>
              <a:rPr lang="de-AT" sz="3200" b="1" smtClean="0"/>
              <a:t>/</a:t>
            </a:r>
            <a:r>
              <a:rPr lang="de-AT" sz="3200" b="1" err="1" smtClean="0"/>
              <a:t>discipline</a:t>
            </a:r>
            <a:r>
              <a:rPr lang="de-AT" sz="3200" b="1" smtClean="0"/>
              <a:t> </a:t>
            </a:r>
            <a:r>
              <a:rPr lang="de-AT" sz="3200" b="1" smtClean="0"/>
              <a:t>?</a:t>
            </a:r>
            <a:endParaRPr lang="de-AT" sz="3200" b="1" dirty="0" smtClean="0"/>
          </a:p>
          <a:p>
            <a:pPr>
              <a:buFont typeface="Wingdings" pitchFamily="2" charset="2"/>
              <a:buChar char="v"/>
            </a:pPr>
            <a:r>
              <a:rPr lang="de-AT" sz="3200" b="1" smtClean="0"/>
              <a:t> </a:t>
            </a:r>
            <a:r>
              <a:rPr lang="de-AT" sz="3200" b="1" smtClean="0"/>
              <a:t> Media </a:t>
            </a:r>
            <a:r>
              <a:rPr lang="de-AT" sz="3200" b="1" dirty="0" err="1" smtClean="0"/>
              <a:t>and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Informatics</a:t>
            </a:r>
            <a:r>
              <a:rPr lang="de-AT" sz="3200" b="1" dirty="0" smtClean="0"/>
              <a:t>? Digital Technologies?</a:t>
            </a:r>
          </a:p>
          <a:p>
            <a:pPr>
              <a:buFont typeface="Wingdings" pitchFamily="2" charset="2"/>
              <a:buChar char="v"/>
            </a:pPr>
            <a:r>
              <a:rPr lang="de-AT" sz="3200" b="1" smtClean="0"/>
              <a:t> </a:t>
            </a:r>
            <a:r>
              <a:rPr lang="de-AT" sz="3200" b="1" smtClean="0"/>
              <a:t> Computing</a:t>
            </a:r>
            <a:r>
              <a:rPr lang="de-AT" sz="3200" b="1" dirty="0" smtClean="0"/>
              <a:t>? </a:t>
            </a:r>
            <a:endParaRPr lang="de-AT" sz="40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000" b="1" dirty="0" err="1" smtClean="0">
                <a:latin typeface="Arial Rounded MT Bold" pitchFamily="34" charset="0"/>
              </a:rPr>
              <a:t>Dreaming</a:t>
            </a:r>
            <a:r>
              <a:rPr lang="de-AT" sz="3000" b="1" dirty="0" smtClean="0">
                <a:latin typeface="Arial Rounded MT Bold" pitchFamily="34" charset="0"/>
              </a:rPr>
              <a:t> </a:t>
            </a:r>
            <a:r>
              <a:rPr lang="de-AT" sz="3000" b="1" dirty="0" err="1" smtClean="0">
                <a:latin typeface="Arial Rounded MT Bold" pitchFamily="34" charset="0"/>
              </a:rPr>
              <a:t>of</a:t>
            </a:r>
            <a:r>
              <a:rPr lang="de-AT" sz="3000" b="1" dirty="0" smtClean="0">
                <a:latin typeface="Arial Rounded MT Bold" pitchFamily="34" charset="0"/>
              </a:rPr>
              <a:t> a </a:t>
            </a:r>
            <a:r>
              <a:rPr lang="de-AT" sz="3000" b="1" dirty="0" err="1" smtClean="0">
                <a:latin typeface="Arial Rounded MT Bold" pitchFamily="34" charset="0"/>
              </a:rPr>
              <a:t>new</a:t>
            </a:r>
            <a:r>
              <a:rPr lang="de-AT" sz="3000" b="1" dirty="0" smtClean="0">
                <a:latin typeface="Arial Rounded MT Bold" pitchFamily="34" charset="0"/>
              </a:rPr>
              <a:t> </a:t>
            </a:r>
            <a:r>
              <a:rPr lang="de-AT" sz="3000" b="1" dirty="0" err="1" smtClean="0">
                <a:latin typeface="Arial Rounded MT Bold" pitchFamily="34" charset="0"/>
              </a:rPr>
              <a:t>Discipline</a:t>
            </a:r>
            <a:r>
              <a:rPr lang="de-AT" sz="3000" b="1" dirty="0" smtClean="0">
                <a:latin typeface="Arial Rounded MT Bold" pitchFamily="34" charset="0"/>
              </a:rPr>
              <a:t>/</a:t>
            </a:r>
            <a:r>
              <a:rPr lang="de-AT" sz="3000" b="1" dirty="0" err="1" smtClean="0">
                <a:latin typeface="Arial Rounded MT Bold" pitchFamily="34" charset="0"/>
              </a:rPr>
              <a:t>Subject</a:t>
            </a:r>
            <a:r>
              <a:rPr lang="de-AT" sz="3000" b="1" dirty="0" smtClean="0">
                <a:latin typeface="Arial Rounded MT Bold" pitchFamily="34" charset="0"/>
              </a:rPr>
              <a:t>     </a:t>
            </a:r>
            <a:endParaRPr lang="de-AT" sz="30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08720"/>
            <a:ext cx="91440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digital gap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between pupils at the </a:t>
            </a:r>
            <a:b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end of lower secondary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schools is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unacceptably wide.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Due to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autonomy and inhomogeneous competences of teachers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b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the status of ICT/informatics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differs extremely from school to school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Simplification and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clarification of terminology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</a:t>
            </a:r>
            <a:b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ICT and Informatics are a matter of concern.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There is a need for a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reasonable framework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which ensures </a:t>
            </a:r>
            <a:b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also a certain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level of digital literacy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Standardizing measures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and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clearly defined standard of digital and Informatics competence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de-AT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3200" b="1" smtClean="0"/>
              <a:t>Situation 2005</a:t>
            </a:r>
            <a:endParaRPr lang="de-AT" sz="32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563888" y="1"/>
            <a:ext cx="280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/>
            </a:r>
            <a:br>
              <a:rPr lang="de-AT" sz="2800" b="1" dirty="0" smtClean="0"/>
            </a:br>
            <a:r>
              <a:rPr lang="de-AT" sz="2800" dirty="0" smtClean="0">
                <a:latin typeface="Arial Narrow" pitchFamily="34" charset="0"/>
              </a:rPr>
              <a:t/>
            </a:r>
            <a:br>
              <a:rPr lang="de-AT" sz="2800" dirty="0" smtClean="0">
                <a:latin typeface="Arial Narrow" pitchFamily="34" charset="0"/>
              </a:rPr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0" y="761981"/>
            <a:ext cx="9144000" cy="4869418"/>
          </a:xfrm>
          <a:prstGeom prst="round2DiagRect">
            <a:avLst/>
          </a:prstGeom>
          <a:solidFill>
            <a:schemeClr val="tx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mandatory</a:t>
            </a:r>
            <a:r>
              <a:rPr lang="de-AT" sz="2800" b="1" dirty="0" smtClean="0">
                <a:solidFill>
                  <a:schemeClr val="bg1"/>
                </a:solidFill>
              </a:rPr>
              <a:t>  YES AND NO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sequenced</a:t>
            </a:r>
            <a:r>
              <a:rPr lang="de-AT" sz="2800" b="1" dirty="0" smtClean="0">
                <a:solidFill>
                  <a:schemeClr val="bg1"/>
                </a:solidFill>
              </a:rPr>
              <a:t>   NO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timed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and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age-appropriate</a:t>
            </a:r>
            <a:r>
              <a:rPr lang="de-AT" sz="2800" b="1" dirty="0" smtClean="0">
                <a:solidFill>
                  <a:schemeClr val="bg1"/>
                </a:solidFill>
              </a:rPr>
              <a:t>  - HOPEFULLY YES   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two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hours</a:t>
            </a:r>
            <a:r>
              <a:rPr lang="de-AT" sz="2800" b="1" dirty="0" smtClean="0">
                <a:solidFill>
                  <a:schemeClr val="bg1"/>
                </a:solidFill>
              </a:rPr>
              <a:t> a </a:t>
            </a:r>
            <a:r>
              <a:rPr lang="de-AT" sz="2800" b="1" dirty="0" err="1" smtClean="0">
                <a:solidFill>
                  <a:schemeClr val="bg1"/>
                </a:solidFill>
              </a:rPr>
              <a:t>week</a:t>
            </a:r>
            <a:r>
              <a:rPr lang="de-AT" sz="2800" b="1" dirty="0" smtClean="0">
                <a:solidFill>
                  <a:schemeClr val="bg1"/>
                </a:solidFill>
              </a:rPr>
              <a:t> – 4 </a:t>
            </a:r>
            <a:r>
              <a:rPr lang="de-AT" sz="2800" b="1" dirty="0" err="1" smtClean="0">
                <a:solidFill>
                  <a:schemeClr val="bg1"/>
                </a:solidFill>
              </a:rPr>
              <a:t>years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from</a:t>
            </a:r>
            <a:r>
              <a:rPr lang="de-AT" sz="2800" b="1" dirty="0" smtClean="0">
                <a:solidFill>
                  <a:schemeClr val="bg1"/>
                </a:solidFill>
              </a:rPr>
              <a:t> grade 5 – 8  NO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transdisciplinary</a:t>
            </a:r>
            <a:r>
              <a:rPr lang="de-AT" sz="2800" b="1" dirty="0" smtClean="0">
                <a:solidFill>
                  <a:schemeClr val="bg1"/>
                </a:solidFill>
              </a:rPr>
              <a:t> – NOT NECESSARILY</a:t>
            </a:r>
          </a:p>
          <a:p>
            <a:pPr>
              <a:buFont typeface="Wingdings" pitchFamily="2" charset="2"/>
              <a:buChar char="v"/>
            </a:pPr>
            <a:r>
              <a:rPr lang="de-AT" sz="2800" b="1" dirty="0" smtClean="0">
                <a:solidFill>
                  <a:schemeClr val="bg1"/>
                </a:solidFill>
              </a:rPr>
              <a:t>  </a:t>
            </a:r>
            <a:r>
              <a:rPr lang="de-AT" sz="2800" b="1" dirty="0" err="1" smtClean="0">
                <a:solidFill>
                  <a:schemeClr val="bg1"/>
                </a:solidFill>
              </a:rPr>
              <a:t>guaranteed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integration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into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other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disciplines</a:t>
            </a:r>
            <a:r>
              <a:rPr lang="de-AT" sz="2800" b="1" dirty="0" smtClean="0">
                <a:solidFill>
                  <a:schemeClr val="bg1"/>
                </a:solidFill>
              </a:rPr>
              <a:t> NO</a:t>
            </a:r>
          </a:p>
          <a:p>
            <a:endParaRPr lang="de-AT" sz="2800" b="1" dirty="0" smtClean="0">
              <a:solidFill>
                <a:schemeClr val="bg1"/>
              </a:solidFill>
            </a:endParaRPr>
          </a:p>
          <a:p>
            <a:r>
              <a:rPr lang="de-AT" sz="2800" b="1" dirty="0" smtClean="0">
                <a:solidFill>
                  <a:schemeClr val="bg1"/>
                </a:solidFill>
              </a:rPr>
              <a:t>Denotation </a:t>
            </a:r>
            <a:r>
              <a:rPr lang="de-AT" sz="2800" b="1" dirty="0" err="1" smtClean="0">
                <a:solidFill>
                  <a:schemeClr val="bg1"/>
                </a:solidFill>
              </a:rPr>
              <a:t>of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err="1" smtClean="0">
                <a:solidFill>
                  <a:schemeClr val="bg1"/>
                </a:solidFill>
              </a:rPr>
              <a:t>the</a:t>
            </a:r>
            <a:r>
              <a:rPr lang="de-AT" sz="2800" b="1" smtClean="0">
                <a:solidFill>
                  <a:schemeClr val="bg1"/>
                </a:solidFill>
              </a:rPr>
              <a:t> </a:t>
            </a:r>
            <a:r>
              <a:rPr lang="de-AT" sz="2800" b="1" smtClean="0">
                <a:solidFill>
                  <a:schemeClr val="bg1"/>
                </a:solidFill>
              </a:rPr>
              <a:t>subject/discipline</a:t>
            </a:r>
          </a:p>
          <a:p>
            <a:r>
              <a:rPr lang="de-AT" sz="2800" b="1" smtClean="0">
                <a:solidFill>
                  <a:schemeClr val="bg1"/>
                </a:solidFill>
              </a:rPr>
              <a:t> </a:t>
            </a:r>
            <a:r>
              <a:rPr lang="de-AT" sz="2800" b="1" smtClean="0">
                <a:solidFill>
                  <a:schemeClr val="bg1"/>
                </a:solidFill>
              </a:rPr>
              <a:t>     BASIC DIGITAL EDUCATION</a:t>
            </a:r>
            <a:r>
              <a:rPr lang="de-AT" sz="2800" b="1" smtClean="0">
                <a:solidFill>
                  <a:schemeClr val="bg1"/>
                </a:solidFill>
              </a:rPr>
              <a:t> 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000" b="1" dirty="0" err="1" smtClean="0">
                <a:latin typeface="Arial Rounded MT Bold" pitchFamily="34" charset="0"/>
              </a:rPr>
              <a:t>Birth</a:t>
            </a:r>
            <a:r>
              <a:rPr lang="de-AT" sz="3000" b="1" dirty="0" smtClean="0">
                <a:latin typeface="Arial Rounded MT Bold" pitchFamily="34" charset="0"/>
              </a:rPr>
              <a:t> </a:t>
            </a:r>
            <a:r>
              <a:rPr lang="de-AT" sz="3000" b="1" dirty="0" err="1" smtClean="0">
                <a:latin typeface="Arial Rounded MT Bold" pitchFamily="34" charset="0"/>
              </a:rPr>
              <a:t>of</a:t>
            </a:r>
            <a:r>
              <a:rPr lang="de-AT" sz="3000" b="1" dirty="0" smtClean="0">
                <a:latin typeface="Arial Rounded MT Bold" pitchFamily="34" charset="0"/>
              </a:rPr>
              <a:t> a </a:t>
            </a:r>
            <a:r>
              <a:rPr lang="de-AT" sz="3000" b="1" dirty="0" err="1" smtClean="0">
                <a:latin typeface="Arial Rounded MT Bold" pitchFamily="34" charset="0"/>
              </a:rPr>
              <a:t>new</a:t>
            </a:r>
            <a:r>
              <a:rPr lang="de-AT" sz="3000" b="1" dirty="0" smtClean="0">
                <a:latin typeface="Arial Rounded MT Bold" pitchFamily="34" charset="0"/>
              </a:rPr>
              <a:t> NATIONWIDE </a:t>
            </a:r>
            <a:r>
              <a:rPr lang="de-AT" sz="3000" b="1" dirty="0" err="1" smtClean="0">
                <a:latin typeface="Arial Rounded MT Bold" pitchFamily="34" charset="0"/>
              </a:rPr>
              <a:t>Discipline</a:t>
            </a:r>
            <a:r>
              <a:rPr lang="de-AT" sz="3000" b="1" dirty="0" smtClean="0">
                <a:latin typeface="Arial Rounded MT Bold" pitchFamily="34" charset="0"/>
              </a:rPr>
              <a:t>/</a:t>
            </a:r>
            <a:r>
              <a:rPr lang="de-AT" sz="3000" b="1" dirty="0" err="1" smtClean="0">
                <a:latin typeface="Arial Rounded MT Bold" pitchFamily="34" charset="0"/>
              </a:rPr>
              <a:t>Subject</a:t>
            </a:r>
            <a:r>
              <a:rPr lang="de-AT" sz="3000" b="1" dirty="0" smtClean="0">
                <a:latin typeface="Arial Rounded MT Bold" pitchFamily="34" charset="0"/>
              </a:rPr>
              <a:t>     </a:t>
            </a:r>
            <a:endParaRPr lang="de-AT" sz="30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"/>
            <a:ext cx="9144000" cy="255454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“That is the curse of our noble house: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Striving hesitatingly on half ways to half action with half means. Yes or no, here is no middle road”.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7650" name="Picture 2" descr="Bildergebnis für grillparzer habsbur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429001"/>
            <a:ext cx="242886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2214546" y="3429001"/>
            <a:ext cx="6929454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Quote from the stage play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>“</a:t>
            </a:r>
            <a:r>
              <a:rPr lang="en-US" sz="3200" b="1" dirty="0" smtClean="0"/>
              <a:t>A Fratricidal Struggle in the </a:t>
            </a:r>
            <a:r>
              <a:rPr lang="en-US" sz="3600" b="1" dirty="0" smtClean="0"/>
              <a:t>House of </a:t>
            </a:r>
            <a:r>
              <a:rPr lang="en-US" sz="3600" b="1" dirty="0" err="1" smtClean="0"/>
              <a:t>Habsburgers</a:t>
            </a:r>
            <a:r>
              <a:rPr lang="en-US" sz="3200" dirty="0" smtClean="0"/>
              <a:t>”,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written by the well known </a:t>
            </a:r>
            <a:r>
              <a:rPr lang="en-US" sz="2800" b="1" dirty="0" smtClean="0"/>
              <a:t>national Austrian poet</a:t>
            </a:r>
            <a:r>
              <a:rPr lang="en-US" sz="2800" dirty="0" smtClean="0"/>
              <a:t> </a:t>
            </a:r>
            <a:r>
              <a:rPr lang="en-US" sz="2800" b="1" dirty="0" smtClean="0"/>
              <a:t>Grillparzer</a:t>
            </a:r>
            <a:r>
              <a:rPr lang="en-US" sz="2800" dirty="0" smtClean="0"/>
              <a:t> (19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century)</a:t>
            </a:r>
            <a:endParaRPr lang="de-A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92935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0" y="5585858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>BASIC DIGITAL EDUCATION     YES OR NO </a:t>
            </a:r>
            <a:br>
              <a:rPr lang="de-AT" sz="2800" b="1" dirty="0" smtClean="0"/>
            </a:br>
            <a:r>
              <a:rPr lang="de-AT" sz="2800" b="1" dirty="0" smtClean="0"/>
              <a:t>NO GRADING</a:t>
            </a:r>
            <a:endParaRPr lang="de-AT" sz="2800" b="1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000" b="1" dirty="0" smtClean="0">
                <a:latin typeface="Arial Rounded MT Bold" pitchFamily="34" charset="0"/>
              </a:rPr>
              <a:t>Competence Model </a:t>
            </a:r>
            <a:r>
              <a:rPr lang="de-AT" sz="3000" b="1" dirty="0" err="1" smtClean="0">
                <a:latin typeface="Arial Rounded MT Bold" pitchFamily="34" charset="0"/>
              </a:rPr>
              <a:t>for</a:t>
            </a:r>
            <a:r>
              <a:rPr lang="de-AT" sz="3000" b="1" dirty="0" smtClean="0">
                <a:latin typeface="Arial Rounded MT Bold" pitchFamily="34" charset="0"/>
              </a:rPr>
              <a:t> </a:t>
            </a:r>
            <a:r>
              <a:rPr lang="de-AT" sz="3000" b="1" dirty="0" err="1" smtClean="0">
                <a:latin typeface="Arial Rounded MT Bold" pitchFamily="34" charset="0"/>
              </a:rPr>
              <a:t>Lower</a:t>
            </a:r>
            <a:r>
              <a:rPr lang="de-AT" sz="3000" b="1" dirty="0" smtClean="0">
                <a:latin typeface="Arial Rounded MT Bold" pitchFamily="34" charset="0"/>
              </a:rPr>
              <a:t> </a:t>
            </a:r>
            <a:r>
              <a:rPr lang="de-AT" sz="3000" b="1" dirty="0" err="1" smtClean="0">
                <a:latin typeface="Arial Rounded MT Bold" pitchFamily="34" charset="0"/>
              </a:rPr>
              <a:t>Secondary</a:t>
            </a:r>
            <a:r>
              <a:rPr lang="de-AT" sz="3000" b="1" dirty="0" smtClean="0">
                <a:latin typeface="Arial Rounded MT Bold" pitchFamily="34" charset="0"/>
              </a:rPr>
              <a:t> Ed.</a:t>
            </a:r>
            <a:endParaRPr lang="de-AT" sz="3000" dirty="0">
              <a:latin typeface="Arial Rounded MT Bold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63888" y="1"/>
            <a:ext cx="280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/>
            </a:r>
            <a:br>
              <a:rPr lang="de-AT" sz="2800" b="1" dirty="0" smtClean="0"/>
            </a:br>
            <a:r>
              <a:rPr lang="de-AT" sz="2800" dirty="0" smtClean="0">
                <a:latin typeface="Arial Narrow" pitchFamily="34" charset="0"/>
              </a:rPr>
              <a:t/>
            </a:r>
            <a:br>
              <a:rPr lang="de-AT" sz="2800" dirty="0" smtClean="0">
                <a:latin typeface="Arial Narrow" pitchFamily="34" charset="0"/>
              </a:rPr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0" y="666731"/>
            <a:ext cx="9001156" cy="6191269"/>
            <a:chOff x="323528" y="1340768"/>
            <a:chExt cx="8280920" cy="5328592"/>
          </a:xfrm>
        </p:grpSpPr>
        <p:pic>
          <p:nvPicPr>
            <p:cNvPr id="11" name="Grafik 0" descr="beide-kompetenzmodelle.jpg"/>
            <p:cNvPicPr/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323528" y="1340768"/>
              <a:ext cx="8280920" cy="5184576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4644008" y="2060848"/>
              <a:ext cx="3960440" cy="4608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2800" b="1" smtClean="0">
                  <a:solidFill>
                    <a:schemeClr val="tx1"/>
                  </a:solidFill>
                </a:rPr>
                <a:t>about 70 descriptors</a:t>
              </a:r>
              <a:br>
                <a:rPr lang="de-AT" sz="2800" b="1" smtClean="0">
                  <a:solidFill>
                    <a:schemeClr val="tx1"/>
                  </a:solidFill>
                </a:rPr>
              </a:br>
              <a:r>
                <a:rPr lang="de-AT" sz="2800" b="1" smtClean="0">
                  <a:solidFill>
                    <a:schemeClr val="tx1"/>
                  </a:solidFill>
                </a:rPr>
                <a:t>(I can … statements)</a:t>
              </a:r>
              <a:endParaRPr lang="de-AT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5143505" y="5429265"/>
            <a:ext cx="325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/>
              <a:t>First </a:t>
            </a:r>
            <a:r>
              <a:rPr lang="de-AT" sz="2400" b="1" dirty="0" err="1" smtClean="0"/>
              <a:t>release</a:t>
            </a:r>
            <a:r>
              <a:rPr lang="de-AT" sz="2400" b="1" dirty="0" smtClean="0"/>
              <a:t>: 2011/2012</a:t>
            </a:r>
            <a:endParaRPr lang="de-A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ildergebnis für unholy experimen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316765"/>
            <a:ext cx="3528392" cy="485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feil nach rechts 5"/>
          <p:cNvSpPr/>
          <p:nvPr/>
        </p:nvSpPr>
        <p:spPr>
          <a:xfrm rot="19280928">
            <a:off x="3907034" y="2250952"/>
            <a:ext cx="1484894" cy="622203"/>
          </a:xfrm>
          <a:prstGeom prst="rightArrow">
            <a:avLst>
              <a:gd name="adj1" fmla="val 50000"/>
              <a:gd name="adj2" fmla="val 1504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Pfeil nach rechts 6"/>
          <p:cNvSpPr/>
          <p:nvPr/>
        </p:nvSpPr>
        <p:spPr>
          <a:xfrm rot="2878821">
            <a:off x="3566616" y="4483643"/>
            <a:ext cx="2131307" cy="466652"/>
          </a:xfrm>
          <a:prstGeom prst="rightArrow">
            <a:avLst>
              <a:gd name="adj1" fmla="val 50000"/>
              <a:gd name="adj2" fmla="val 1504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5364088" y="1220755"/>
            <a:ext cx="2654253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b="1" smtClean="0"/>
              <a:t>ENGLAND:</a:t>
            </a:r>
            <a:br>
              <a:rPr lang="de-AT" b="1" smtClean="0"/>
            </a:br>
            <a:r>
              <a:rPr lang="de-AT" b="1" smtClean="0"/>
              <a:t>„</a:t>
            </a:r>
            <a:r>
              <a:rPr lang="de-AT" sz="2000" b="1" smtClean="0"/>
              <a:t>COMPUTING“</a:t>
            </a:r>
            <a:r>
              <a:rPr lang="de-AT" smtClean="0"/>
              <a:t/>
            </a:r>
            <a:br>
              <a:rPr lang="de-AT" smtClean="0"/>
            </a:br>
            <a:r>
              <a:rPr lang="de-AT" smtClean="0"/>
              <a:t>FORCING BACK  </a:t>
            </a:r>
            <a:r>
              <a:rPr lang="de-AT" sz="2800" b="1" smtClean="0"/>
              <a:t>IT</a:t>
            </a:r>
            <a:r>
              <a:rPr lang="de-AT" smtClean="0"/>
              <a:t> FROM </a:t>
            </a:r>
            <a:br>
              <a:rPr lang="de-AT" smtClean="0"/>
            </a:br>
            <a:r>
              <a:rPr lang="de-AT" smtClean="0"/>
              <a:t>CURRICULA (practically)  </a:t>
            </a:r>
            <a:endParaRPr lang="de-AT"/>
          </a:p>
        </p:txBody>
      </p:sp>
      <p:sp>
        <p:nvSpPr>
          <p:cNvPr id="9" name="Textfeld 8"/>
          <p:cNvSpPr txBox="1"/>
          <p:nvPr/>
        </p:nvSpPr>
        <p:spPr>
          <a:xfrm>
            <a:off x="5364088" y="3813043"/>
            <a:ext cx="3528392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b="1" smtClean="0"/>
              <a:t>AUSTRIA:</a:t>
            </a:r>
          </a:p>
          <a:p>
            <a:r>
              <a:rPr lang="de-AT" sz="2000" b="1" smtClean="0"/>
              <a:t>„BASIC DIGITAL EDUCATION“ </a:t>
            </a:r>
            <a:r>
              <a:rPr lang="de-AT" b="1" smtClean="0"/>
              <a:t/>
            </a:r>
            <a:br>
              <a:rPr lang="de-AT" b="1" smtClean="0"/>
            </a:br>
            <a:r>
              <a:rPr lang="de-AT" smtClean="0"/>
              <a:t/>
            </a:r>
            <a:br>
              <a:rPr lang="de-AT" smtClean="0"/>
            </a:br>
            <a:r>
              <a:rPr lang="de-AT" smtClean="0"/>
              <a:t>„SUBJECT“ OR/AND INTEGRATION  </a:t>
            </a:r>
            <a:endParaRPr lang="de-AT" b="1" smtClean="0"/>
          </a:p>
          <a:p>
            <a:r>
              <a:rPr lang="de-AT" smtClean="0"/>
              <a:t>„MANDATORY EXERCISES“</a:t>
            </a:r>
            <a:br>
              <a:rPr lang="de-AT" smtClean="0"/>
            </a:br>
            <a:r>
              <a:rPr lang="de-AT" smtClean="0"/>
              <a:t>  WITHOUT GRADING</a:t>
            </a:r>
            <a:br>
              <a:rPr lang="de-AT" smtClean="0"/>
            </a:br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5364088" y="3332989"/>
            <a:ext cx="352839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AT" b="1" smtClean="0">
                <a:solidFill>
                  <a:srgbClr val="FFFF00"/>
                </a:solidFill>
              </a:rPr>
              <a:t>DIGITAL EDUCATION FOR ALL (KS3)</a:t>
            </a:r>
            <a:endParaRPr lang="de-AT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b="1" smtClean="0">
                <a:solidFill>
                  <a:srgbClr val="002060"/>
                </a:solidFill>
              </a:rPr>
              <a:t>SINCE 2014 IN ENGLAND, SINCE 2017 IN AUSTRIA … </a:t>
            </a:r>
            <a:endParaRPr lang="de-AT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419872" y="1268760"/>
            <a:ext cx="5724128" cy="437042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1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Social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Aspects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Media Change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Digitization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 (15)</a:t>
            </a:r>
            <a:endParaRPr lang="de-AT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2 Information-, Data-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Media Competence (15) </a:t>
            </a: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3 Operating Systems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br>
              <a:rPr lang="de-DE" b="1" dirty="0" smtClean="0">
                <a:latin typeface="Arial Narrow" pitchFamily="34" charset="0"/>
                <a:cs typeface="Arial" pitchFamily="34" charset="0"/>
              </a:rPr>
            </a:br>
            <a:r>
              <a:rPr lang="de-DE" b="1" dirty="0" smtClean="0">
                <a:latin typeface="Arial Narrow" pitchFamily="34" charset="0"/>
                <a:cs typeface="Arial" pitchFamily="34" charset="0"/>
              </a:rPr>
              <a:t>   Standard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Application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Software (20) </a:t>
            </a:r>
          </a:p>
          <a:p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	Basics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Operating Systems (3) </a:t>
            </a:r>
            <a:endParaRPr lang="de-AT" sz="1600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Word Processing (5)</a:t>
            </a:r>
            <a:br>
              <a:rPr lang="de-DE" sz="1600" b="1" dirty="0" smtClean="0">
                <a:latin typeface="Arial Narrow" pitchFamily="34" charset="0"/>
                <a:cs typeface="Arial" pitchFamily="34" charset="0"/>
              </a:rPr>
            </a:b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Presentation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(6) </a:t>
            </a:r>
            <a:br>
              <a:rPr lang="de-DE" sz="1600" b="1" dirty="0" smtClean="0">
                <a:latin typeface="Arial Narrow" pitchFamily="34" charset="0"/>
                <a:cs typeface="Arial" pitchFamily="34" charset="0"/>
              </a:rPr>
            </a:b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Spreadsheets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(6)</a:t>
            </a:r>
            <a:endParaRPr lang="de-AT" sz="1600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4 Media Design (13)</a:t>
            </a: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5 Digital Communication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Social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Media (17)</a:t>
            </a:r>
            <a:endParaRPr lang="de-AT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6 Security (9)</a:t>
            </a:r>
            <a:endParaRPr lang="de-AT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7 Technical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Troubleshooting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(12) </a:t>
            </a:r>
            <a:endParaRPr lang="de-AT" b="1" dirty="0" smtClean="0">
              <a:latin typeface="Arial Narrow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 Narrow" pitchFamily="34" charset="0"/>
                <a:cs typeface="Arial" pitchFamily="34" charset="0"/>
              </a:rPr>
              <a:t>8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Computational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  <a:cs typeface="Arial" pitchFamily="34" charset="0"/>
              </a:rPr>
              <a:t>Thinking</a:t>
            </a:r>
            <a:r>
              <a:rPr lang="de-DE" b="1" dirty="0" smtClean="0">
                <a:latin typeface="Arial Narrow" pitchFamily="34" charset="0"/>
                <a:cs typeface="Arial" pitchFamily="34" charset="0"/>
              </a:rPr>
              <a:t> (13) </a:t>
            </a:r>
            <a:br>
              <a:rPr lang="de-DE" b="1" dirty="0" smtClean="0">
                <a:latin typeface="Arial Narrow" pitchFamily="34" charset="0"/>
                <a:cs typeface="Arial" pitchFamily="34" charset="0"/>
              </a:rPr>
            </a:br>
            <a:r>
              <a:rPr lang="de-DE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Working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with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Algorithms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(7) </a:t>
            </a:r>
            <a:br>
              <a:rPr lang="de-DE" sz="1600" b="1" dirty="0" smtClean="0">
                <a:latin typeface="Arial Narrow" pitchFamily="34" charset="0"/>
                <a:cs typeface="Arial" pitchFamily="34" charset="0"/>
              </a:rPr>
            </a:b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Devising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Simple Programs  (4)</a:t>
            </a:r>
            <a:br>
              <a:rPr lang="de-DE" sz="1600" b="1" dirty="0" smtClean="0">
                <a:latin typeface="Arial Narrow" pitchFamily="34" charset="0"/>
                <a:cs typeface="Arial" pitchFamily="34" charset="0"/>
              </a:rPr>
            </a:b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	Creative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Use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Programming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 Narrow" pitchFamily="34" charset="0"/>
                <a:cs typeface="Arial" pitchFamily="34" charset="0"/>
              </a:rPr>
              <a:t>Languages</a:t>
            </a:r>
            <a:r>
              <a:rPr lang="de-DE" sz="1600" b="1" dirty="0" smtClean="0">
                <a:latin typeface="Arial Narrow" pitchFamily="34" charset="0"/>
                <a:cs typeface="Arial" pitchFamily="34" charset="0"/>
              </a:rPr>
              <a:t> (2)</a:t>
            </a:r>
            <a:endParaRPr lang="de-AT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214894"/>
            <a:ext cx="3347864" cy="443198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1    Social Aspects of Media Change 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and Digitization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2    (Re)Search and Learning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3    Instructions for Digital Devices and 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Basic Structure of Computers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4    Introduction into Information  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Technologies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5    Basics of an Operating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6    Social Media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7    Word processing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8    Presentation and Media Design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9    Spreadsheets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10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Communication on the Internet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10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Computational Thinking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11"/>
              <a:tabLst/>
            </a:pPr>
            <a:endParaRPr kumimoji="0" lang="de-AT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11"/>
              <a:tabLst/>
            </a:pPr>
            <a:endParaRPr kumimoji="0" lang="de-AT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28992" y="0"/>
            <a:ext cx="52565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>CURRICULUM SINCE APRIL 2017</a:t>
            </a:r>
            <a:endParaRPr lang="de-AT" sz="1600" b="1" dirty="0"/>
          </a:p>
        </p:txBody>
      </p:sp>
      <p:sp>
        <p:nvSpPr>
          <p:cNvPr id="7" name="Textfeld 6"/>
          <p:cNvSpPr txBox="1"/>
          <p:nvPr/>
        </p:nvSpPr>
        <p:spPr>
          <a:xfrm rot="5400000">
            <a:off x="5995482" y="3448836"/>
            <a:ext cx="58353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b="1" smtClean="0"/>
              <a:t>115 descriptors</a:t>
            </a:r>
            <a:endParaRPr lang="de-AT" sz="2400" b="1"/>
          </a:p>
        </p:txBody>
      </p:sp>
      <p:sp>
        <p:nvSpPr>
          <p:cNvPr id="9" name="Textfeld 8"/>
          <p:cNvSpPr txBox="1"/>
          <p:nvPr/>
        </p:nvSpPr>
        <p:spPr>
          <a:xfrm>
            <a:off x="6156176" y="2780928"/>
            <a:ext cx="113332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ECDL</a:t>
            </a:r>
            <a:endParaRPr lang="de-AT" sz="3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948264" y="4797152"/>
            <a:ext cx="140352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800" b="1" smtClean="0"/>
              <a:t>CODING</a:t>
            </a:r>
            <a:endParaRPr lang="de-AT" sz="2800" b="1"/>
          </a:p>
        </p:txBody>
      </p:sp>
      <p:sp>
        <p:nvSpPr>
          <p:cNvPr id="12" name="Textfeld 11"/>
          <p:cNvSpPr txBox="1"/>
          <p:nvPr/>
        </p:nvSpPr>
        <p:spPr>
          <a:xfrm rot="18485043">
            <a:off x="-23493" y="3401463"/>
            <a:ext cx="368729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VERY FIRST DRAFT</a:t>
            </a:r>
            <a:endParaRPr lang="de-AT" sz="3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333485"/>
            <a:ext cx="91440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1500" dirty="0" smtClean="0"/>
              <a:t>INTERMEZZO</a:t>
            </a:r>
            <a:endParaRPr lang="de-AT" sz="115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dublin\20170705_151328.jpg"/>
          <p:cNvPicPr>
            <a:picLocks noChangeAspect="1" noChangeArrowheads="1"/>
          </p:cNvPicPr>
          <p:nvPr/>
        </p:nvPicPr>
        <p:blipFill>
          <a:blip r:embed="rId2" cstate="print"/>
          <a:srcRect l="2343" t="29167" r="31250" b="5555"/>
          <a:stretch>
            <a:fillRect/>
          </a:stretch>
        </p:blipFill>
        <p:spPr bwMode="auto">
          <a:xfrm>
            <a:off x="-9152" y="0"/>
            <a:ext cx="91531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dublin\20170705_191244.jpg"/>
          <p:cNvPicPr>
            <a:picLocks noChangeAspect="1" noChangeArrowheads="1"/>
          </p:cNvPicPr>
          <p:nvPr/>
        </p:nvPicPr>
        <p:blipFill>
          <a:blip r:embed="rId2" cstate="print"/>
          <a:srcRect l="19531" r="10156"/>
          <a:stretch>
            <a:fillRect/>
          </a:stretch>
        </p:blipFill>
        <p:spPr bwMode="auto">
          <a:xfrm>
            <a:off x="4143372" y="952483"/>
            <a:ext cx="4732778" cy="5048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Administrator\Desktop\dublin\20170705_183814.jpg"/>
          <p:cNvPicPr>
            <a:picLocks noChangeAspect="1" noChangeArrowheads="1"/>
          </p:cNvPicPr>
          <p:nvPr/>
        </p:nvPicPr>
        <p:blipFill>
          <a:blip r:embed="rId3" cstate="print"/>
          <a:srcRect l="44531" b="37500"/>
          <a:stretch>
            <a:fillRect/>
          </a:stretch>
        </p:blipFill>
        <p:spPr bwMode="auto">
          <a:xfrm>
            <a:off x="500034" y="2952747"/>
            <a:ext cx="5072066" cy="4286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Administrator\Desktop\dublin\20170705_182905.jpg"/>
          <p:cNvPicPr>
            <a:picLocks noChangeAspect="1" noChangeArrowheads="1"/>
          </p:cNvPicPr>
          <p:nvPr/>
        </p:nvPicPr>
        <p:blipFill>
          <a:blip r:embed="rId4" cstate="print"/>
          <a:srcRect l="9375" t="11111" r="26562" b="16666"/>
          <a:stretch>
            <a:fillRect/>
          </a:stretch>
        </p:blipFill>
        <p:spPr bwMode="auto">
          <a:xfrm>
            <a:off x="214283" y="0"/>
            <a:ext cx="4618741" cy="3905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5357819" y="5996226"/>
            <a:ext cx="349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solidFill>
                  <a:schemeClr val="bg1"/>
                </a:solidFill>
              </a:rPr>
              <a:t>Peter </a:t>
            </a:r>
            <a:r>
              <a:rPr lang="de-AT" sz="2800" dirty="0" err="1" smtClean="0">
                <a:solidFill>
                  <a:schemeClr val="bg1"/>
                </a:solidFill>
              </a:rPr>
              <a:t>Mich</a:t>
            </a:r>
            <a:r>
              <a:rPr lang="de-AT" sz="3600" dirty="0" err="1" smtClean="0">
                <a:solidFill>
                  <a:schemeClr val="bg1"/>
                </a:solidFill>
              </a:rPr>
              <a:t>EU</a:t>
            </a:r>
            <a:r>
              <a:rPr lang="de-AT" sz="2800" dirty="0" err="1" smtClean="0">
                <a:solidFill>
                  <a:schemeClr val="bg1"/>
                </a:solidFill>
              </a:rPr>
              <a:t>z</a:t>
            </a:r>
            <a:r>
              <a:rPr lang="de-AT" sz="2800" dirty="0" smtClean="0">
                <a:solidFill>
                  <a:schemeClr val="bg1"/>
                </a:solidFill>
              </a:rPr>
              <a:t>, Viking</a:t>
            </a:r>
            <a:endParaRPr lang="de-A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dublin\20170705_152248.jpg"/>
          <p:cNvPicPr>
            <a:picLocks noChangeAspect="1" noChangeArrowheads="1"/>
          </p:cNvPicPr>
          <p:nvPr/>
        </p:nvPicPr>
        <p:blipFill>
          <a:blip r:embed="rId2" cstate="print"/>
          <a:srcRect l="3125" t="26389" r="8593" b="180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dublin\20170705_14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"/>
            <a:ext cx="9144000" cy="52629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smtClean="0"/>
              <a:t>Computational Thinking </a:t>
            </a:r>
          </a:p>
          <a:p>
            <a:r>
              <a:rPr lang="en-US" b="1" smtClean="0"/>
              <a:t>Working with Algorithms</a:t>
            </a:r>
            <a:br>
              <a:rPr lang="en-US" b="1" smtClean="0"/>
            </a:br>
            <a:r>
              <a:rPr lang="en-US" sz="1600" smtClean="0"/>
              <a:t>Pupils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name and describe everyday routines 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use, create and reflect codes (cryptograhy, QR-code, …),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carry out unambigous practical instructions (algorithms)  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discover similarities and rules (patterns) in instructions 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recognize the importance of algorithms in automatic digitale processes </a:t>
            </a:r>
            <a:br>
              <a:rPr lang="en-US" sz="1400" smtClean="0"/>
            </a:br>
            <a:r>
              <a:rPr lang="en-US" sz="1400" smtClean="0"/>
              <a:t>      (automatical recommendation of potentially interesting information),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can estimate intuitively user interfaces and the technical processes behind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formulate exact instructions (algorithms) verbally and in written form  </a:t>
            </a:r>
          </a:p>
          <a:p>
            <a:r>
              <a:rPr lang="en-US" b="1" smtClean="0"/>
              <a:t>Creating simple Programs </a:t>
            </a:r>
          </a:p>
          <a:p>
            <a:r>
              <a:rPr lang="en-US" sz="1600" smtClean="0"/>
              <a:t>Pupils </a:t>
            </a:r>
          </a:p>
          <a:p>
            <a:pPr>
              <a:buFont typeface="Wingdings" pitchFamily="2" charset="2"/>
              <a:buChar char="Ø"/>
            </a:pPr>
            <a:r>
              <a:rPr lang="en-US" sz="1600" smtClean="0"/>
              <a:t>  </a:t>
            </a:r>
            <a:r>
              <a:rPr lang="en-US" sz="1400" smtClean="0"/>
              <a:t>know different programming languages and production processes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create simple programs in proper development environments in order </a:t>
            </a:r>
            <a:br>
              <a:rPr lang="en-US" sz="1400" smtClean="0"/>
            </a:br>
            <a:r>
              <a:rPr lang="en-US" sz="1400" smtClean="0"/>
              <a:t>      to solve paticular problems or to accomplish particular tasks 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 master basic programming structures (alternatives, loops, procedures)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 reflect the boundaries and potential of simulations  </a:t>
            </a:r>
          </a:p>
          <a:p>
            <a:r>
              <a:rPr lang="en-US" b="1" smtClean="0"/>
              <a:t>Creative Use of Programming Languages </a:t>
            </a:r>
          </a:p>
          <a:p>
            <a:r>
              <a:rPr lang="en-US" sz="1600" smtClean="0"/>
              <a:t>Pupils </a:t>
            </a:r>
          </a:p>
          <a:p>
            <a:pPr>
              <a:buFont typeface="Wingdings" pitchFamily="2" charset="2"/>
              <a:buChar char="Ø"/>
            </a:pPr>
            <a:r>
              <a:rPr lang="en-US" sz="1600" smtClean="0"/>
              <a:t>  </a:t>
            </a:r>
            <a:r>
              <a:rPr lang="en-US" sz="1400" smtClean="0"/>
              <a:t>design web pages with HTML </a:t>
            </a:r>
          </a:p>
          <a:p>
            <a:pPr>
              <a:buFont typeface="Wingdings" pitchFamily="2" charset="2"/>
              <a:buChar char="Ø"/>
            </a:pPr>
            <a:r>
              <a:rPr lang="en-US" sz="1400" smtClean="0"/>
              <a:t>  use Fab-Lab projects, educational robotics and 3D-printing creatively </a:t>
            </a:r>
            <a:endParaRPr lang="en-US" sz="140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1133553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Piloting schools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will have to decide</a:t>
            </a:r>
          </a:p>
          <a:p>
            <a:pPr lvl="1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to introduce the subject “</a:t>
            </a:r>
            <a:r>
              <a:rPr lang="en-US" sz="20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Basic Digital Education</a:t>
            </a: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” (2-4 hours)</a:t>
            </a:r>
            <a:b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as a </a:t>
            </a:r>
            <a:r>
              <a:rPr lang="en-US" sz="20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Mandatory Exercise</a:t>
            </a: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(very rare “construction”)</a:t>
            </a:r>
            <a:b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1-1-1-1, 1-1-2, 0-0-2-2, …..</a:t>
            </a:r>
          </a:p>
          <a:p>
            <a:pPr lvl="1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or “</a:t>
            </a:r>
            <a:r>
              <a:rPr lang="en-US" sz="20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 separate subject”</a:t>
            </a: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and only Integration in other subjects</a:t>
            </a:r>
          </a:p>
          <a:p>
            <a:pPr lvl="1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or </a:t>
            </a:r>
            <a:r>
              <a:rPr lang="en-US" sz="20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both approaches</a:t>
            </a:r>
            <a:r>
              <a:rPr lang="en-US" sz="2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160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3200" b="1" smtClean="0"/>
              <a:t>Concluding Notes and Comments </a:t>
            </a:r>
            <a:endParaRPr lang="de-AT" sz="3200" b="1"/>
          </a:p>
        </p:txBody>
      </p:sp>
      <p:sp>
        <p:nvSpPr>
          <p:cNvPr id="6" name="Textfeld 5"/>
          <p:cNvSpPr txBox="1"/>
          <p:nvPr/>
        </p:nvSpPr>
        <p:spPr>
          <a:xfrm>
            <a:off x="0" y="3525012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AT" sz="2400" b="1" smtClean="0"/>
              <a:t>At the end of Lower Secondary there will be a „DIGICHECK“.</a:t>
            </a:r>
            <a:endParaRPr lang="de-AT" sz="2400" b="1"/>
          </a:p>
        </p:txBody>
      </p:sp>
      <p:sp>
        <p:nvSpPr>
          <p:cNvPr id="7" name="Textfeld 6"/>
          <p:cNvSpPr txBox="1"/>
          <p:nvPr/>
        </p:nvSpPr>
        <p:spPr>
          <a:xfrm>
            <a:off x="467544" y="4485118"/>
            <a:ext cx="8676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AT" smtClean="0"/>
              <a:t>  </a:t>
            </a:r>
            <a:r>
              <a:rPr lang="de-AT" sz="2000" b="1" smtClean="0">
                <a:latin typeface="Arial" pitchFamily="34" charset="0"/>
                <a:cs typeface="Arial" pitchFamily="34" charset="0"/>
              </a:rPr>
              <a:t>No sequenced curricula</a:t>
            </a:r>
            <a:r>
              <a:rPr lang="de-AT" sz="2000" smtClean="0">
                <a:latin typeface="Arial" pitchFamily="34" charset="0"/>
                <a:cs typeface="Arial" pitchFamily="34" charset="0"/>
              </a:rPr>
              <a:t> for grades 5, 6, 7, 8    </a:t>
            </a:r>
            <a:br>
              <a:rPr lang="de-AT" sz="2000" smtClean="0">
                <a:latin typeface="Arial" pitchFamily="34" charset="0"/>
                <a:cs typeface="Arial" pitchFamily="34" charset="0"/>
              </a:rPr>
            </a:br>
            <a:r>
              <a:rPr lang="de-AT" sz="2000" smtClean="0">
                <a:latin typeface="Arial" pitchFamily="34" charset="0"/>
                <a:cs typeface="Arial" pitchFamily="34" charset="0"/>
              </a:rPr>
              <a:t>    (schools have to decide what and when) </a:t>
            </a:r>
          </a:p>
          <a:p>
            <a:pPr>
              <a:buFont typeface="Wingdings" pitchFamily="2" charset="2"/>
              <a:buChar char="Ø"/>
            </a:pPr>
            <a:r>
              <a:rPr lang="de-AT" sz="2000" smtClean="0">
                <a:latin typeface="Arial" pitchFamily="34" charset="0"/>
                <a:cs typeface="Arial" pitchFamily="34" charset="0"/>
              </a:rPr>
              <a:t> No textbooks, only open educational ressources</a:t>
            </a:r>
          </a:p>
          <a:p>
            <a:endParaRPr lang="de-AT" smtClean="0"/>
          </a:p>
          <a:p>
            <a:r>
              <a:rPr lang="de-AT" sz="2000" b="1" smtClean="0">
                <a:latin typeface="Arial" pitchFamily="34" charset="0"/>
                <a:cs typeface="Arial" pitchFamily="34" charset="0"/>
              </a:rPr>
              <a:t>What about schools which offer the subject Informatics with grading?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dublin\20170705_160632.jpg"/>
          <p:cNvPicPr>
            <a:picLocks noChangeAspect="1" noChangeArrowheads="1"/>
          </p:cNvPicPr>
          <p:nvPr/>
        </p:nvPicPr>
        <p:blipFill>
          <a:blip r:embed="rId2" cstate="print"/>
          <a:srcRect l="10156" t="13889" r="58594" b="55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 rot="18963083">
            <a:off x="4119920" y="1713002"/>
            <a:ext cx="335271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000" b="1" dirty="0" smtClean="0"/>
              <a:t>INTEGRATION?</a:t>
            </a:r>
            <a:endParaRPr lang="de-AT" sz="4000" b="1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dublin\20170705_221927.jpg"/>
          <p:cNvPicPr>
            <a:picLocks noChangeAspect="1" noChangeArrowheads="1"/>
          </p:cNvPicPr>
          <p:nvPr/>
        </p:nvPicPr>
        <p:blipFill>
          <a:blip r:embed="rId2" cstate="print"/>
          <a:srcRect t="5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214678" y="5048261"/>
            <a:ext cx="325364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000" b="1" dirty="0" smtClean="0"/>
              <a:t>SEQUENCING?</a:t>
            </a:r>
            <a:endParaRPr lang="de-AT" sz="4000" b="1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dublin\20170705_195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85720" y="285729"/>
            <a:ext cx="437921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6000" b="1" dirty="0" smtClean="0"/>
              <a:t>LET‘S PRAY …</a:t>
            </a:r>
            <a:endParaRPr lang="de-AT" sz="6000" b="1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ildergebnis für eldorad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47417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0" y="0"/>
            <a:ext cx="9144000" cy="3539430"/>
          </a:xfrm>
          <a:prstGeom prst="rect">
            <a:avLst/>
          </a:prstGeom>
          <a:solidFill>
            <a:srgbClr val="000000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de-AT" sz="32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/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WHAT WILL REALLY HAPPEN </a:t>
            </a:r>
            <a:b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WORK AT THE BASIS?</a:t>
            </a:r>
            <a:b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b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FOR RESEARCH,</a:t>
            </a:r>
          </a:p>
          <a:p>
            <a:pPr algn="ctr"/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THIS ROLLING OUT </a:t>
            </a:r>
            <a:b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de-A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WILL BE AN </a:t>
            </a:r>
            <a:endParaRPr lang="de-AT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dublin\20170705_212439.jpg"/>
          <p:cNvPicPr>
            <a:picLocks noChangeAspect="1" noChangeArrowheads="1"/>
          </p:cNvPicPr>
          <p:nvPr/>
        </p:nvPicPr>
        <p:blipFill>
          <a:blip r:embed="rId2" cstate="print"/>
          <a:srcRect l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" y="0"/>
            <a:ext cx="371704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000" b="1" dirty="0" smtClean="0"/>
              <a:t>THANK YOU FOR</a:t>
            </a:r>
            <a:endParaRPr lang="de-AT" sz="4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022516" y="5832080"/>
            <a:ext cx="6121484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400" b="1" dirty="0" smtClean="0"/>
              <a:t>VIEWING AND LISTENING</a:t>
            </a:r>
            <a:endParaRPr lang="de-AT" sz="4400" b="1"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5"/>
          <p:cNvGrpSpPr/>
          <p:nvPr/>
        </p:nvGrpSpPr>
        <p:grpSpPr>
          <a:xfrm>
            <a:off x="683568" y="1892829"/>
            <a:ext cx="2160240" cy="3840427"/>
            <a:chOff x="755576" y="1563638"/>
            <a:chExt cx="1872208" cy="2581967"/>
          </a:xfrm>
        </p:grpSpPr>
        <p:pic>
          <p:nvPicPr>
            <p:cNvPr id="29697" name="Picture 1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55576" y="1563638"/>
              <a:ext cx="1834371" cy="2581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475656" y="2211710"/>
              <a:ext cx="1152128" cy="14289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5" name="Textfeld 4"/>
          <p:cNvSpPr txBox="1"/>
          <p:nvPr/>
        </p:nvSpPr>
        <p:spPr>
          <a:xfrm>
            <a:off x="0" y="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smtClean="0"/>
              <a:t>FURTHER MATTER OF CONCERNS FOR IFIP?</a:t>
            </a:r>
            <a:br>
              <a:rPr lang="de-AT" sz="3600" b="1" smtClean="0"/>
            </a:br>
            <a:r>
              <a:rPr lang="de-AT" sz="3600" b="1" smtClean="0"/>
              <a:t>BEYOND AUSTRIAN AFFAIRS …</a:t>
            </a:r>
            <a:endParaRPr lang="de-AT" sz="3600" b="1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19872" y="1892829"/>
            <a:ext cx="2088232" cy="384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uppieren 9"/>
          <p:cNvGrpSpPr/>
          <p:nvPr/>
        </p:nvGrpSpPr>
        <p:grpSpPr>
          <a:xfrm>
            <a:off x="6156177" y="1892829"/>
            <a:ext cx="2028931" cy="3431657"/>
            <a:chOff x="6012160" y="1635646"/>
            <a:chExt cx="2463702" cy="2933006"/>
          </a:xfrm>
        </p:grpSpPr>
        <p:sp>
          <p:nvSpPr>
            <p:cNvPr id="8" name="Rechteck 7"/>
            <p:cNvSpPr/>
            <p:nvPr/>
          </p:nvSpPr>
          <p:spPr>
            <a:xfrm>
              <a:off x="6099598" y="3523013"/>
              <a:ext cx="2376264" cy="10456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de-AT" sz="1050" b="1" smtClean="0"/>
                <a:t>Participating countries </a:t>
              </a:r>
            </a:p>
            <a:p>
              <a:r>
                <a:rPr lang="de-AT" sz="1050" smtClean="0"/>
                <a:t>Canada (Alberta), Chile, Denmark, Finland, France, Germany, Italy, Kazakhstan, Korea, Luxembourg, Portugal, Russian Federation (Moscow), Uruguay, and the United States.</a:t>
              </a:r>
              <a:endParaRPr lang="de-AT" sz="1050"/>
            </a:p>
          </p:txBody>
        </p:sp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012160" y="1635646"/>
              <a:ext cx="2427287" cy="1803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 spd="med"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dublin\20170705_191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dublin\20170704_19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dublin\20170704_210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547664" y="932723"/>
            <a:ext cx="5400600" cy="2376264"/>
          </a:xfrm>
          <a:prstGeom prst="rect">
            <a:avLst/>
          </a:prstGeom>
          <a:solidFill>
            <a:srgbClr val="080808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 descr="Schulsystem-Oesterreich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87624" y="620688"/>
            <a:ext cx="7956376" cy="62373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>
                <a:latin typeface="Arial Rounded MT Bold" pitchFamily="34" charset="0"/>
              </a:rPr>
              <a:t>Digital Education in a </a:t>
            </a:r>
            <a:r>
              <a:rPr lang="de-AT" sz="2800" b="1" dirty="0" err="1" smtClean="0">
                <a:latin typeface="Arial Rounded MT Bold" pitchFamily="34" charset="0"/>
              </a:rPr>
              <a:t>Stratified</a:t>
            </a:r>
            <a:r>
              <a:rPr lang="de-AT" sz="2800" b="1" dirty="0" smtClean="0">
                <a:latin typeface="Arial Rounded MT Bold" pitchFamily="34" charset="0"/>
              </a:rPr>
              <a:t> School System</a:t>
            </a:r>
            <a:endParaRPr lang="de-AT" sz="2800" b="1" dirty="0">
              <a:latin typeface="Arial Rounded MT Bold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20723380">
            <a:off x="2682955" y="1665576"/>
            <a:ext cx="30699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/>
              <a:t>well </a:t>
            </a:r>
            <a:r>
              <a:rPr lang="de-AT" sz="1600" b="1" dirty="0" err="1" smtClean="0"/>
              <a:t>structured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and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competence-oriented</a:t>
            </a:r>
            <a:r>
              <a:rPr lang="de-AT" sz="1600" b="1" dirty="0" smtClean="0"/>
              <a:t>, </a:t>
            </a:r>
            <a:r>
              <a:rPr lang="de-AT" sz="1600" b="1" dirty="0" err="1" smtClean="0"/>
              <a:t>detailed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curriculum</a:t>
            </a:r>
            <a:r>
              <a:rPr lang="de-AT" sz="1600" b="1" dirty="0" smtClean="0"/>
              <a:t>  </a:t>
            </a:r>
            <a:br>
              <a:rPr lang="de-AT" sz="1600" b="1" dirty="0" smtClean="0"/>
            </a:br>
            <a:r>
              <a:rPr lang="de-AT" sz="1600" b="1" dirty="0" err="1" smtClean="0"/>
              <a:t>application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based</a:t>
            </a:r>
            <a:endParaRPr lang="de-AT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092280" y="1700808"/>
            <a:ext cx="20517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err="1" smtClean="0"/>
              <a:t>Elective</a:t>
            </a:r>
            <a:r>
              <a:rPr lang="de-AT" sz="1600" b="1" dirty="0" smtClean="0"/>
              <a:t> 10-12 grades </a:t>
            </a:r>
            <a:endParaRPr lang="de-AT" sz="16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444208" y="4773150"/>
            <a:ext cx="25202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/>
              <a:t>diverse, </a:t>
            </a:r>
            <a:r>
              <a:rPr lang="de-AT" sz="1600" b="1" dirty="0" err="1" smtClean="0"/>
              <a:t>autonomous</a:t>
            </a:r>
            <a:endParaRPr lang="de-AT" sz="16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331640" y="6309320"/>
            <a:ext cx="7344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/>
              <a:t>interventions</a:t>
            </a:r>
            <a:r>
              <a:rPr lang="de-AT" b="1" dirty="0" smtClean="0"/>
              <a:t>, </a:t>
            </a:r>
            <a:r>
              <a:rPr lang="de-AT" b="1" dirty="0" err="1" smtClean="0"/>
              <a:t>some</a:t>
            </a:r>
            <a:r>
              <a:rPr lang="de-AT" b="1" dirty="0" smtClean="0"/>
              <a:t> </a:t>
            </a:r>
            <a:r>
              <a:rPr lang="de-AT" b="1" dirty="0" err="1" smtClean="0"/>
              <a:t>outreach</a:t>
            </a:r>
            <a:r>
              <a:rPr lang="de-AT" b="1" dirty="0" smtClean="0"/>
              <a:t> </a:t>
            </a:r>
            <a:r>
              <a:rPr lang="de-AT" b="1" dirty="0" err="1" smtClean="0"/>
              <a:t>programs</a:t>
            </a:r>
            <a:r>
              <a:rPr lang="de-AT" b="1" dirty="0" smtClean="0"/>
              <a:t> , </a:t>
            </a:r>
            <a:r>
              <a:rPr lang="de-AT" b="1" dirty="0" err="1" smtClean="0"/>
              <a:t>very</a:t>
            </a:r>
            <a:r>
              <a:rPr lang="de-AT" b="1" dirty="0" smtClean="0"/>
              <a:t> </a:t>
            </a:r>
            <a:r>
              <a:rPr lang="de-AT" b="1" dirty="0" err="1" smtClean="0"/>
              <a:t>occasional</a:t>
            </a:r>
            <a:r>
              <a:rPr lang="de-AT" b="1" dirty="0" smtClean="0"/>
              <a:t> </a:t>
            </a:r>
            <a:endParaRPr lang="de-AT" b="1" dirty="0"/>
          </a:p>
        </p:txBody>
      </p:sp>
      <p:sp>
        <p:nvSpPr>
          <p:cNvPr id="15" name="Textfeld 14"/>
          <p:cNvSpPr txBox="1"/>
          <p:nvPr/>
        </p:nvSpPr>
        <p:spPr>
          <a:xfrm rot="16200000">
            <a:off x="-2647982" y="3520514"/>
            <a:ext cx="62133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 smtClean="0"/>
              <a:t>DISTORTIONS, NO SOLID STRUCTURE</a:t>
            </a:r>
            <a:endParaRPr lang="de-AT" b="1" dirty="0"/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0" y="548680"/>
            <a:ext cx="0" cy="630932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9632" y="3429000"/>
            <a:ext cx="481580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1331640" y="4773150"/>
            <a:ext cx="46805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/>
              <a:t>top down </a:t>
            </a:r>
            <a:r>
              <a:rPr lang="de-AT" sz="1600" b="1" err="1" smtClean="0"/>
              <a:t>recommendation</a:t>
            </a:r>
            <a:r>
              <a:rPr lang="de-AT" sz="1600" b="1" smtClean="0"/>
              <a:t>, </a:t>
            </a:r>
            <a:r>
              <a:rPr lang="de-AT" sz="1600" b="1" dirty="0" err="1" smtClean="0"/>
              <a:t>low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commitment</a:t>
            </a:r>
            <a:endParaRPr lang="de-AT" sz="1600" b="1" dirty="0"/>
          </a:p>
        </p:txBody>
      </p:sp>
      <p:sp>
        <p:nvSpPr>
          <p:cNvPr id="19" name="Textfeld 18"/>
          <p:cNvSpPr txBox="1"/>
          <p:nvPr/>
        </p:nvSpPr>
        <p:spPr>
          <a:xfrm rot="16200000">
            <a:off x="226888" y="5858934"/>
            <a:ext cx="16287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smtClean="0"/>
              <a:t>7-10 </a:t>
            </a:r>
            <a:endParaRPr lang="de-AT" b="1" dirty="0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179513" y="4108429"/>
            <a:ext cx="17281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smtClean="0"/>
              <a:t>10-14</a:t>
            </a:r>
            <a:endParaRPr lang="de-AT" b="1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-298848" y="1802483"/>
            <a:ext cx="26849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smtClean="0"/>
              <a:t>15-18/19 </a:t>
            </a:r>
            <a:endParaRPr lang="de-AT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1691681" y="5253203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Primary Education</a:t>
            </a:r>
            <a:endParaRPr lang="de-AT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1691681" y="3429000"/>
            <a:ext cx="29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Lower</a:t>
            </a:r>
            <a:r>
              <a:rPr lang="de-AT" b="1" dirty="0" smtClean="0"/>
              <a:t> </a:t>
            </a:r>
            <a:r>
              <a:rPr lang="de-AT" b="1" dirty="0" err="1" smtClean="0"/>
              <a:t>Secondary</a:t>
            </a:r>
            <a:r>
              <a:rPr lang="de-AT" b="1" dirty="0" smtClean="0"/>
              <a:t> Education</a:t>
            </a:r>
            <a:endParaRPr lang="de-AT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187624" y="548680"/>
            <a:ext cx="2714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Upper</a:t>
            </a:r>
            <a:r>
              <a:rPr lang="de-AT" b="1" dirty="0" smtClean="0"/>
              <a:t> </a:t>
            </a:r>
            <a:r>
              <a:rPr lang="de-AT" b="1" dirty="0" err="1" smtClean="0"/>
              <a:t>Secondary</a:t>
            </a:r>
            <a:r>
              <a:rPr lang="de-AT" b="1" dirty="0" smtClean="0"/>
              <a:t> Education</a:t>
            </a:r>
            <a:br>
              <a:rPr lang="de-AT" b="1" dirty="0" smtClean="0"/>
            </a:br>
            <a:r>
              <a:rPr lang="de-AT" b="1" dirty="0" err="1" smtClean="0"/>
              <a:t>Vocational</a:t>
            </a:r>
            <a:r>
              <a:rPr lang="de-AT" b="1" dirty="0" smtClean="0"/>
              <a:t> Schools</a:t>
            </a:r>
            <a:endParaRPr lang="de-AT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7020272" y="76470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smtClean="0"/>
              <a:t>Gymnasium</a:t>
            </a:r>
            <a:endParaRPr lang="de-AT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7092280" y="2852936"/>
            <a:ext cx="205172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err="1" smtClean="0"/>
              <a:t>Obligatory</a:t>
            </a:r>
            <a:r>
              <a:rPr lang="de-AT" sz="1600" b="1" dirty="0" smtClean="0"/>
              <a:t> (9</a:t>
            </a:r>
            <a:r>
              <a:rPr lang="de-AT" sz="1600" b="1" baseline="30000" dirty="0" smtClean="0"/>
              <a:t>th</a:t>
            </a:r>
            <a:r>
              <a:rPr lang="de-AT" sz="1600" b="1" dirty="0" smtClean="0"/>
              <a:t> grade) </a:t>
            </a:r>
            <a:endParaRPr lang="de-AT" sz="1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0" y="2651720"/>
            <a:ext cx="9144000" cy="31547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9900" b="1" dirty="0" smtClean="0"/>
              <a:t>10-14</a:t>
            </a:r>
            <a:endParaRPr lang="de-AT" sz="19900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0" y="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800" b="1" dirty="0" smtClean="0"/>
              <a:t>LOWER SECONDARY EDUCATION</a:t>
            </a:r>
          </a:p>
          <a:p>
            <a:pPr algn="ctr"/>
            <a:r>
              <a:rPr lang="de-AT" sz="8000" b="1" dirty="0" smtClean="0"/>
              <a:t>GRADES 5 - 8</a:t>
            </a:r>
            <a:endParaRPr lang="de-AT" sz="80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00364" y="1523987"/>
            <a:ext cx="3024336" cy="438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3563888" y="1"/>
            <a:ext cx="280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/>
            </a:r>
            <a:br>
              <a:rPr lang="de-AT" sz="2800" b="1" dirty="0" smtClean="0"/>
            </a:br>
            <a:r>
              <a:rPr lang="de-AT" sz="2800" dirty="0" smtClean="0">
                <a:latin typeface="Arial Narrow" pitchFamily="34" charset="0"/>
              </a:rPr>
              <a:t/>
            </a:r>
            <a:br>
              <a:rPr lang="de-AT" sz="2800" dirty="0" smtClean="0">
                <a:latin typeface="Arial Narrow" pitchFamily="34" charset="0"/>
              </a:rPr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3525011"/>
            <a:ext cx="5036790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48064" y="932723"/>
            <a:ext cx="362044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 rot="19268006">
            <a:off x="2630800" y="2757825"/>
            <a:ext cx="5847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 b="1" dirty="0" err="1" smtClean="0"/>
              <a:t>Mainly</a:t>
            </a:r>
            <a:r>
              <a:rPr lang="de-AT" sz="5400" b="1" dirty="0" smtClean="0"/>
              <a:t> Non-Formal</a:t>
            </a:r>
            <a:r>
              <a:rPr lang="de-AT" sz="3600" b="1" dirty="0" smtClean="0"/>
              <a:t> </a:t>
            </a:r>
            <a:endParaRPr lang="de-AT" sz="36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164637"/>
            <a:ext cx="2339752" cy="326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214282" y="1809739"/>
            <a:ext cx="23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/>
              <a:t>Formal </a:t>
            </a:r>
            <a:r>
              <a:rPr lang="de-AT" sz="2000" b="1" dirty="0" err="1" smtClean="0"/>
              <a:t>Objectives</a:t>
            </a:r>
            <a:endParaRPr lang="de-AT" sz="2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800" b="1" dirty="0" smtClean="0">
                <a:latin typeface="Arial Rounded MT Bold" pitchFamily="34" charset="0"/>
              </a:rPr>
              <a:t>Primary Education</a:t>
            </a:r>
            <a:endParaRPr lang="de-AT" sz="48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563888" y="1"/>
            <a:ext cx="2808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/>
              <a:t/>
            </a:r>
            <a:br>
              <a:rPr lang="de-AT" sz="2800" b="1" dirty="0" smtClean="0"/>
            </a:br>
            <a:r>
              <a:rPr lang="de-AT" sz="2800" dirty="0" smtClean="0">
                <a:latin typeface="Arial Narrow" pitchFamily="34" charset="0"/>
              </a:rPr>
              <a:t/>
            </a:r>
            <a:br>
              <a:rPr lang="de-AT" sz="2800" dirty="0" smtClean="0">
                <a:latin typeface="Arial Narrow" pitchFamily="34" charset="0"/>
              </a:rPr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pic>
        <p:nvPicPr>
          <p:cNvPr id="8" name="Picture 2" descr="differenziertes-angebot-unterstufe"/>
          <p:cNvPicPr>
            <a:picLocks noChangeAspect="1" noChangeArrowheads="1"/>
          </p:cNvPicPr>
          <p:nvPr/>
        </p:nvPicPr>
        <p:blipFill>
          <a:blip r:embed="rId2" cstate="screen"/>
          <a:srcRect t="21428"/>
          <a:stretch>
            <a:fillRect/>
          </a:stretch>
        </p:blipFill>
        <p:spPr bwMode="auto">
          <a:xfrm>
            <a:off x="1" y="0"/>
            <a:ext cx="9143999" cy="276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ifferenziertes-angebot-unterstufe-schuelerperspektiv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571720"/>
            <a:ext cx="91440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8358214" y="438150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000" dirty="0" smtClean="0"/>
              <a:t>8</a:t>
            </a:r>
            <a:endParaRPr lang="de-AT" sz="6000" dirty="0"/>
          </a:p>
        </p:txBody>
      </p:sp>
      <p:sp>
        <p:nvSpPr>
          <p:cNvPr id="21" name="Textfeld 20"/>
          <p:cNvSpPr txBox="1"/>
          <p:nvPr/>
        </p:nvSpPr>
        <p:spPr>
          <a:xfrm>
            <a:off x="4500562" y="342900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000" dirty="0" smtClean="0"/>
              <a:t>4</a:t>
            </a:r>
            <a:endParaRPr lang="de-AT" sz="6000" dirty="0"/>
          </a:p>
        </p:txBody>
      </p:sp>
      <p:sp>
        <p:nvSpPr>
          <p:cNvPr id="24" name="Textfeld 23"/>
          <p:cNvSpPr txBox="1"/>
          <p:nvPr/>
        </p:nvSpPr>
        <p:spPr>
          <a:xfrm>
            <a:off x="2571736" y="314324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000" dirty="0" smtClean="0"/>
              <a:t>2</a:t>
            </a:r>
            <a:endParaRPr lang="de-AT" sz="6000" dirty="0"/>
          </a:p>
        </p:txBody>
      </p:sp>
      <p:sp>
        <p:nvSpPr>
          <p:cNvPr id="25" name="Textfeld 24"/>
          <p:cNvSpPr txBox="1"/>
          <p:nvPr/>
        </p:nvSpPr>
        <p:spPr>
          <a:xfrm>
            <a:off x="642910" y="4000505"/>
            <a:ext cx="100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0" dirty="0" smtClean="0"/>
              <a:t>0</a:t>
            </a:r>
            <a:endParaRPr lang="de-AT" sz="6000" dirty="0"/>
          </a:p>
        </p:txBody>
      </p:sp>
      <p:sp>
        <p:nvSpPr>
          <p:cNvPr id="26" name="Textfeld 25"/>
          <p:cNvSpPr txBox="1"/>
          <p:nvPr/>
        </p:nvSpPr>
        <p:spPr>
          <a:xfrm>
            <a:off x="1357291" y="2952747"/>
            <a:ext cx="98937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30%</a:t>
            </a:r>
            <a:endParaRPr lang="de-AT" sz="36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3286117" y="2952747"/>
            <a:ext cx="98937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15%</a:t>
            </a:r>
            <a:endParaRPr lang="de-AT" sz="3600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5072067" y="2952747"/>
            <a:ext cx="98937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10%</a:t>
            </a:r>
            <a:endParaRPr lang="de-AT" sz="3600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8215339" y="3619502"/>
            <a:ext cx="82677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3600" b="1" dirty="0" smtClean="0"/>
              <a:t>3%</a:t>
            </a:r>
            <a:endParaRPr lang="de-AT" sz="3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21bdd18e8f2ea757a159c2b53b4d311e4b4c7d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Microsoft Office PowerPoint</Application>
  <PresentationFormat>Bildschirmpräsentation (4:3)</PresentationFormat>
  <Paragraphs>149</Paragraphs>
  <Slides>29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pmicheuz</dc:creator>
  <cp:lastModifiedBy>pmicheuz</cp:lastModifiedBy>
  <cp:revision>173</cp:revision>
  <dcterms:created xsi:type="dcterms:W3CDTF">2015-04-01T17:12:24Z</dcterms:created>
  <dcterms:modified xsi:type="dcterms:W3CDTF">2017-09-26T22:15:59Z</dcterms:modified>
</cp:coreProperties>
</file>