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57" r:id="rId4"/>
    <p:sldId id="295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6" r:id="rId43"/>
    <p:sldId id="298" r:id="rId44"/>
    <p:sldId id="300" r:id="rId45"/>
    <p:sldId id="301" r:id="rId46"/>
    <p:sldId id="299" r:id="rId47"/>
    <p:sldId id="302" r:id="rId48"/>
  </p:sldIdLst>
  <p:sldSz cx="9144000" cy="6858000" type="screen4x3"/>
  <p:notesSz cx="6858000" cy="9144000"/>
  <p:photoAlbum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50B6-D980-4044-8A3F-456FAE21D508}" type="datetimeFigureOut">
              <a:rPr lang="de-DE" smtClean="0"/>
              <a:pPr/>
              <a:t>02.03.2011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B605E-6CE5-4852-B70E-9C46187CD66E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50B6-D980-4044-8A3F-456FAE21D508}" type="datetimeFigureOut">
              <a:rPr lang="de-DE" smtClean="0"/>
              <a:pPr/>
              <a:t>02.03.2011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B605E-6CE5-4852-B70E-9C46187CD66E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50B6-D980-4044-8A3F-456FAE21D508}" type="datetimeFigureOut">
              <a:rPr lang="de-DE" smtClean="0"/>
              <a:pPr/>
              <a:t>02.03.2011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B605E-6CE5-4852-B70E-9C46187CD66E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50B6-D980-4044-8A3F-456FAE21D508}" type="datetimeFigureOut">
              <a:rPr lang="de-DE" smtClean="0"/>
              <a:pPr/>
              <a:t>02.03.2011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B605E-6CE5-4852-B70E-9C46187CD66E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50B6-D980-4044-8A3F-456FAE21D508}" type="datetimeFigureOut">
              <a:rPr lang="de-DE" smtClean="0"/>
              <a:pPr/>
              <a:t>02.03.2011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B605E-6CE5-4852-B70E-9C46187CD66E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50B6-D980-4044-8A3F-456FAE21D508}" type="datetimeFigureOut">
              <a:rPr lang="de-DE" smtClean="0"/>
              <a:pPr/>
              <a:t>02.03.2011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B605E-6CE5-4852-B70E-9C46187CD66E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50B6-D980-4044-8A3F-456FAE21D508}" type="datetimeFigureOut">
              <a:rPr lang="de-DE" smtClean="0"/>
              <a:pPr/>
              <a:t>02.03.2011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B605E-6CE5-4852-B70E-9C46187CD66E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50B6-D980-4044-8A3F-456FAE21D508}" type="datetimeFigureOut">
              <a:rPr lang="de-DE" smtClean="0"/>
              <a:pPr/>
              <a:t>02.03.2011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B605E-6CE5-4852-B70E-9C46187CD66E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50B6-D980-4044-8A3F-456FAE21D508}" type="datetimeFigureOut">
              <a:rPr lang="de-DE" smtClean="0"/>
              <a:pPr/>
              <a:t>02.03.2011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B605E-6CE5-4852-B70E-9C46187CD66E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50B6-D980-4044-8A3F-456FAE21D508}" type="datetimeFigureOut">
              <a:rPr lang="de-DE" smtClean="0"/>
              <a:pPr/>
              <a:t>02.03.2011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B605E-6CE5-4852-B70E-9C46187CD66E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50B6-D980-4044-8A3F-456FAE21D508}" type="datetimeFigureOut">
              <a:rPr lang="de-DE" smtClean="0"/>
              <a:pPr/>
              <a:t>02.03.2011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B605E-6CE5-4852-B70E-9C46187CD66E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050B6-D980-4044-8A3F-456FAE21D508}" type="datetimeFigureOut">
              <a:rPr lang="de-DE" smtClean="0"/>
              <a:pPr/>
              <a:t>02.03.2011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B605E-6CE5-4852-B70E-9C46187CD66E}" type="slidenum">
              <a:rPr lang="de-AT" smtClean="0"/>
              <a:pPr/>
              <a:t>‹Nr.›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AT" dirty="0" smtClean="0"/>
              <a:t>Biber Aufgaben 2010</a:t>
            </a:r>
            <a:br>
              <a:rPr lang="de-AT" dirty="0" smtClean="0"/>
            </a:br>
            <a:r>
              <a:rPr lang="de-AT" dirty="0"/>
              <a:t/>
            </a:r>
            <a:br>
              <a:rPr lang="de-AT" dirty="0"/>
            </a:br>
            <a:r>
              <a:rPr lang="de-AT" sz="6700" dirty="0" smtClean="0"/>
              <a:t>„Informatisches Denken“</a:t>
            </a:r>
            <a:endParaRPr lang="de-AT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ateisalat-2-01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7000" y="0"/>
            <a:ext cx="8888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500042"/>
            <a:ext cx="250029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Dateisalat</a:t>
            </a:r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 01201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atenuebertragung-2-10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85813" y="0"/>
            <a:ext cx="75723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0"/>
            <a:ext cx="250029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Datenübertragung</a:t>
            </a:r>
          </a:p>
          <a:p>
            <a:endParaRPr lang="de-AT" b="1" dirty="0"/>
          </a:p>
          <a:p>
            <a:endParaRPr lang="de-AT" b="1" dirty="0" smtClean="0"/>
          </a:p>
          <a:p>
            <a:endParaRPr lang="de-AT" b="1" dirty="0"/>
          </a:p>
          <a:p>
            <a:endParaRPr lang="de-AT" b="1" dirty="0" smtClean="0"/>
          </a:p>
          <a:p>
            <a:endParaRPr lang="de-AT" b="1" dirty="0"/>
          </a:p>
          <a:p>
            <a:endParaRPr lang="de-AT" b="1" dirty="0" smtClean="0"/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 10200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nglisch-lernen-3-01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09675" y="0"/>
            <a:ext cx="67230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0"/>
            <a:ext cx="250029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Englisch lernen</a:t>
            </a:r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 01311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fototour-2-11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20" y="0"/>
            <a:ext cx="6223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0"/>
            <a:ext cx="250029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err="1" smtClean="0"/>
              <a:t>Fototour</a:t>
            </a:r>
            <a:endParaRPr lang="de-AT" b="1" dirty="0" smtClean="0"/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                                 </a:t>
            </a: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           </a:t>
            </a:r>
          </a:p>
          <a:p>
            <a:endParaRPr lang="de-AT" sz="1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11200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gewinnstrategie-3-00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87513" y="0"/>
            <a:ext cx="5767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0"/>
            <a:ext cx="250029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Gewinnstrategie</a:t>
            </a:r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      </a:t>
            </a:r>
          </a:p>
          <a:p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 00311 </a:t>
            </a:r>
          </a:p>
          <a:p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grill-backen-3-00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57313" y="0"/>
            <a:ext cx="64293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0"/>
            <a:ext cx="250029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Grill-Backen</a:t>
            </a:r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00311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gruppenfoto-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31913" y="0"/>
            <a:ext cx="64785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0"/>
            <a:ext cx="250029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Gruppenfoto</a:t>
            </a:r>
          </a:p>
          <a:p>
            <a:endParaRPr lang="de-AT" b="1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11300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kanutour-3-00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50988" y="0"/>
            <a:ext cx="6040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0"/>
            <a:ext cx="250029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err="1" smtClean="0"/>
              <a:t>Kanutour</a:t>
            </a:r>
            <a:endParaRPr lang="de-AT" b="1" dirty="0" smtClean="0"/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 00301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kuerzester-weg-3-11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52400"/>
            <a:ext cx="9144000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0"/>
            <a:ext cx="250029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               Kürzester Weg</a:t>
            </a:r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11300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links-um-3-10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42975"/>
            <a:ext cx="9144000" cy="49704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0"/>
            <a:ext cx="250029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                    Links-Um</a:t>
            </a:r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 10300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642910" y="500042"/>
          <a:ext cx="7929618" cy="5857917"/>
        </p:xfrm>
        <a:graphic>
          <a:graphicData uri="http://schemas.openxmlformats.org/drawingml/2006/table">
            <a:tbl>
              <a:tblPr/>
              <a:tblGrid>
                <a:gridCol w="7929618"/>
              </a:tblGrid>
              <a:tr h="989167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de-AT" sz="4000" dirty="0">
                          <a:latin typeface="Times New Roman"/>
                          <a:ea typeface="Times New Roman"/>
                        </a:rPr>
                        <a:t>für alle </a:t>
                      </a:r>
                      <a:r>
                        <a:rPr lang="de-AT" sz="4000" dirty="0" err="1">
                          <a:latin typeface="Times New Roman"/>
                          <a:ea typeface="Times New Roman"/>
                        </a:rPr>
                        <a:t>SchülerInnen</a:t>
                      </a:r>
                      <a:endParaRPr lang="de-AT" sz="4000" dirty="0">
                        <a:latin typeface="Times New Roman"/>
                        <a:ea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B9E5"/>
                    </a:solidFill>
                  </a:tcPr>
                </a:tc>
              </a:tr>
              <a:tr h="963472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de-AT" sz="4000" dirty="0">
                          <a:latin typeface="Times New Roman"/>
                          <a:ea typeface="Times New Roman"/>
                        </a:rPr>
                        <a:t>international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B9E5"/>
                    </a:solidFill>
                  </a:tcPr>
                </a:tc>
              </a:tr>
              <a:tr h="989167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de-AT" sz="4000" dirty="0">
                          <a:latin typeface="Times New Roman"/>
                          <a:ea typeface="Times New Roman"/>
                        </a:rPr>
                        <a:t>problemlösungsorientiert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B9E5"/>
                    </a:solidFill>
                  </a:tcPr>
                </a:tc>
              </a:tr>
              <a:tr h="963472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de-AT" sz="4000" dirty="0">
                          <a:latin typeface="Times New Roman"/>
                          <a:ea typeface="Times New Roman"/>
                        </a:rPr>
                        <a:t>konzeptorientiert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B9E5"/>
                    </a:solidFill>
                  </a:tcPr>
                </a:tc>
              </a:tr>
              <a:tr h="989167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de-AT" sz="4000" dirty="0">
                          <a:latin typeface="Times New Roman"/>
                          <a:ea typeface="Times New Roman"/>
                        </a:rPr>
                        <a:t>vorgegebene Aufgaben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B9E5"/>
                    </a:solidFill>
                  </a:tcPr>
                </a:tc>
              </a:tr>
              <a:tr h="963472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de-AT" sz="4000" dirty="0">
                          <a:latin typeface="Times New Roman"/>
                          <a:ea typeface="Times New Roman"/>
                        </a:rPr>
                        <a:t>unter Aufsicht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B9E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alerarbeiten-4-10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175" y="0"/>
            <a:ext cx="66405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0"/>
            <a:ext cx="250029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Malerarbeiten</a:t>
            </a:r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11400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nachbarschaften-3-00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76238" y="0"/>
            <a:ext cx="83899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1000108"/>
            <a:ext cx="25002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Nachbarschaften</a:t>
            </a:r>
          </a:p>
          <a:p>
            <a:endParaRPr lang="de-AT" b="1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00311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ox-textzeile-4-00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" y="0"/>
            <a:ext cx="692945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0"/>
            <a:ext cx="250029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           O X - Textzeile</a:t>
            </a:r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</a:t>
            </a:r>
          </a:p>
          <a:p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00411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andora-zeit-2-00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87375"/>
            <a:ext cx="9144000" cy="56816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0"/>
            <a:ext cx="250029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                 Pandora</a:t>
            </a:r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 00201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flastersteine-1-01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1450" y="0"/>
            <a:ext cx="87995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0"/>
            <a:ext cx="250029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            Pflastersteine</a:t>
            </a:r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 01111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querdenken-1-11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28662" y="0"/>
            <a:ext cx="4838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0"/>
            <a:ext cx="250029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                Querdenken</a:t>
            </a:r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 10100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ate-die-figur-4-10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735491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0"/>
            <a:ext cx="250029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                  Rate die Figur</a:t>
            </a:r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 10400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ennbahn-3-00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r="11321" b="48958"/>
          <a:stretch>
            <a:fillRect/>
          </a:stretch>
        </p:blipFill>
        <p:spPr>
          <a:xfrm>
            <a:off x="142844" y="0"/>
            <a:ext cx="4786346" cy="521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 descr="rennbahn-3-00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51042" r="5661" b="15625"/>
          <a:stretch>
            <a:fillRect/>
          </a:stretch>
        </p:blipFill>
        <p:spPr>
          <a:xfrm>
            <a:off x="4286248" y="3214662"/>
            <a:ext cx="4857752" cy="36433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>
          <a:xfrm>
            <a:off x="6643702" y="0"/>
            <a:ext cx="250029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                  Rennbahn</a:t>
            </a:r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 00311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oboterkaefer-3-11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938"/>
            <a:ext cx="7143768" cy="6842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0"/>
            <a:ext cx="250029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                  Roboterkäfer</a:t>
            </a:r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 11311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ohre-ueberdeckung-3-00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0813" y="0"/>
            <a:ext cx="88423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0"/>
            <a:ext cx="250029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       Rohre Überdeckung</a:t>
            </a:r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 00311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isPhoto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l"/>
            <a:endParaRPr lang="de-AT" sz="3200" dirty="0"/>
          </a:p>
        </p:txBody>
      </p:sp>
      <p:sp>
        <p:nvSpPr>
          <p:cNvPr id="3" name="Textfeld 2"/>
          <p:cNvSpPr txBox="1"/>
          <p:nvPr/>
        </p:nvSpPr>
        <p:spPr>
          <a:xfrm>
            <a:off x="0" y="0"/>
            <a:ext cx="914400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/>
              <a:t>INF 	</a:t>
            </a:r>
            <a:r>
              <a:rPr lang="de-AT" sz="3200" b="1" dirty="0" smtClean="0"/>
              <a:t>	Information </a:t>
            </a:r>
            <a:r>
              <a:rPr lang="de-AT" sz="3200" b="1" dirty="0"/>
              <a:t>verstehen</a:t>
            </a:r>
            <a:endParaRPr lang="de-AT" sz="3200" dirty="0"/>
          </a:p>
          <a:p>
            <a:r>
              <a:rPr lang="de-AT" sz="2400" dirty="0"/>
              <a:t>		Darstellung (symbolisch, numerisch, visuell)</a:t>
            </a:r>
          </a:p>
          <a:p>
            <a:r>
              <a:rPr lang="de-AT" sz="2400" dirty="0"/>
              <a:t>		Codierung, Verschlüsselung</a:t>
            </a:r>
          </a:p>
          <a:p>
            <a:r>
              <a:rPr lang="de-AT" sz="3200" b="1" dirty="0"/>
              <a:t>ALG		Algorithmisches Denken</a:t>
            </a:r>
          </a:p>
          <a:p>
            <a:r>
              <a:rPr lang="de-AT" sz="2400" dirty="0"/>
              <a:t>		inklusive Programmieraspekte</a:t>
            </a:r>
          </a:p>
          <a:p>
            <a:r>
              <a:rPr lang="de-AT" sz="3200" b="1" dirty="0"/>
              <a:t>USE		Anwendung von Computer Systemen</a:t>
            </a:r>
          </a:p>
          <a:p>
            <a:r>
              <a:rPr lang="de-AT" sz="2400" dirty="0"/>
              <a:t>		z.B.:  Suchmaschinen, e-Mail, Tabellenkalkulation, etc.</a:t>
            </a:r>
          </a:p>
          <a:p>
            <a:r>
              <a:rPr lang="de-AT" sz="2400" dirty="0"/>
              <a:t>		allgemeine Prinzipien, aber keine speziellen Systeme</a:t>
            </a:r>
          </a:p>
          <a:p>
            <a:r>
              <a:rPr lang="de-AT" sz="3200" b="1" dirty="0"/>
              <a:t>STRUC  	Strukturen, Muster und Anordnungen</a:t>
            </a:r>
          </a:p>
          <a:p>
            <a:r>
              <a:rPr lang="de-AT" sz="2400" dirty="0"/>
              <a:t>		</a:t>
            </a:r>
            <a:r>
              <a:rPr lang="en-GB" sz="2400" dirty="0" err="1"/>
              <a:t>Kombinatorik</a:t>
            </a:r>
            <a:endParaRPr lang="de-AT" sz="2400" dirty="0"/>
          </a:p>
          <a:p>
            <a:r>
              <a:rPr lang="en-GB" sz="2400" dirty="0"/>
              <a:t>		</a:t>
            </a:r>
            <a:r>
              <a:rPr lang="en-GB" sz="2400" dirty="0" err="1"/>
              <a:t>Diskrete</a:t>
            </a:r>
            <a:r>
              <a:rPr lang="en-GB" sz="2400" dirty="0"/>
              <a:t> </a:t>
            </a:r>
            <a:r>
              <a:rPr lang="en-GB" sz="2400" dirty="0" err="1"/>
              <a:t>Strukturen</a:t>
            </a:r>
            <a:r>
              <a:rPr lang="en-GB" sz="2400" dirty="0"/>
              <a:t> (</a:t>
            </a:r>
            <a:r>
              <a:rPr lang="en-GB" sz="2400" dirty="0" err="1"/>
              <a:t>Graphen</a:t>
            </a:r>
            <a:r>
              <a:rPr lang="en-GB" sz="2400" dirty="0"/>
              <a:t>, etc.)</a:t>
            </a:r>
            <a:endParaRPr lang="de-AT" sz="2400" dirty="0"/>
          </a:p>
          <a:p>
            <a:r>
              <a:rPr lang="en-GB" sz="3200" b="1" dirty="0"/>
              <a:t>PUZ		Puzzles</a:t>
            </a:r>
            <a:endParaRPr lang="de-AT" sz="3200" b="1" dirty="0"/>
          </a:p>
          <a:p>
            <a:r>
              <a:rPr lang="en-GB" sz="2400" dirty="0"/>
              <a:t>		</a:t>
            </a:r>
            <a:r>
              <a:rPr lang="en-GB" sz="2400" dirty="0" err="1"/>
              <a:t>Logik</a:t>
            </a:r>
            <a:r>
              <a:rPr lang="en-GB" sz="2400" dirty="0"/>
              <a:t>, </a:t>
            </a:r>
            <a:r>
              <a:rPr lang="en-GB" sz="2400" dirty="0" err="1"/>
              <a:t>Spiele</a:t>
            </a:r>
            <a:endParaRPr lang="de-AT" sz="2400" dirty="0"/>
          </a:p>
          <a:p>
            <a:r>
              <a:rPr lang="de-AT" sz="3200" b="1" dirty="0"/>
              <a:t>SOC		IKT und Gesellschaft</a:t>
            </a:r>
          </a:p>
          <a:p>
            <a:r>
              <a:rPr lang="de-AT" sz="2400" dirty="0"/>
              <a:t>		soziale, ethische, kulturelle, internationale, </a:t>
            </a:r>
            <a:r>
              <a:rPr lang="de-AT" sz="2400" dirty="0" smtClean="0"/>
              <a:t/>
            </a:r>
            <a:br>
              <a:rPr lang="de-AT" sz="2400" dirty="0" smtClean="0"/>
            </a:br>
            <a:r>
              <a:rPr lang="de-AT" sz="2400" dirty="0" smtClean="0"/>
              <a:t>		</a:t>
            </a:r>
            <a:r>
              <a:rPr lang="de-AT" sz="2400" dirty="0" err="1" smtClean="0"/>
              <a:t>juridische</a:t>
            </a:r>
            <a:r>
              <a:rPr lang="de-AT" sz="2400" dirty="0" smtClean="0"/>
              <a:t> </a:t>
            </a:r>
            <a:r>
              <a:rPr lang="de-AT" sz="2400" dirty="0"/>
              <a:t>Aspekte und Sicherheit</a:t>
            </a:r>
          </a:p>
          <a:p>
            <a:endParaRPr lang="de-AT"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ot-gruen-blau-2-10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46075"/>
            <a:ext cx="8143900" cy="61642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0"/>
            <a:ext cx="250029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                  Rot-Grün-Blau</a:t>
            </a:r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 10200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schneidemaschine-1-11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85852" y="0"/>
            <a:ext cx="4648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0"/>
            <a:ext cx="250029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         Schneidemaschine</a:t>
            </a:r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 11110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sortieren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28650"/>
            <a:ext cx="9144000" cy="55991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0"/>
            <a:ext cx="250029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                           Sortieren</a:t>
            </a:r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 00111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sortierspiel-2-01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52463"/>
            <a:ext cx="9144000" cy="55514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0"/>
            <a:ext cx="250029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                      Sortierspiel</a:t>
            </a:r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 01210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spiegeln-oder-nicht-3-10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r="33643" b="39583"/>
          <a:stretch>
            <a:fillRect/>
          </a:stretch>
        </p:blipFill>
        <p:spPr>
          <a:xfrm>
            <a:off x="0" y="0"/>
            <a:ext cx="5719930" cy="5000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 descr="spiegeln-oder-nicht-3-10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60417" r="43473" b="15625"/>
          <a:stretch>
            <a:fillRect/>
          </a:stretch>
        </p:blipFill>
        <p:spPr>
          <a:xfrm>
            <a:off x="3643306" y="4000505"/>
            <a:ext cx="5357850" cy="28574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>
          <a:xfrm>
            <a:off x="6643702" y="0"/>
            <a:ext cx="250029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         Spiegeln oder nicht</a:t>
            </a:r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 10300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sportlicher-biber-4-01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7103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0"/>
            <a:ext cx="250029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          Sportlicher Biber</a:t>
            </a:r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 01400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stamm-bluete-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23875" y="0"/>
            <a:ext cx="80946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0"/>
            <a:ext cx="250029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                  Stamm-Blüte</a:t>
            </a:r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 11200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stempeln-1-10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71472" y="0"/>
            <a:ext cx="6094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0"/>
            <a:ext cx="250029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                      Stempeln</a:t>
            </a:r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10100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T9-Tastatur-4-01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" y="0"/>
            <a:ext cx="742952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7215206" y="0"/>
            <a:ext cx="192879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            T9-Tastatur</a:t>
            </a:r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       </a:t>
            </a:r>
          </a:p>
          <a:p>
            <a:r>
              <a:rPr lang="de-AT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01410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tannenzapfen-28-00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57200" y="0"/>
            <a:ext cx="77581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0"/>
            <a:ext cx="250029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                   Tannenzapfen</a:t>
            </a:r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002810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wasser-freigabe-1-11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5138" y="0"/>
            <a:ext cx="82137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0"/>
            <a:ext cx="250029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Wasserversorgung</a:t>
            </a:r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</a:t>
            </a:r>
          </a:p>
          <a:p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11200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tellerstapel-3-11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b="54167"/>
          <a:stretch>
            <a:fillRect/>
          </a:stretch>
        </p:blipFill>
        <p:spPr>
          <a:xfrm>
            <a:off x="214282" y="0"/>
            <a:ext cx="4911725" cy="44291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0"/>
            <a:ext cx="250029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                      Tellerstapel</a:t>
            </a:r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 11300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Grafik 3" descr="tellerstapel-3-11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45834" r="18182"/>
          <a:stretch>
            <a:fillRect/>
          </a:stretch>
        </p:blipFill>
        <p:spPr>
          <a:xfrm>
            <a:off x="4357687" y="3143272"/>
            <a:ext cx="4786313" cy="3714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vier-froesche-2-11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313" r="1487" b="41667"/>
          <a:stretch>
            <a:fillRect/>
          </a:stretch>
        </p:blipFill>
        <p:spPr>
          <a:xfrm>
            <a:off x="0" y="0"/>
            <a:ext cx="5286380" cy="5286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 descr="vier-froesche-2-11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59236" r="27933"/>
          <a:stretch>
            <a:fillRect/>
          </a:stretch>
        </p:blipFill>
        <p:spPr>
          <a:xfrm>
            <a:off x="5286380" y="2571744"/>
            <a:ext cx="3633814" cy="42862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>
          <a:xfrm>
            <a:off x="6643702" y="0"/>
            <a:ext cx="250029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                    Vier Frösche</a:t>
            </a:r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 11200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chtig-fals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geschlechtsspezifisch-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286512" y="6357958"/>
            <a:ext cx="2615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b="1" dirty="0" smtClean="0"/>
              <a:t>1. Balken: weiblich 2. </a:t>
            </a:r>
            <a:r>
              <a:rPr lang="de-AT" sz="1600" b="1" dirty="0" err="1" smtClean="0"/>
              <a:t>männl</a:t>
            </a:r>
            <a:r>
              <a:rPr lang="de-AT" sz="1600" dirty="0" smtClean="0"/>
              <a:t>.</a:t>
            </a:r>
            <a:endParaRPr lang="de-A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576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0"/>
            <a:ext cx="4643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1929"/>
            <a:ext cx="9144000" cy="6196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wasser-logik-4-00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76338" y="0"/>
            <a:ext cx="67897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0"/>
            <a:ext cx="250029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Wasserlogik</a:t>
            </a:r>
          </a:p>
          <a:p>
            <a:endParaRPr lang="de-AT" b="1" dirty="0"/>
          </a:p>
          <a:p>
            <a:endParaRPr lang="de-AT" b="1" dirty="0" smtClean="0"/>
          </a:p>
          <a:p>
            <a:endParaRPr lang="de-AT" b="1" dirty="0"/>
          </a:p>
          <a:p>
            <a:endParaRPr lang="de-AT" b="1" dirty="0" smtClean="0"/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 00401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aendere-klug-4-11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33563" y="0"/>
            <a:ext cx="54752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0"/>
            <a:ext cx="250029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Ändere klug …</a:t>
            </a:r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 11411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alle-bits-gleich-2-00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76350" y="0"/>
            <a:ext cx="6591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0"/>
            <a:ext cx="250029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Alle Bits gleich</a:t>
            </a:r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 00210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iberkunst-1-01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38225" y="0"/>
            <a:ext cx="70675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0"/>
            <a:ext cx="250029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Wasserversorgung</a:t>
            </a:r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</a:t>
            </a:r>
          </a:p>
          <a:p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01100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ilder-codieren-2-00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98488"/>
            <a:ext cx="9144000" cy="5661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643702" y="0"/>
            <a:ext cx="250029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Bilder codieren</a:t>
            </a:r>
          </a:p>
          <a:p>
            <a:endParaRPr lang="de-AT" dirty="0"/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1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                                              00211 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</Words>
  <Application>Microsoft Office PowerPoint</Application>
  <PresentationFormat>Bildschirmpräsentation (4:3)</PresentationFormat>
  <Paragraphs>552</Paragraphs>
  <Slides>47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47</vt:i4>
      </vt:variant>
    </vt:vector>
  </HeadingPairs>
  <TitlesOfParts>
    <vt:vector size="48" baseType="lpstr">
      <vt:lpstr>Larissa-Design</vt:lpstr>
      <vt:lpstr>Biber Aufgaben 2010  „Informatisches Denken“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  <vt:lpstr>Folie 36</vt:lpstr>
      <vt:lpstr>Folie 37</vt:lpstr>
      <vt:lpstr>Folie 38</vt:lpstr>
      <vt:lpstr>Folie 39</vt:lpstr>
      <vt:lpstr>Folie 40</vt:lpstr>
      <vt:lpstr>Folie 41</vt:lpstr>
      <vt:lpstr>Folie 42</vt:lpstr>
      <vt:lpstr>Folie 43</vt:lpstr>
      <vt:lpstr>Folie 44</vt:lpstr>
      <vt:lpstr>Folie 45</vt:lpstr>
      <vt:lpstr>Folie 46</vt:lpstr>
      <vt:lpstr>Folie 47</vt:lpstr>
    </vt:vector>
  </TitlesOfParts>
  <Company>AAG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Biber Aufgaben 2010</dc:title>
  <dc:creator>AAG</dc:creator>
  <cp:lastModifiedBy>AAG</cp:lastModifiedBy>
  <cp:revision>43</cp:revision>
  <dcterms:created xsi:type="dcterms:W3CDTF">2011-03-02T17:17:00Z</dcterms:created>
  <dcterms:modified xsi:type="dcterms:W3CDTF">2011-03-02T20:21:01Z</dcterms:modified>
</cp:coreProperties>
</file>