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4" r:id="rId3"/>
    <p:sldId id="275" r:id="rId4"/>
    <p:sldId id="278" r:id="rId5"/>
    <p:sldId id="276" r:id="rId6"/>
    <p:sldId id="279" r:id="rId7"/>
    <p:sldId id="277" r:id="rId8"/>
    <p:sldId id="268" r:id="rId9"/>
  </p:sldIdLst>
  <p:sldSz cx="9144000" cy="6858000" type="screen4x3"/>
  <p:notesSz cx="7104063" cy="10234613"/>
  <p:custDataLst>
    <p:tags r:id="rId12"/>
  </p:custDataLst>
  <p:defaultTextStyle>
    <a:defPPr>
      <a:defRPr lang="de-DE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71"/>
    <a:srgbClr val="FCAA0B"/>
    <a:srgbClr val="FFAF60"/>
    <a:srgbClr val="FFAF35"/>
    <a:srgbClr val="FFAF4F"/>
    <a:srgbClr val="003399"/>
    <a:srgbClr val="0066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050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-234" y="-84"/>
      </p:cViewPr>
      <p:guideLst>
        <p:guide orient="horz" pos="3906"/>
        <p:guide orient="horz" pos="550"/>
        <p:guide orient="horz" pos="22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203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755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203" y="9720755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99EC5C5D-B8F9-4E61-B100-B72A00C0BA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203" y="0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75" y="4862015"/>
            <a:ext cx="5683914" cy="4605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203" y="9720755"/>
            <a:ext cx="3079202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E7C0ADA5-B431-45A1-86A8-360495CF29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 userDrawn="1"/>
        </p:nvSpPr>
        <p:spPr bwMode="auto">
          <a:xfrm>
            <a:off x="250825" y="6200775"/>
            <a:ext cx="8642350" cy="541338"/>
          </a:xfrm>
          <a:prstGeom prst="rect">
            <a:avLst/>
          </a:prstGeom>
          <a:gradFill rotWithShape="1">
            <a:gsLst>
              <a:gs pos="0">
                <a:srgbClr val="FFB871">
                  <a:gamma/>
                  <a:tint val="79216"/>
                  <a:invGamma/>
                </a:srgbClr>
              </a:gs>
              <a:gs pos="100000">
                <a:srgbClr val="FFB871"/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5" name="Rectangle 16"/>
          <p:cNvSpPr>
            <a:spLocks noChangeArrowheads="1"/>
          </p:cNvSpPr>
          <p:nvPr userDrawn="1"/>
        </p:nvSpPr>
        <p:spPr bwMode="auto">
          <a:xfrm>
            <a:off x="250825" y="6237288"/>
            <a:ext cx="61928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Rectangle 18"/>
          <p:cNvSpPr>
            <a:spLocks noChangeArrowheads="1"/>
          </p:cNvSpPr>
          <p:nvPr userDrawn="1"/>
        </p:nvSpPr>
        <p:spPr bwMode="auto">
          <a:xfrm>
            <a:off x="2951163" y="6308725"/>
            <a:ext cx="29051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003399"/>
                </a:solidFill>
              </a:rPr>
              <a:t>Alpen-Adria Universität Klagenfurt </a:t>
            </a:r>
          </a:p>
        </p:txBody>
      </p:sp>
      <p:sp>
        <p:nvSpPr>
          <p:cNvPr id="7" name="Rectangle 21"/>
          <p:cNvSpPr>
            <a:spLocks noChangeArrowheads="1"/>
          </p:cNvSpPr>
          <p:nvPr userDrawn="1"/>
        </p:nvSpPr>
        <p:spPr bwMode="auto">
          <a:xfrm>
            <a:off x="409520" y="6313527"/>
            <a:ext cx="115922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solidFill>
                  <a:srgbClr val="003399"/>
                </a:solidFill>
              </a:rPr>
              <a:t>ISSEP</a:t>
            </a:r>
            <a:r>
              <a:rPr lang="de-DE" baseline="0" dirty="0" smtClean="0">
                <a:solidFill>
                  <a:srgbClr val="003399"/>
                </a:solidFill>
              </a:rPr>
              <a:t> 2010</a:t>
            </a:r>
            <a:endParaRPr lang="de-DE" dirty="0">
              <a:solidFill>
                <a:srgbClr val="003399"/>
              </a:solidFill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 flipH="1">
            <a:off x="250825" y="223838"/>
            <a:ext cx="217488" cy="5976937"/>
          </a:xfrm>
          <a:prstGeom prst="rect">
            <a:avLst/>
          </a:prstGeom>
          <a:solidFill>
            <a:srgbClr val="0033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35375" y="1376363"/>
            <a:ext cx="4751388" cy="2339975"/>
          </a:xfrm>
        </p:spPr>
        <p:txBody>
          <a:bodyPr/>
          <a:lstStyle>
            <a:lvl1pPr algn="ctr">
              <a:defRPr/>
            </a:lvl1pPr>
          </a:lstStyle>
          <a:p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35375" y="3886200"/>
            <a:ext cx="4752975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de-DE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00BC19-7EBF-4717-8820-5D996CDF46D6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4C15A-9651-4D1D-A3D6-04E136A8C537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 flipH="1">
            <a:off x="250825" y="260350"/>
            <a:ext cx="217488" cy="5976938"/>
          </a:xfrm>
          <a:prstGeom prst="rect">
            <a:avLst/>
          </a:prstGeom>
          <a:solidFill>
            <a:srgbClr val="0033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250825" y="6200775"/>
            <a:ext cx="8642350" cy="541338"/>
          </a:xfrm>
          <a:prstGeom prst="rect">
            <a:avLst/>
          </a:prstGeom>
          <a:gradFill rotWithShape="1">
            <a:gsLst>
              <a:gs pos="0">
                <a:srgbClr val="FFB871">
                  <a:gamma/>
                  <a:tint val="79216"/>
                  <a:invGamma/>
                </a:srgbClr>
              </a:gs>
              <a:gs pos="100000">
                <a:srgbClr val="FFB871"/>
              </a:gs>
            </a:gsLst>
            <a:lin ang="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74638"/>
            <a:ext cx="821848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944563"/>
            <a:ext cx="8110537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8350" y="6308725"/>
            <a:ext cx="539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fld id="{09028502-C261-428E-B311-B8C9E600E4D7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68313" y="6216650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sz="1800"/>
              <a:t>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68313" y="6237288"/>
            <a:ext cx="59753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287338" y="873125"/>
            <a:ext cx="8605837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41" name="Line 17"/>
          <p:cNvSpPr>
            <a:spLocks noChangeShapeType="1"/>
          </p:cNvSpPr>
          <p:nvPr userDrawn="1"/>
        </p:nvSpPr>
        <p:spPr bwMode="auto">
          <a:xfrm flipV="1">
            <a:off x="8893175" y="260350"/>
            <a:ext cx="0" cy="6481763"/>
          </a:xfrm>
          <a:prstGeom prst="line">
            <a:avLst/>
          </a:prstGeom>
          <a:noFill/>
          <a:ln w="1270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3854450" y="6308725"/>
            <a:ext cx="14351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solidFill>
                  <a:srgbClr val="003399"/>
                </a:solidFill>
              </a:rPr>
              <a:t>Informatik-Biber</a:t>
            </a:r>
          </a:p>
        </p:txBody>
      </p:sp>
      <p:sp>
        <p:nvSpPr>
          <p:cNvPr id="1048" name="Line 24"/>
          <p:cNvSpPr>
            <a:spLocks noChangeShapeType="1"/>
          </p:cNvSpPr>
          <p:nvPr userDrawn="1"/>
        </p:nvSpPr>
        <p:spPr bwMode="auto">
          <a:xfrm>
            <a:off x="250825" y="260350"/>
            <a:ext cx="864235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4" name="Rectangle 21"/>
          <p:cNvSpPr>
            <a:spLocks noChangeArrowheads="1"/>
          </p:cNvSpPr>
          <p:nvPr userDrawn="1"/>
        </p:nvSpPr>
        <p:spPr bwMode="auto">
          <a:xfrm>
            <a:off x="446031" y="6313527"/>
            <a:ext cx="1159227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 smtClean="0">
                <a:solidFill>
                  <a:srgbClr val="003399"/>
                </a:solidFill>
              </a:rPr>
              <a:t>ISSEP</a:t>
            </a:r>
            <a:r>
              <a:rPr lang="de-DE" baseline="0" dirty="0" smtClean="0">
                <a:solidFill>
                  <a:srgbClr val="003399"/>
                </a:solidFill>
              </a:rPr>
              <a:t> 2010</a:t>
            </a:r>
            <a:endParaRPr lang="de-DE" dirty="0">
              <a:solidFill>
                <a:srgbClr val="00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912813"/>
            <a:fld id="{BC1C113C-BF0A-4FED-96D7-909F3845F9BB}" type="slidenum">
              <a:rPr lang="de-DE"/>
              <a:pPr defTabSz="912813"/>
              <a:t>1</a:t>
            </a:fld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4748" y="5364189"/>
            <a:ext cx="8434503" cy="544482"/>
          </a:xfrm>
        </p:spPr>
        <p:txBody>
          <a:bodyPr/>
          <a:lstStyle/>
          <a:p>
            <a:pPr defTabSz="912813" eaLnBrk="1" hangingPunct="1"/>
            <a:r>
              <a:rPr lang="de-DE" b="1" dirty="0" smtClean="0"/>
              <a:t>Peter </a:t>
            </a:r>
            <a:r>
              <a:rPr lang="de-DE" b="1" dirty="0" err="1" smtClean="0"/>
              <a:t>Micheuz</a:t>
            </a:r>
            <a:endParaRPr lang="de-DE" b="1" dirty="0" smtClean="0"/>
          </a:p>
          <a:p>
            <a:pPr defTabSz="912813" eaLnBrk="1" hangingPunct="1"/>
            <a:r>
              <a:rPr lang="de-DE" sz="1800" dirty="0" smtClean="0">
                <a:solidFill>
                  <a:srgbClr val="003399"/>
                </a:solidFill>
              </a:rPr>
              <a:t>Institut für Informatiksysteme, </a:t>
            </a:r>
            <a:r>
              <a:rPr lang="de-DE" dirty="0" smtClean="0"/>
              <a:t> </a:t>
            </a:r>
            <a:r>
              <a:rPr lang="de-DE" sz="1800" dirty="0" smtClean="0"/>
              <a:t>Forschungsgruppe Informatikdidaktik</a:t>
            </a:r>
            <a:endParaRPr lang="de-DE" dirty="0" smtClean="0"/>
          </a:p>
        </p:txBody>
      </p:sp>
      <p:pic>
        <p:nvPicPr>
          <p:cNvPr id="7" name="Grafik 6" descr="biber-carto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873125"/>
            <a:ext cx="6191250" cy="4600603"/>
          </a:xfrm>
          <a:prstGeom prst="rect">
            <a:avLst/>
          </a:prstGeom>
        </p:spPr>
      </p:pic>
      <p:pic>
        <p:nvPicPr>
          <p:cNvPr id="8" name="Grafik 7" descr="oesterreich-karte05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648" y="2187558"/>
            <a:ext cx="3468735" cy="20082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Abgerundetes Rechteck 8"/>
          <p:cNvSpPr/>
          <p:nvPr/>
        </p:nvSpPr>
        <p:spPr bwMode="auto">
          <a:xfrm>
            <a:off x="1431882" y="398421"/>
            <a:ext cx="2227293" cy="474704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38135" y="252369"/>
            <a:ext cx="7321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remarks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Austrian </a:t>
            </a:r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jury</a:t>
            </a:r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Rough</a:t>
            </a:r>
            <a:r>
              <a:rPr lang="de-DE" dirty="0" smtClean="0"/>
              <a:t> </a:t>
            </a:r>
            <a:r>
              <a:rPr lang="de-DE" dirty="0" err="1" smtClean="0"/>
              <a:t>Overview</a:t>
            </a:r>
            <a:endParaRPr lang="de-DE" dirty="0"/>
          </a:p>
        </p:txBody>
      </p:sp>
      <p:pic>
        <p:nvPicPr>
          <p:cNvPr id="5" name="Inhaltsplatzhalter 4" descr="oesterreich-karte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109" y="2041505"/>
            <a:ext cx="8105886" cy="3979917"/>
          </a:xfrm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C15A-9651-4D1D-A3D6-04E136A8C53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28595" y="1055655"/>
            <a:ext cx="7886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 smtClean="0"/>
              <a:t>1.200.000 </a:t>
            </a:r>
            <a:r>
              <a:rPr lang="de-DE" sz="1800" dirty="0" err="1" smtClean="0"/>
              <a:t>students</a:t>
            </a:r>
            <a:r>
              <a:rPr lang="de-DE" sz="1800" dirty="0" smtClean="0"/>
              <a:t> in total, </a:t>
            </a:r>
            <a:r>
              <a:rPr lang="de-DE" sz="1800" dirty="0" err="1" smtClean="0"/>
              <a:t>about</a:t>
            </a:r>
            <a:r>
              <a:rPr lang="de-DE" sz="1800" dirty="0" smtClean="0"/>
              <a:t> 800.000 in </a:t>
            </a:r>
            <a:r>
              <a:rPr lang="de-DE" sz="1800" dirty="0" err="1" smtClean="0"/>
              <a:t>the</a:t>
            </a:r>
            <a:r>
              <a:rPr lang="de-DE" sz="1800" dirty="0" smtClean="0"/>
              <a:t> „</a:t>
            </a:r>
            <a:r>
              <a:rPr lang="de-DE" sz="1800" dirty="0" err="1" smtClean="0"/>
              <a:t>beaver</a:t>
            </a:r>
            <a:r>
              <a:rPr lang="de-DE" sz="1800" dirty="0" smtClean="0"/>
              <a:t> – </a:t>
            </a:r>
            <a:r>
              <a:rPr lang="de-DE" sz="1800" dirty="0" err="1" smtClean="0"/>
              <a:t>age</a:t>
            </a:r>
            <a:r>
              <a:rPr lang="de-DE" sz="1800" dirty="0" smtClean="0"/>
              <a:t>“</a:t>
            </a:r>
            <a:br>
              <a:rPr lang="de-DE" sz="1800" dirty="0" smtClean="0"/>
            </a:br>
            <a:r>
              <a:rPr lang="de-DE" sz="1800" dirty="0" smtClean="0"/>
              <a:t>6000 </a:t>
            </a:r>
            <a:r>
              <a:rPr lang="de-DE" sz="1800" dirty="0" err="1" smtClean="0"/>
              <a:t>schools</a:t>
            </a:r>
            <a:r>
              <a:rPr lang="de-DE" sz="1800" dirty="0" smtClean="0"/>
              <a:t>, </a:t>
            </a:r>
            <a:r>
              <a:rPr lang="de-DE" sz="1800" dirty="0" err="1" smtClean="0"/>
              <a:t>about</a:t>
            </a:r>
            <a:r>
              <a:rPr lang="de-DE" sz="1800" dirty="0" smtClean="0"/>
              <a:t> 3200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primary</a:t>
            </a:r>
            <a:r>
              <a:rPr lang="de-DE" sz="1800" dirty="0" smtClean="0"/>
              <a:t> </a:t>
            </a:r>
            <a:r>
              <a:rPr lang="de-DE" sz="1800" dirty="0" err="1" smtClean="0"/>
              <a:t>schools</a:t>
            </a:r>
            <a:r>
              <a:rPr lang="de-DE" sz="1800" dirty="0"/>
              <a:t> 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         -&gt; </a:t>
            </a:r>
            <a:r>
              <a:rPr lang="de-DE" sz="1800" dirty="0" err="1" smtClean="0"/>
              <a:t>more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2000 </a:t>
            </a:r>
            <a:r>
              <a:rPr lang="de-DE" sz="1800" dirty="0" err="1" smtClean="0"/>
              <a:t>are</a:t>
            </a:r>
            <a:r>
              <a:rPr lang="de-DE" sz="1800" dirty="0" smtClean="0"/>
              <a:t> potential „</a:t>
            </a:r>
            <a:r>
              <a:rPr lang="de-DE" sz="1800" dirty="0" err="1" smtClean="0"/>
              <a:t>beaver</a:t>
            </a:r>
            <a:r>
              <a:rPr lang="de-DE" sz="1800" dirty="0" smtClean="0"/>
              <a:t> </a:t>
            </a:r>
            <a:r>
              <a:rPr lang="de-DE" sz="1800" dirty="0" err="1" smtClean="0"/>
              <a:t>schools</a:t>
            </a:r>
            <a:r>
              <a:rPr lang="de-DE" sz="1800" dirty="0" smtClean="0"/>
              <a:t>“ …</a:t>
            </a:r>
            <a:endParaRPr lang="de-DE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Statistics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55 </a:t>
            </a:r>
            <a:r>
              <a:rPr lang="de-DE" b="1" dirty="0" err="1" smtClean="0"/>
              <a:t>schools</a:t>
            </a:r>
            <a:r>
              <a:rPr lang="de-DE" b="1" dirty="0" smtClean="0"/>
              <a:t> </a:t>
            </a:r>
            <a:r>
              <a:rPr lang="de-DE" b="1" dirty="0" err="1" smtClean="0"/>
              <a:t>took</a:t>
            </a:r>
            <a:r>
              <a:rPr lang="de-DE" b="1" dirty="0" smtClean="0"/>
              <a:t> </a:t>
            </a:r>
            <a:r>
              <a:rPr lang="de-DE" b="1" dirty="0" err="1" smtClean="0"/>
              <a:t>part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year</a:t>
            </a:r>
            <a:r>
              <a:rPr lang="de-DE" b="1" dirty="0" smtClean="0"/>
              <a:t>, </a:t>
            </a:r>
            <a:r>
              <a:rPr lang="de-DE" b="1" dirty="0" err="1" smtClean="0"/>
              <a:t>with</a:t>
            </a:r>
            <a:r>
              <a:rPr lang="de-DE" b="1" dirty="0" smtClean="0"/>
              <a:t> ca. 6300 </a:t>
            </a:r>
            <a:r>
              <a:rPr lang="de-DE" b="1" dirty="0" err="1" smtClean="0"/>
              <a:t>students</a:t>
            </a:r>
            <a:endParaRPr lang="de-DE" b="1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C15A-9651-4D1D-A3D6-04E136A8C537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5" name="Grafik 4" descr="alle-schul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44" y="1420785"/>
            <a:ext cx="8397990" cy="46736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Provinces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C15A-9651-4D1D-A3D6-04E136A8C537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030" y="873125"/>
            <a:ext cx="8361477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Statistics</a:t>
            </a:r>
            <a:endParaRPr lang="de-DE" dirty="0"/>
          </a:p>
        </p:txBody>
      </p:sp>
      <p:pic>
        <p:nvPicPr>
          <p:cNvPr id="5" name="Inhaltsplatzhalter 4" descr="schultyp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622" y="1238220"/>
            <a:ext cx="3505248" cy="43815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C15A-9651-4D1D-A3D6-04E136A8C537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6" name="Grafik 5" descr="grafik-cat-gend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870" y="1021398"/>
            <a:ext cx="4491099" cy="46880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From</a:t>
            </a:r>
            <a:r>
              <a:rPr lang="de-DE" dirty="0" smtClean="0"/>
              <a:t> easy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difficult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vice</a:t>
            </a:r>
            <a:r>
              <a:rPr lang="de-DE" dirty="0" smtClean="0"/>
              <a:t> </a:t>
            </a:r>
            <a:r>
              <a:rPr lang="de-DE" dirty="0" err="1" smtClean="0"/>
              <a:t>versa</a:t>
            </a:r>
            <a:r>
              <a:rPr lang="de-DE" dirty="0" smtClean="0"/>
              <a:t> …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C15A-9651-4D1D-A3D6-04E136A8C537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543" y="873125"/>
            <a:ext cx="8434503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facts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err="1" smtClean="0"/>
              <a:t>Average</a:t>
            </a:r>
            <a:r>
              <a:rPr lang="de-DE" dirty="0" smtClean="0"/>
              <a:t> </a:t>
            </a:r>
            <a:r>
              <a:rPr lang="de-DE" dirty="0" err="1" smtClean="0"/>
              <a:t>points</a:t>
            </a:r>
            <a:r>
              <a:rPr lang="de-DE" dirty="0" smtClean="0"/>
              <a:t> per </a:t>
            </a:r>
            <a:r>
              <a:rPr lang="de-DE" dirty="0" err="1" smtClean="0"/>
              <a:t>student</a:t>
            </a:r>
            <a:r>
              <a:rPr lang="de-DE" dirty="0" smtClean="0"/>
              <a:t>  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		</a:t>
            </a:r>
            <a:r>
              <a:rPr lang="de-DE" dirty="0" err="1" smtClean="0"/>
              <a:t>female</a:t>
            </a:r>
            <a:r>
              <a:rPr lang="de-DE" dirty="0" smtClean="0"/>
              <a:t> 		male</a:t>
            </a:r>
            <a:br>
              <a:rPr lang="de-DE" dirty="0" smtClean="0"/>
            </a:br>
            <a:r>
              <a:rPr lang="de-DE" dirty="0" smtClean="0"/>
              <a:t>2008:  	96		104</a:t>
            </a:r>
            <a:br>
              <a:rPr lang="de-DE" dirty="0" smtClean="0"/>
            </a:br>
            <a:r>
              <a:rPr lang="de-DE" dirty="0" smtClean="0"/>
              <a:t>2009:  	83		  90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Feedback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school</a:t>
            </a:r>
            <a:r>
              <a:rPr lang="de-DE" dirty="0" smtClean="0"/>
              <a:t> </a:t>
            </a:r>
            <a:r>
              <a:rPr lang="de-DE" dirty="0" err="1" smtClean="0"/>
              <a:t>coordinators</a:t>
            </a:r>
            <a:r>
              <a:rPr lang="de-DE" dirty="0" smtClean="0"/>
              <a:t> (</a:t>
            </a:r>
            <a:r>
              <a:rPr lang="de-DE" dirty="0" err="1" smtClean="0"/>
              <a:t>feedback</a:t>
            </a:r>
            <a:r>
              <a:rPr lang="de-DE" dirty="0" smtClean="0"/>
              <a:t> rate 40%)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The </a:t>
            </a:r>
            <a:r>
              <a:rPr lang="de-DE" dirty="0" err="1" smtClean="0"/>
              <a:t>tasks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appreciated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well </a:t>
            </a:r>
            <a:br>
              <a:rPr lang="de-DE" dirty="0" smtClean="0"/>
            </a:br>
            <a:r>
              <a:rPr lang="de-DE" dirty="0" smtClean="0"/>
              <a:t>	(55%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good</a:t>
            </a:r>
            <a:r>
              <a:rPr lang="de-DE" dirty="0" smtClean="0"/>
              <a:t>, 45% </a:t>
            </a:r>
            <a:r>
              <a:rPr lang="de-DE" dirty="0" err="1" smtClean="0"/>
              <a:t>good</a:t>
            </a:r>
            <a:r>
              <a:rPr lang="de-DE" dirty="0" smtClean="0"/>
              <a:t>)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Unpleasant</a:t>
            </a:r>
            <a:r>
              <a:rPr lang="de-DE" dirty="0" smtClean="0"/>
              <a:t> </a:t>
            </a:r>
            <a:r>
              <a:rPr lang="de-DE" dirty="0" err="1" smtClean="0"/>
              <a:t>technical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in </a:t>
            </a:r>
            <a:r>
              <a:rPr lang="de-DE" dirty="0" err="1" smtClean="0"/>
              <a:t>many</a:t>
            </a:r>
            <a:r>
              <a:rPr lang="de-DE" dirty="0" smtClean="0"/>
              <a:t> (60%) </a:t>
            </a:r>
            <a:r>
              <a:rPr lang="de-DE" dirty="0" err="1" smtClean="0"/>
              <a:t>schools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	Performance </a:t>
            </a:r>
            <a:r>
              <a:rPr lang="de-DE" dirty="0" err="1" smtClean="0"/>
              <a:t>dependent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time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day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	</a:t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C15A-9651-4D1D-A3D6-04E136A8C537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912813"/>
            <a:fld id="{506F21A0-D9C0-43EB-B3DF-0DE052D7BCDC}" type="slidenum">
              <a:rPr lang="de-DE"/>
              <a:pPr defTabSz="912813"/>
              <a:t>8</a:t>
            </a:fld>
            <a:endParaRPr lang="de-DE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de-DE" dirty="0" err="1" smtClean="0"/>
              <a:t>Beaver</a:t>
            </a:r>
            <a:r>
              <a:rPr lang="de-DE" dirty="0" smtClean="0"/>
              <a:t>: finish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3" y="3136896"/>
            <a:ext cx="4608513" cy="1049342"/>
          </a:xfrm>
          <a:solidFill>
            <a:schemeClr val="bg1">
              <a:alpha val="70195"/>
            </a:schemeClr>
          </a:solidFill>
        </p:spPr>
        <p:txBody>
          <a:bodyPr/>
          <a:lstStyle/>
          <a:p>
            <a:pPr algn="ctr" defTabSz="912813" eaLnBrk="1" hangingPunct="1">
              <a:buFontTx/>
              <a:buNone/>
            </a:pPr>
            <a:r>
              <a:rPr lang="de-DE" sz="2800" b="1" dirty="0" err="1" smtClean="0"/>
              <a:t>Thank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You</a:t>
            </a:r>
            <a:r>
              <a:rPr lang="de-DE" sz="2800" b="1" dirty="0" smtClean="0"/>
              <a:t> </a:t>
            </a:r>
            <a:br>
              <a:rPr lang="de-DE" sz="2800" b="1" dirty="0" smtClean="0"/>
            </a:br>
            <a:r>
              <a:rPr lang="de-DE" sz="2800" b="1" dirty="0" err="1" smtClean="0"/>
              <a:t>for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your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interest</a:t>
            </a:r>
            <a:r>
              <a:rPr lang="de-DE" sz="2800" b="1" dirty="0" smtClean="0"/>
              <a:t>!</a:t>
            </a:r>
            <a:br>
              <a:rPr lang="de-DE" sz="2800" b="1" dirty="0" smtClean="0"/>
            </a:br>
            <a:endParaRPr lang="de-DE" sz="2800" b="1" dirty="0" smtClean="0"/>
          </a:p>
        </p:txBody>
      </p:sp>
      <p:pic>
        <p:nvPicPr>
          <p:cNvPr id="11" name="Grafik 10" descr="biber1.jpg"/>
          <p:cNvPicPr>
            <a:picLocks noChangeAspect="1"/>
          </p:cNvPicPr>
          <p:nvPr/>
        </p:nvPicPr>
        <p:blipFill>
          <a:blip r:embed="rId2">
            <a:lum bright="4000"/>
          </a:blip>
          <a:srcRect l="5437" t="5437" r="7593"/>
          <a:stretch>
            <a:fillRect/>
          </a:stretch>
        </p:blipFill>
        <p:spPr>
          <a:xfrm>
            <a:off x="446031" y="873125"/>
            <a:ext cx="8434503" cy="5327650"/>
          </a:xfrm>
          <a:prstGeom prst="rect">
            <a:avLst/>
          </a:prstGeom>
        </p:spPr>
      </p:pic>
      <p:sp>
        <p:nvSpPr>
          <p:cNvPr id="12" name="Ovale Legende 11"/>
          <p:cNvSpPr/>
          <p:nvPr/>
        </p:nvSpPr>
        <p:spPr bwMode="auto">
          <a:xfrm>
            <a:off x="1176291" y="2808279"/>
            <a:ext cx="4235507" cy="1643085"/>
          </a:xfrm>
          <a:prstGeom prst="wedgeEllipseCallout">
            <a:avLst>
              <a:gd name="adj1" fmla="val 33952"/>
              <a:gd name="adj2" fmla="val -63763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e Legende 12"/>
          <p:cNvSpPr/>
          <p:nvPr/>
        </p:nvSpPr>
        <p:spPr bwMode="auto">
          <a:xfrm>
            <a:off x="1723986" y="3100383"/>
            <a:ext cx="2848014" cy="436567"/>
          </a:xfrm>
          <a:prstGeom prst="wedgeEllipse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e Legende 13"/>
          <p:cNvSpPr/>
          <p:nvPr/>
        </p:nvSpPr>
        <p:spPr bwMode="auto">
          <a:xfrm>
            <a:off x="336492" y="2224071"/>
            <a:ext cx="2848014" cy="1570059"/>
          </a:xfrm>
          <a:prstGeom prst="wedgeEllipseCallout">
            <a:avLst>
              <a:gd name="adj1" fmla="val 74816"/>
              <a:gd name="adj2" fmla="val -33952"/>
            </a:avLst>
          </a:prstGeom>
          <a:solidFill>
            <a:schemeClr val="bg1">
              <a:alpha val="3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Thank</a:t>
            </a:r>
            <a:r>
              <a:rPr kumimoji="0" lang="de-DE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kumimoji="0" lang="de-DE" sz="2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You</a:t>
            </a:r>
            <a:r>
              <a:rPr kumimoji="0" lang="de-DE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!</a:t>
            </a:r>
            <a:br>
              <a:rPr kumimoji="0" lang="de-DE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r>
              <a:rPr kumimoji="0" lang="de-DE" sz="2800" b="0" i="0" u="none" strike="noStrike" cap="none" normalizeH="0" dirty="0" err="1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Questions</a:t>
            </a:r>
            <a:r>
              <a:rPr kumimoji="0" lang="de-DE" sz="2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?</a:t>
            </a:r>
            <a:endParaRPr kumimoji="0" lang="de-DE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Folie 1 - &amp;quot;Workshop D &amp;#x0D;&amp;#x0A;Informatik, aber mit Sicherheit&amp;quot;&quot;/&gt;&lt;property id=&quot;20307&quot; value=&quot;256&quot;/&gt;&lt;/object&gt;&lt;object type=&quot;3&quot; unique_id=&quot;10005&quot;&gt;&lt;property id=&quot;20148&quot; value=&quot;5&quot;/&gt;&lt;property id=&quot;20300&quot; value=&quot;Folie 2 - &amp;quot;Überblick&amp;quot;&quot;/&gt;&lt;property id=&quot;20307&quot; value=&quot;258&quot;/&gt;&lt;/object&gt;&lt;object type=&quot;3&quot; unique_id=&quot;10006&quot;&gt;&lt;property id=&quot;20148&quot; value=&quot;5&quot;/&gt;&lt;property id=&quot;20300&quot; value=&quot;Folie 3 - &amp;quot; Diverse Inhaltsseiten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Bildschirmpräsentation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Standarddesign</vt:lpstr>
      <vt:lpstr>Folie 1</vt:lpstr>
      <vt:lpstr>Rough Overview</vt:lpstr>
      <vt:lpstr>Statistics</vt:lpstr>
      <vt:lpstr>Participants by Provinces</vt:lpstr>
      <vt:lpstr>Statistics</vt:lpstr>
      <vt:lpstr>From easy to difficult and vice versa …</vt:lpstr>
      <vt:lpstr>Further facts</vt:lpstr>
      <vt:lpstr>Beaver: finish</vt:lpstr>
    </vt:vector>
  </TitlesOfParts>
  <Company>IWAS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Workshop D  Informatik, aber mit Sicherheit  </dc:title>
  <dc:creator>claudia</dc:creator>
  <cp:lastModifiedBy>Administrator</cp:lastModifiedBy>
  <cp:revision>42</cp:revision>
  <dcterms:created xsi:type="dcterms:W3CDTF">2009-06-22T10:34:06Z</dcterms:created>
  <dcterms:modified xsi:type="dcterms:W3CDTF">2010-01-12T19:53:58Z</dcterms:modified>
</cp:coreProperties>
</file>