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7" r:id="rId3"/>
    <p:sldId id="257" r:id="rId4"/>
    <p:sldId id="256" r:id="rId5"/>
    <p:sldId id="259" r:id="rId6"/>
    <p:sldId id="278" r:id="rId7"/>
    <p:sldId id="327" r:id="rId8"/>
    <p:sldId id="261" r:id="rId9"/>
    <p:sldId id="322" r:id="rId10"/>
    <p:sldId id="263" r:id="rId11"/>
    <p:sldId id="264" r:id="rId12"/>
    <p:sldId id="31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6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28E4-B1CA-42AC-B932-4366686B8F54}" type="datetimeFigureOut">
              <a:rPr lang="de-DE" smtClean="0"/>
              <a:t>03.04.2024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2722-B1FC-4832-9439-D83E41074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64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28E4-B1CA-42AC-B932-4366686B8F54}" type="datetimeFigureOut">
              <a:rPr lang="de-DE" smtClean="0"/>
              <a:t>03.04.2024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2722-B1FC-4832-9439-D83E41074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245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28E4-B1CA-42AC-B932-4366686B8F54}" type="datetimeFigureOut">
              <a:rPr lang="de-DE" smtClean="0"/>
              <a:t>03.04.2024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2722-B1FC-4832-9439-D83E41074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3462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28E4-B1CA-42AC-B932-4366686B8F54}" type="datetimeFigureOut">
              <a:rPr lang="de-DE" smtClean="0"/>
              <a:t>03.04.2024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2722-B1FC-4832-9439-D83E41074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925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28E4-B1CA-42AC-B932-4366686B8F54}" type="datetimeFigureOut">
              <a:rPr lang="de-DE" smtClean="0"/>
              <a:t>03.04.2024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2722-B1FC-4832-9439-D83E41074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602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28E4-B1CA-42AC-B932-4366686B8F54}" type="datetimeFigureOut">
              <a:rPr lang="de-DE" smtClean="0"/>
              <a:t>03.04.2024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2722-B1FC-4832-9439-D83E41074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927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28E4-B1CA-42AC-B932-4366686B8F54}" type="datetimeFigureOut">
              <a:rPr lang="de-DE" smtClean="0"/>
              <a:t>03.04.2024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2722-B1FC-4832-9439-D83E41074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4909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28E4-B1CA-42AC-B932-4366686B8F54}" type="datetimeFigureOut">
              <a:rPr lang="de-DE" smtClean="0"/>
              <a:t>03.04.2024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2722-B1FC-4832-9439-D83E41074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469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28E4-B1CA-42AC-B932-4366686B8F54}" type="datetimeFigureOut">
              <a:rPr lang="de-DE" smtClean="0"/>
              <a:t>03.04.2024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2722-B1FC-4832-9439-D83E41074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637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28E4-B1CA-42AC-B932-4366686B8F54}" type="datetimeFigureOut">
              <a:rPr lang="de-DE" smtClean="0"/>
              <a:t>03.04.2024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2722-B1FC-4832-9439-D83E41074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2070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28E4-B1CA-42AC-B932-4366686B8F54}" type="datetimeFigureOut">
              <a:rPr lang="de-DE" smtClean="0"/>
              <a:t>03.04.2024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2722-B1FC-4832-9439-D83E41074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016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3828E4-B1CA-42AC-B932-4366686B8F54}" type="datetimeFigureOut">
              <a:rPr lang="de-DE" smtClean="0"/>
              <a:t>03.04.2024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082722-B1FC-4832-9439-D83E41074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656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ammlung.belvedere.at/people/221/vaclav-brozik/object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1BEC5C6-2B0D-7E52-D55F-81AB2F938F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90"/>
          <a:stretch/>
        </p:blipFill>
        <p:spPr>
          <a:xfrm>
            <a:off x="4490976" y="0"/>
            <a:ext cx="4653023" cy="6858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907E909-72A6-C590-ABB5-74AC19E41481}"/>
              </a:ext>
            </a:extLst>
          </p:cNvPr>
          <p:cNvSpPr txBox="1"/>
          <p:nvPr/>
        </p:nvSpPr>
        <p:spPr>
          <a:xfrm>
            <a:off x="0" y="274290"/>
            <a:ext cx="449097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000" b="1"/>
              <a:t>10 </a:t>
            </a:r>
            <a:r>
              <a:rPr lang="de-AT" sz="4000" b="1" strike="sngStrike"/>
              <a:t>Thesen</a:t>
            </a:r>
            <a:br>
              <a:rPr lang="de-AT" sz="2800" b="1"/>
            </a:br>
            <a:r>
              <a:rPr lang="de-AT" sz="2800"/>
              <a:t>Vermutungen, </a:t>
            </a:r>
          </a:p>
          <a:p>
            <a:pPr algn="ctr"/>
            <a:r>
              <a:rPr lang="de-AT" sz="2800"/>
              <a:t>Irrtümer, Fakes,</a:t>
            </a:r>
            <a:br>
              <a:rPr lang="de-AT" sz="2800"/>
            </a:br>
            <a:r>
              <a:rPr lang="de-AT" sz="2800"/>
              <a:t>Fakten, Wahrheiten, </a:t>
            </a:r>
          </a:p>
          <a:p>
            <a:pPr algn="ctr"/>
            <a:r>
              <a:rPr lang="de-AT" sz="2800"/>
              <a:t>haltlose </a:t>
            </a:r>
            <a:r>
              <a:rPr lang="de-AT" sz="2800" b="1"/>
              <a:t>Behauptungen </a:t>
            </a:r>
            <a:br>
              <a:rPr lang="de-AT" sz="2800" b="1"/>
            </a:br>
            <a:r>
              <a:rPr lang="de-AT" sz="2800" b="1"/>
              <a:t>zur </a:t>
            </a:r>
            <a:br>
              <a:rPr lang="de-AT" sz="2800" b="1"/>
            </a:br>
            <a:r>
              <a:rPr lang="de-AT" sz="4000" b="1"/>
              <a:t>DIGITALEN </a:t>
            </a:r>
            <a:br>
              <a:rPr lang="de-AT" sz="4000" b="1"/>
            </a:br>
            <a:r>
              <a:rPr lang="de-AT" sz="4000" b="1"/>
              <a:t>(GRUND)BILDUNG</a:t>
            </a:r>
            <a:endParaRPr lang="de-AT" sz="3600" b="1"/>
          </a:p>
          <a:p>
            <a:pPr algn="ctr"/>
            <a:endParaRPr lang="de-AT" sz="3600" b="1"/>
          </a:p>
          <a:p>
            <a:pPr algn="ctr"/>
            <a:endParaRPr lang="de-AT" sz="3600" b="1"/>
          </a:p>
          <a:p>
            <a:pPr algn="ctr"/>
            <a:r>
              <a:rPr lang="de-AT" sz="2400" b="1"/>
              <a:t>Peter Micheuz</a:t>
            </a:r>
            <a:br>
              <a:rPr lang="de-AT" sz="2400" b="1"/>
            </a:br>
            <a:r>
              <a:rPr lang="de-AT" sz="2000"/>
              <a:t>Pensionierter </a:t>
            </a:r>
            <a:br>
              <a:rPr lang="de-AT" sz="2000"/>
            </a:br>
            <a:r>
              <a:rPr lang="de-AT" sz="2000" strike="sngStrike"/>
              <a:t>Digital</a:t>
            </a:r>
            <a:r>
              <a:rPr lang="de-AT" sz="2000"/>
              <a:t>Analogbildner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992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FBA2B10-C48B-C5A4-22E1-56563EDF0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0997"/>
            <a:ext cx="9144000" cy="602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4AE7D97-9A24-43E8-7B60-7DC790EDECE5}"/>
              </a:ext>
            </a:extLst>
          </p:cNvPr>
          <p:cNvSpPr txBox="1"/>
          <p:nvPr/>
        </p:nvSpPr>
        <p:spPr>
          <a:xfrm>
            <a:off x="0" y="0"/>
            <a:ext cx="9144001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800" b="1"/>
              <a:t>GEBOT 9:   </a:t>
            </a:r>
            <a:br>
              <a:rPr lang="de-AT" sz="2000" b="1"/>
            </a:br>
            <a:r>
              <a:rPr lang="de-AT" sz="2800" b="1"/>
              <a:t>KRITISCHE REFLEXION IN BEZUG AUF DIESE BEIDEN </a:t>
            </a:r>
            <a:br>
              <a:rPr lang="de-AT" sz="2800" b="1"/>
            </a:br>
            <a:r>
              <a:rPr lang="de-AT" sz="2800" b="1"/>
              <a:t>(DIGITALEN) ARTEFAKTE IST ANGEZEIGT.  </a:t>
            </a:r>
            <a:endParaRPr lang="de-DE" sz="2000" b="1"/>
          </a:p>
        </p:txBody>
      </p:sp>
    </p:spTree>
    <p:extLst>
      <p:ext uri="{BB962C8B-B14F-4D97-AF65-F5344CB8AC3E}">
        <p14:creationId xmlns:p14="http://schemas.microsoft.com/office/powerpoint/2010/main" val="241903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E25B7C5-56BC-701A-A8F8-CCEE41E01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6997"/>
            <a:ext cx="9144000" cy="585100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DE7599C-D671-C423-C0BB-E256F1113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435" y="4633276"/>
            <a:ext cx="2029428" cy="13293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248AF6E-F45C-3866-C72B-324B0DC0FF55}"/>
              </a:ext>
            </a:extLst>
          </p:cNvPr>
          <p:cNvSpPr txBox="1"/>
          <p:nvPr/>
        </p:nvSpPr>
        <p:spPr>
          <a:xfrm>
            <a:off x="0" y="0"/>
            <a:ext cx="914400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800" b="1"/>
              <a:t>THESE 10 - ZU GUTER LETZT:   </a:t>
            </a:r>
            <a:br>
              <a:rPr lang="de-AT" sz="2800" b="1"/>
            </a:br>
            <a:r>
              <a:rPr lang="de-AT" sz="2800" b="1"/>
              <a:t>DER VERGLEICH STIMMT (IRGENDWIE) POSITIV</a:t>
            </a:r>
            <a:endParaRPr lang="de-DE" sz="2000" b="1"/>
          </a:p>
        </p:txBody>
      </p:sp>
    </p:spTree>
    <p:extLst>
      <p:ext uri="{BB962C8B-B14F-4D97-AF65-F5344CB8AC3E}">
        <p14:creationId xmlns:p14="http://schemas.microsoft.com/office/powerpoint/2010/main" val="2508131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1612AA4C-6918-CC23-E46B-9CB984B3817A}"/>
              </a:ext>
            </a:extLst>
          </p:cNvPr>
          <p:cNvGrpSpPr/>
          <p:nvPr/>
        </p:nvGrpSpPr>
        <p:grpSpPr>
          <a:xfrm>
            <a:off x="0" y="830997"/>
            <a:ext cx="9265184" cy="6027003"/>
            <a:chOff x="0" y="0"/>
            <a:chExt cx="9265184" cy="5679279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178B7755-528C-77F5-1444-8E7BE93DA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5676483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AAB1D181-245E-0F25-0F79-7EE9D9EC3A51}"/>
                </a:ext>
              </a:extLst>
            </p:cNvPr>
            <p:cNvSpPr txBox="1"/>
            <p:nvPr/>
          </p:nvSpPr>
          <p:spPr>
            <a:xfrm>
              <a:off x="7375791" y="5340725"/>
              <a:ext cx="188939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600" b="0" i="0" u="sng">
                  <a:solidFill>
                    <a:srgbClr val="FFFF00"/>
                  </a:solidFill>
                  <a:effectLst/>
                  <a:latin typeface="europa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Václav Brožík</a:t>
              </a:r>
              <a:r>
                <a:rPr lang="de-DE" sz="1600" b="0" i="0" u="sng">
                  <a:solidFill>
                    <a:srgbClr val="FFFF00"/>
                  </a:solidFill>
                  <a:effectLst/>
                  <a:latin typeface="europa"/>
                </a:rPr>
                <a:t>, 1896</a:t>
              </a:r>
              <a:endParaRPr lang="de-DE" sz="1600">
                <a:solidFill>
                  <a:srgbClr val="FFFF00"/>
                </a:solidFill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457B6C98-5D92-B61A-B402-B27150D79837}"/>
                </a:ext>
              </a:extLst>
            </p:cNvPr>
            <p:cNvSpPr txBox="1"/>
            <p:nvPr/>
          </p:nvSpPr>
          <p:spPr>
            <a:xfrm>
              <a:off x="0" y="204856"/>
              <a:ext cx="9143999" cy="20011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AT" sz="4000" b="1" i="0">
                  <a:solidFill>
                    <a:srgbClr val="FFFF00"/>
                  </a:solidFill>
                  <a:effectLst/>
                  <a:latin typeface="var(--tec-font-family-sans-serif)"/>
                </a:rPr>
                <a:t>Tu felix Austria nube! </a:t>
              </a:r>
              <a:br>
                <a:rPr lang="de-AT" sz="3600" b="1" i="0">
                  <a:solidFill>
                    <a:srgbClr val="FFFF00"/>
                  </a:solidFill>
                  <a:effectLst/>
                  <a:latin typeface="var(--tec-font-family-sans-serif)"/>
                </a:rPr>
              </a:br>
              <a:endParaRPr lang="de-AT" sz="3600" b="1" i="0">
                <a:solidFill>
                  <a:srgbClr val="FFFF00"/>
                </a:solidFill>
                <a:effectLst/>
                <a:latin typeface="var(--tec-font-family-sans-serif)"/>
              </a:endParaRPr>
            </a:p>
            <a:p>
              <a:pPr algn="ctr"/>
              <a:r>
                <a:rPr lang="de-AT" sz="2800" b="1" i="0">
                  <a:solidFill>
                    <a:srgbClr val="FFFF00"/>
                  </a:solidFill>
                  <a:effectLst/>
                  <a:latin typeface="var(--tec-font-family-sans-serif)"/>
                </a:rPr>
                <a:t>Digitale Grundbildung </a:t>
              </a:r>
              <a:br>
                <a:rPr lang="de-AT" sz="2800" b="1" i="0">
                  <a:solidFill>
                    <a:srgbClr val="FFFF00"/>
                  </a:solidFill>
                  <a:effectLst/>
                  <a:latin typeface="var(--tec-font-family-sans-serif)"/>
                </a:rPr>
              </a:br>
              <a:r>
                <a:rPr lang="de-AT" sz="2800" b="1" i="0">
                  <a:solidFill>
                    <a:srgbClr val="FFFF00"/>
                  </a:solidFill>
                  <a:effectLst/>
                  <a:latin typeface="var(--tec-font-family-sans-serif)"/>
                </a:rPr>
                <a:t>im Spannungsfeld zwischen Informatik- und Medienbildung</a:t>
              </a:r>
              <a:endParaRPr lang="de-AT" b="1" i="0">
                <a:solidFill>
                  <a:srgbClr val="FFFF00"/>
                </a:solidFill>
                <a:effectLst/>
                <a:latin typeface="var(--tec-font-family-sans-serif)"/>
              </a:endParaRPr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BF68B881-AC90-7253-89AE-3F0E93A136B8}"/>
              </a:ext>
            </a:extLst>
          </p:cNvPr>
          <p:cNvSpPr txBox="1"/>
          <p:nvPr/>
        </p:nvSpPr>
        <p:spPr>
          <a:xfrm>
            <a:off x="0" y="0"/>
            <a:ext cx="914400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800" b="1"/>
              <a:t>THESEN 11-95 UND WEITERE ZUMUTUNGEN ;-)   </a:t>
            </a:r>
            <a:br>
              <a:rPr lang="de-AT" sz="2800" b="1"/>
            </a:br>
            <a:r>
              <a:rPr lang="de-DE" sz="2800" b="1" i="0">
                <a:solidFill>
                  <a:srgbClr val="141827"/>
                </a:solidFill>
                <a:effectLst/>
                <a:latin typeface="Helvetica Neue"/>
              </a:rPr>
              <a:t>AB 11 UHR IM SEMINARRAUM L.3.02</a:t>
            </a:r>
            <a:endParaRPr lang="de-DE" sz="2000" b="1"/>
          </a:p>
        </p:txBody>
      </p:sp>
    </p:spTree>
    <p:extLst>
      <p:ext uri="{BB962C8B-B14F-4D97-AF65-F5344CB8AC3E}">
        <p14:creationId xmlns:p14="http://schemas.microsoft.com/office/powerpoint/2010/main" val="1702659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6C30F39-59E7-3E9A-89B8-68B22EAD4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65BFBA8-0C4C-18C0-15CE-4F9ABCAAD879}"/>
              </a:ext>
            </a:extLst>
          </p:cNvPr>
          <p:cNvSpPr txBox="1"/>
          <p:nvPr/>
        </p:nvSpPr>
        <p:spPr>
          <a:xfrm>
            <a:off x="2947153" y="2407535"/>
            <a:ext cx="20201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DIGITALE </a:t>
            </a:r>
            <a:br>
              <a:rPr lang="de-AT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AT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BILDUNG </a:t>
            </a:r>
            <a:br>
              <a:rPr lang="de-AT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prechblase: oval 6">
            <a:extLst>
              <a:ext uri="{FF2B5EF4-FFF2-40B4-BE49-F238E27FC236}">
                <a16:creationId xmlns:a16="http://schemas.microsoft.com/office/drawing/2014/main" id="{77D38DAE-8EC2-F3A7-68BE-177C4A8AB7A3}"/>
              </a:ext>
            </a:extLst>
          </p:cNvPr>
          <p:cNvSpPr/>
          <p:nvPr/>
        </p:nvSpPr>
        <p:spPr>
          <a:xfrm>
            <a:off x="-1" y="2523281"/>
            <a:ext cx="2662178" cy="1226917"/>
          </a:xfrm>
          <a:prstGeom prst="wedgeEllipseCallout">
            <a:avLst>
              <a:gd name="adj1" fmla="val -5881"/>
              <a:gd name="adj2" fmla="val 64224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b="1">
                <a:solidFill>
                  <a:schemeClr val="tx1"/>
                </a:solidFill>
              </a:rPr>
              <a:t>POV1: Anwendung</a:t>
            </a:r>
            <a:endParaRPr lang="de-DE" sz="2400" b="1">
              <a:solidFill>
                <a:schemeClr val="tx1"/>
              </a:solidFill>
            </a:endParaRPr>
          </a:p>
        </p:txBody>
      </p:sp>
      <p:sp>
        <p:nvSpPr>
          <p:cNvPr id="8" name="Sprechblase: oval 7">
            <a:extLst>
              <a:ext uri="{FF2B5EF4-FFF2-40B4-BE49-F238E27FC236}">
                <a16:creationId xmlns:a16="http://schemas.microsoft.com/office/drawing/2014/main" id="{124CA517-484F-E915-72CF-E2D528FF633E}"/>
              </a:ext>
            </a:extLst>
          </p:cNvPr>
          <p:cNvSpPr/>
          <p:nvPr/>
        </p:nvSpPr>
        <p:spPr>
          <a:xfrm>
            <a:off x="1273215" y="71807"/>
            <a:ext cx="2569580" cy="1342663"/>
          </a:xfrm>
          <a:prstGeom prst="wedgeEllipseCallout">
            <a:avLst>
              <a:gd name="adj1" fmla="val 46237"/>
              <a:gd name="adj2" fmla="val 4094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b="1">
                <a:solidFill>
                  <a:schemeClr val="tx1"/>
                </a:solidFill>
              </a:rPr>
              <a:t>POV5: Bildungs-</a:t>
            </a:r>
            <a:br>
              <a:rPr lang="de-AT" sz="2400" b="1">
                <a:solidFill>
                  <a:schemeClr val="tx1"/>
                </a:solidFill>
              </a:rPr>
            </a:br>
            <a:r>
              <a:rPr lang="de-AT" sz="2400" b="1">
                <a:solidFill>
                  <a:schemeClr val="tx1"/>
                </a:solidFill>
              </a:rPr>
              <a:t>theorie</a:t>
            </a:r>
            <a:endParaRPr lang="de-DE" sz="2400" b="1">
              <a:solidFill>
                <a:schemeClr val="tx1"/>
              </a:solidFill>
            </a:endParaRPr>
          </a:p>
        </p:txBody>
      </p:sp>
      <p:sp>
        <p:nvSpPr>
          <p:cNvPr id="9" name="Sprechblase: rechteckig 8">
            <a:extLst>
              <a:ext uri="{FF2B5EF4-FFF2-40B4-BE49-F238E27FC236}">
                <a16:creationId xmlns:a16="http://schemas.microsoft.com/office/drawing/2014/main" id="{4F4329B1-F618-B4C9-0DB6-B3D3FB0654C3}"/>
              </a:ext>
            </a:extLst>
          </p:cNvPr>
          <p:cNvSpPr/>
          <p:nvPr/>
        </p:nvSpPr>
        <p:spPr>
          <a:xfrm>
            <a:off x="5516853" y="1922577"/>
            <a:ext cx="1590004" cy="1040541"/>
          </a:xfrm>
          <a:prstGeom prst="wedgeRectCallout">
            <a:avLst>
              <a:gd name="adj1" fmla="val -64059"/>
              <a:gd name="adj2" fmla="val 4197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b="1">
                <a:solidFill>
                  <a:schemeClr val="tx1"/>
                </a:solidFill>
              </a:rPr>
              <a:t>POV4:</a:t>
            </a:r>
            <a:br>
              <a:rPr lang="de-AT" sz="2400" b="1">
                <a:solidFill>
                  <a:schemeClr val="tx1"/>
                </a:solidFill>
              </a:rPr>
            </a:br>
            <a:r>
              <a:rPr lang="de-AT" sz="2400" b="1">
                <a:solidFill>
                  <a:schemeClr val="tx1"/>
                </a:solidFill>
              </a:rPr>
              <a:t>Didaktik</a:t>
            </a:r>
            <a:endParaRPr lang="de-DE" sz="2400" b="1">
              <a:solidFill>
                <a:schemeClr val="tx1"/>
              </a:solidFill>
            </a:endParaRPr>
          </a:p>
        </p:txBody>
      </p:sp>
      <p:sp>
        <p:nvSpPr>
          <p:cNvPr id="10" name="Sprechblase: rechteckig 9">
            <a:extLst>
              <a:ext uri="{FF2B5EF4-FFF2-40B4-BE49-F238E27FC236}">
                <a16:creationId xmlns:a16="http://schemas.microsoft.com/office/drawing/2014/main" id="{007ED44F-DE50-0E31-E037-7EE129A85809}"/>
              </a:ext>
            </a:extLst>
          </p:cNvPr>
          <p:cNvSpPr/>
          <p:nvPr/>
        </p:nvSpPr>
        <p:spPr>
          <a:xfrm>
            <a:off x="1652838" y="5637462"/>
            <a:ext cx="1590004" cy="1040541"/>
          </a:xfrm>
          <a:prstGeom prst="wedgeRectCallout">
            <a:avLst>
              <a:gd name="adj1" fmla="val 39312"/>
              <a:gd name="adj2" fmla="val -8372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b="1">
                <a:solidFill>
                  <a:schemeClr val="tx1"/>
                </a:solidFill>
              </a:rPr>
              <a:t>POV2:</a:t>
            </a:r>
            <a:br>
              <a:rPr lang="de-AT" sz="2400" b="1">
                <a:solidFill>
                  <a:schemeClr val="tx1"/>
                </a:solidFill>
              </a:rPr>
            </a:br>
            <a:r>
              <a:rPr lang="de-AT" sz="2400" b="1">
                <a:solidFill>
                  <a:schemeClr val="tx1"/>
                </a:solidFill>
              </a:rPr>
              <a:t>Medien</a:t>
            </a:r>
            <a:endParaRPr lang="de-DE" sz="2400" b="1">
              <a:solidFill>
                <a:schemeClr val="tx1"/>
              </a:solidFill>
            </a:endParaRPr>
          </a:p>
        </p:txBody>
      </p:sp>
      <p:sp>
        <p:nvSpPr>
          <p:cNvPr id="11" name="Sprechblase: rechteckig mit abgerundeten Ecken 10">
            <a:extLst>
              <a:ext uri="{FF2B5EF4-FFF2-40B4-BE49-F238E27FC236}">
                <a16:creationId xmlns:a16="http://schemas.microsoft.com/office/drawing/2014/main" id="{E8E5DE32-8E4C-6875-16DA-61596F28DDB1}"/>
              </a:ext>
            </a:extLst>
          </p:cNvPr>
          <p:cNvSpPr/>
          <p:nvPr/>
        </p:nvSpPr>
        <p:spPr>
          <a:xfrm>
            <a:off x="4259484" y="5637462"/>
            <a:ext cx="2144347" cy="1157469"/>
          </a:xfrm>
          <a:prstGeom prst="wedgeRoundRectCallout">
            <a:avLst>
              <a:gd name="adj1" fmla="val -34414"/>
              <a:gd name="adj2" fmla="val -6850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b="1">
                <a:solidFill>
                  <a:schemeClr val="tx1"/>
                </a:solidFill>
              </a:rPr>
              <a:t>POV3:</a:t>
            </a:r>
            <a:br>
              <a:rPr lang="de-AT" sz="2400" b="1">
                <a:solidFill>
                  <a:schemeClr val="tx1"/>
                </a:solidFill>
              </a:rPr>
            </a:br>
            <a:r>
              <a:rPr lang="de-AT" sz="2400" b="1">
                <a:solidFill>
                  <a:schemeClr val="tx1"/>
                </a:solidFill>
              </a:rPr>
              <a:t>Informatik</a:t>
            </a:r>
            <a:endParaRPr lang="de-DE" b="1">
              <a:solidFill>
                <a:schemeClr val="tx1"/>
              </a:solidFill>
            </a:endParaRPr>
          </a:p>
        </p:txBody>
      </p:sp>
      <p:sp>
        <p:nvSpPr>
          <p:cNvPr id="12" name="Sprechblase: rechteckig mit abgerundeten Ecken 11">
            <a:extLst>
              <a:ext uri="{FF2B5EF4-FFF2-40B4-BE49-F238E27FC236}">
                <a16:creationId xmlns:a16="http://schemas.microsoft.com/office/drawing/2014/main" id="{CB57F4A4-1EE8-1899-9510-7FCD534A90B9}"/>
              </a:ext>
            </a:extLst>
          </p:cNvPr>
          <p:cNvSpPr/>
          <p:nvPr/>
        </p:nvSpPr>
        <p:spPr>
          <a:xfrm>
            <a:off x="7770265" y="2407535"/>
            <a:ext cx="1373733" cy="1499808"/>
          </a:xfrm>
          <a:prstGeom prst="wedgeRoundRectCallout">
            <a:avLst>
              <a:gd name="adj1" fmla="val -73631"/>
              <a:gd name="adj2" fmla="val 3522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b="1">
                <a:solidFill>
                  <a:schemeClr val="tx1"/>
                </a:solidFill>
              </a:rPr>
              <a:t>POV6:</a:t>
            </a:r>
            <a:br>
              <a:rPr lang="de-AT" sz="2400" b="1">
                <a:solidFill>
                  <a:schemeClr val="tx1"/>
                </a:solidFill>
              </a:rPr>
            </a:br>
            <a:r>
              <a:rPr lang="de-AT" sz="2400" b="1">
                <a:solidFill>
                  <a:schemeClr val="tx1"/>
                </a:solidFill>
              </a:rPr>
              <a:t>Wirt-</a:t>
            </a:r>
            <a:br>
              <a:rPr lang="de-AT" sz="2400" b="1">
                <a:solidFill>
                  <a:schemeClr val="tx1"/>
                </a:solidFill>
              </a:rPr>
            </a:br>
            <a:r>
              <a:rPr lang="de-AT" sz="2400" b="1">
                <a:solidFill>
                  <a:schemeClr val="tx1"/>
                </a:solidFill>
              </a:rPr>
              <a:t>schaft</a:t>
            </a:r>
            <a:endParaRPr lang="de-DE" b="1">
              <a:solidFill>
                <a:schemeClr val="tx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BED55C9-EBFC-409C-E4ED-CAFC8AC01424}"/>
              </a:ext>
            </a:extLst>
          </p:cNvPr>
          <p:cNvSpPr txBox="1"/>
          <p:nvPr/>
        </p:nvSpPr>
        <p:spPr>
          <a:xfrm>
            <a:off x="4655269" y="26312"/>
            <a:ext cx="448872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800" b="1"/>
              <a:t>FAKTUM 1: </a:t>
            </a:r>
            <a:br>
              <a:rPr lang="de-AT" sz="2800" b="1"/>
            </a:br>
            <a:r>
              <a:rPr lang="de-AT" sz="2800" b="1"/>
              <a:t>DER </a:t>
            </a:r>
            <a:r>
              <a:rPr lang="de-AT" sz="2800" b="1">
                <a:highlight>
                  <a:srgbClr val="FFFF00"/>
                </a:highlight>
              </a:rPr>
              <a:t>STANDORT</a:t>
            </a:r>
            <a:r>
              <a:rPr lang="de-AT" sz="2800" b="1"/>
              <a:t> BESTIMMT</a:t>
            </a:r>
            <a:br>
              <a:rPr lang="de-AT" sz="2800" b="1"/>
            </a:br>
            <a:r>
              <a:rPr lang="de-AT" sz="2800" b="1"/>
              <a:t>DEN </a:t>
            </a:r>
            <a:r>
              <a:rPr lang="de-AT" sz="2800" b="1">
                <a:highlight>
                  <a:srgbClr val="FFFF00"/>
                </a:highlight>
              </a:rPr>
              <a:t>STANDPUNKT</a:t>
            </a:r>
            <a:endParaRPr lang="de-DE" sz="2800" b="1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63571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FF32557-D9C5-47DE-EE74-93BD040DBC5A}"/>
              </a:ext>
            </a:extLst>
          </p:cNvPr>
          <p:cNvSpPr txBox="1"/>
          <p:nvPr/>
        </p:nvSpPr>
        <p:spPr>
          <a:xfrm>
            <a:off x="-1" y="-115747"/>
            <a:ext cx="9144001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800" b="1"/>
              <a:t>HALTLOSE BEHAUPTUNG 2: </a:t>
            </a:r>
            <a:br>
              <a:rPr lang="de-AT" sz="2800" b="1"/>
            </a:br>
            <a:r>
              <a:rPr lang="de-AT" sz="2800" b="1">
                <a:highlight>
                  <a:srgbClr val="FFFF00"/>
                </a:highlight>
              </a:rPr>
              <a:t>ANWENDERKOMPETENZEN</a:t>
            </a:r>
            <a:r>
              <a:rPr lang="de-AT" sz="2800" b="1"/>
              <a:t> NICHT GERINGSCHÄTZEN! </a:t>
            </a:r>
            <a:br>
              <a:rPr lang="de-AT" sz="2800" b="1"/>
            </a:br>
            <a:r>
              <a:rPr lang="de-AT" sz="2800" b="1"/>
              <a:t>OHNE </a:t>
            </a:r>
            <a:r>
              <a:rPr lang="de-AT" sz="2800" b="1">
                <a:highlight>
                  <a:srgbClr val="FFFF00"/>
                </a:highlight>
              </a:rPr>
              <a:t>HANDWERK</a:t>
            </a:r>
            <a:r>
              <a:rPr lang="de-AT" sz="2800" b="1"/>
              <a:t> KANN MAN KEINE HÄUSER BAUEN. </a:t>
            </a:r>
            <a:endParaRPr lang="de-DE" sz="2800" b="1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1E38577-C1FC-C37C-8472-C731F3482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0618"/>
            <a:ext cx="9144000" cy="568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2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7071E4F-F551-74A5-D564-A283DFAD8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773"/>
            <a:ext cx="9144000" cy="571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F88931F-CE82-CEF1-D701-912EC2DA193E}"/>
              </a:ext>
            </a:extLst>
          </p:cNvPr>
          <p:cNvSpPr txBox="1"/>
          <p:nvPr/>
        </p:nvSpPr>
        <p:spPr>
          <a:xfrm>
            <a:off x="0" y="0"/>
            <a:ext cx="9144001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800" b="1"/>
              <a:t>BEOBACHTUNG 3: </a:t>
            </a:r>
            <a:br>
              <a:rPr lang="de-AT" sz="2000" b="1"/>
            </a:br>
            <a:r>
              <a:rPr lang="de-AT" sz="2800" b="1">
                <a:highlight>
                  <a:srgbClr val="FFFF00"/>
                </a:highlight>
              </a:rPr>
              <a:t>MEDIENBILDUNG</a:t>
            </a:r>
            <a:r>
              <a:rPr lang="de-AT" sz="2800" b="1"/>
              <a:t> NUR IM „GESCHÜTZTEN“ SOZIOTOP </a:t>
            </a:r>
            <a:br>
              <a:rPr lang="de-AT" sz="2800" b="1"/>
            </a:br>
            <a:r>
              <a:rPr lang="de-AT" sz="2800" b="1"/>
              <a:t>SCHULE HAT ES GANZ SCHWER </a:t>
            </a:r>
            <a:r>
              <a:rPr lang="de-AT" sz="2000"/>
              <a:t>(Hartmann, 2023). </a:t>
            </a:r>
            <a:endParaRPr lang="de-DE" sz="2000"/>
          </a:p>
        </p:txBody>
      </p:sp>
    </p:spTree>
    <p:extLst>
      <p:ext uri="{BB962C8B-B14F-4D97-AF65-F5344CB8AC3E}">
        <p14:creationId xmlns:p14="http://schemas.microsoft.com/office/powerpoint/2010/main" val="3605524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23DD897-3641-06E1-24B6-078ABE19B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7" y="574291"/>
            <a:ext cx="9051403" cy="4182904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EF683ABF-6F8C-8BD3-E5C2-70118F5AD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468" y="4016414"/>
            <a:ext cx="4572000" cy="2945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950A332-B6D7-DB87-8BFA-A03D08BC654D}"/>
              </a:ext>
            </a:extLst>
          </p:cNvPr>
          <p:cNvSpPr txBox="1"/>
          <p:nvPr/>
        </p:nvSpPr>
        <p:spPr>
          <a:xfrm>
            <a:off x="0" y="4898714"/>
            <a:ext cx="45388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800" b="1"/>
              <a:t>FAKE 4: </a:t>
            </a:r>
            <a:br>
              <a:rPr lang="de-AT" sz="2800" b="1"/>
            </a:br>
            <a:r>
              <a:rPr lang="de-AT" sz="2800" b="1"/>
              <a:t>EIN PFLICHTMINISTERIUM </a:t>
            </a:r>
            <a:br>
              <a:rPr lang="de-AT" sz="2800" b="1"/>
            </a:br>
            <a:r>
              <a:rPr lang="de-AT" sz="2800" b="1"/>
              <a:t>FÜR D(G)B IST GEPLANT.</a:t>
            </a:r>
            <a:endParaRPr lang="de-DE" sz="2800" b="1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42E82E1-DB7D-FB5F-3535-140A1EEB8E92}"/>
              </a:ext>
            </a:extLst>
          </p:cNvPr>
          <p:cNvSpPr txBox="1"/>
          <p:nvPr/>
        </p:nvSpPr>
        <p:spPr>
          <a:xfrm>
            <a:off x="0" y="65004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b="1"/>
              <a:t>SO VIELE BÄLLE IN DER LUFT …</a:t>
            </a:r>
            <a:endParaRPr lang="de-DE" sz="2800" b="1"/>
          </a:p>
        </p:txBody>
      </p:sp>
    </p:spTree>
    <p:extLst>
      <p:ext uri="{BB962C8B-B14F-4D97-AF65-F5344CB8AC3E}">
        <p14:creationId xmlns:p14="http://schemas.microsoft.com/office/powerpoint/2010/main" val="4277704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F2A2A12B-97D5-8086-39D8-DDB478A07566}"/>
              </a:ext>
            </a:extLst>
          </p:cNvPr>
          <p:cNvSpPr txBox="1"/>
          <p:nvPr/>
        </p:nvSpPr>
        <p:spPr>
          <a:xfrm>
            <a:off x="0" y="0"/>
            <a:ext cx="914400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800" b="1"/>
              <a:t>THESE 5: </a:t>
            </a:r>
            <a:br>
              <a:rPr lang="de-AT" sz="2400" b="1"/>
            </a:br>
            <a:r>
              <a:rPr lang="de-AT" sz="2800" b="1"/>
              <a:t>DER SPAGAT HAT DOCH WEH GETAN.</a:t>
            </a:r>
            <a:endParaRPr lang="de-DE" sz="2400" b="1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F3C32ED-3862-4D86-E181-DDE34BC29E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81" b="31850"/>
          <a:stretch/>
        </p:blipFill>
        <p:spPr>
          <a:xfrm>
            <a:off x="0" y="983848"/>
            <a:ext cx="9144000" cy="1898248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37FA47B4-1471-F3F5-266C-E6BBA2C2A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39" y="2963120"/>
            <a:ext cx="6597570" cy="373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016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FB0F3C51-BE1B-64EB-AE2E-EC384471C200}"/>
              </a:ext>
            </a:extLst>
          </p:cNvPr>
          <p:cNvSpPr txBox="1"/>
          <p:nvPr/>
        </p:nvSpPr>
        <p:spPr>
          <a:xfrm>
            <a:off x="4572000" y="5475366"/>
            <a:ext cx="3604467" cy="1031867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accent1">
                <a:shade val="50000"/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AT" sz="2400" b="1">
                <a:solidFill>
                  <a:schemeClr val="tx1"/>
                </a:solidFill>
              </a:rPr>
              <a:t>6 explizite Kofferfächer</a:t>
            </a:r>
            <a:r>
              <a:rPr lang="de-AT" sz="2400" b="1"/>
              <a:t> </a:t>
            </a:r>
            <a:endParaRPr lang="de-DE" sz="2400" b="1">
              <a:solidFill>
                <a:schemeClr val="tx1"/>
              </a:solidFill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3389E10-FCEB-CDD3-C013-015D62A95B82}"/>
              </a:ext>
            </a:extLst>
          </p:cNvPr>
          <p:cNvGrpSpPr/>
          <p:nvPr/>
        </p:nvGrpSpPr>
        <p:grpSpPr>
          <a:xfrm>
            <a:off x="-16525" y="954108"/>
            <a:ext cx="4150603" cy="5903892"/>
            <a:chOff x="-16525" y="0"/>
            <a:chExt cx="4150603" cy="6857999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93401952-047D-F629-6400-A7C8CC619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263" y="0"/>
              <a:ext cx="4142341" cy="6857999"/>
            </a:xfrm>
            <a:prstGeom prst="rect">
              <a:avLst/>
            </a:prstGeom>
          </p:spPr>
        </p:pic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4008FE41-0F37-66B3-EA60-EDA9628B07F4}"/>
                </a:ext>
              </a:extLst>
            </p:cNvPr>
            <p:cNvSpPr/>
            <p:nvPr/>
          </p:nvSpPr>
          <p:spPr>
            <a:xfrm>
              <a:off x="-16525" y="1182917"/>
              <a:ext cx="4109292" cy="286438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>
              <a:solidFill>
                <a:schemeClr val="accent1">
                  <a:shade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9C2CC908-3058-00EB-502F-7799AE8B4EBD}"/>
                </a:ext>
              </a:extLst>
            </p:cNvPr>
            <p:cNvSpPr/>
            <p:nvPr/>
          </p:nvSpPr>
          <p:spPr>
            <a:xfrm>
              <a:off x="0" y="2365835"/>
              <a:ext cx="4109292" cy="597701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solidFill>
                <a:schemeClr val="accent1">
                  <a:shade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61F1F773-3D8E-C3D3-298A-F9633103A216}"/>
                </a:ext>
              </a:extLst>
            </p:cNvPr>
            <p:cNvSpPr/>
            <p:nvPr/>
          </p:nvSpPr>
          <p:spPr>
            <a:xfrm>
              <a:off x="0" y="3561164"/>
              <a:ext cx="4109292" cy="597701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solidFill>
                <a:schemeClr val="accent1">
                  <a:shade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0CEC98DD-4A6C-1881-9487-F48617220738}"/>
                </a:ext>
              </a:extLst>
            </p:cNvPr>
            <p:cNvSpPr/>
            <p:nvPr/>
          </p:nvSpPr>
          <p:spPr>
            <a:xfrm>
              <a:off x="0" y="4142269"/>
              <a:ext cx="4109292" cy="597701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solidFill>
                <a:schemeClr val="accent1">
                  <a:shade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B15E67F1-726E-1E2D-011E-BFDBDA7BD3B5}"/>
                </a:ext>
              </a:extLst>
            </p:cNvPr>
            <p:cNvSpPr/>
            <p:nvPr/>
          </p:nvSpPr>
          <p:spPr>
            <a:xfrm>
              <a:off x="0" y="5643794"/>
              <a:ext cx="4109292" cy="310381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solidFill>
                <a:schemeClr val="accent1">
                  <a:shade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4C7F7C3E-ED66-284E-1FB5-4A99858B3389}"/>
                </a:ext>
              </a:extLst>
            </p:cNvPr>
            <p:cNvSpPr/>
            <p:nvPr/>
          </p:nvSpPr>
          <p:spPr>
            <a:xfrm>
              <a:off x="16525" y="5954175"/>
              <a:ext cx="4092767" cy="310381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solidFill>
                <a:schemeClr val="accent1">
                  <a:shade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88593FB2-4CD1-0AD1-66DF-689B26F908EA}"/>
                </a:ext>
              </a:extLst>
            </p:cNvPr>
            <p:cNvSpPr/>
            <p:nvPr/>
          </p:nvSpPr>
          <p:spPr>
            <a:xfrm>
              <a:off x="0" y="6547618"/>
              <a:ext cx="4092767" cy="310381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solidFill>
                <a:schemeClr val="accent1">
                  <a:shade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521D8720-FE29-919A-B7BC-07824BD44376}"/>
              </a:ext>
            </a:extLst>
          </p:cNvPr>
          <p:cNvSpPr txBox="1"/>
          <p:nvPr/>
        </p:nvSpPr>
        <p:spPr>
          <a:xfrm>
            <a:off x="4521126" y="968110"/>
            <a:ext cx="381646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000" b="1"/>
              <a:t>Bildungsaufgabe (MIA)</a:t>
            </a:r>
            <a:br>
              <a:rPr lang="de-AT" sz="2000"/>
            </a:br>
            <a:r>
              <a:rPr lang="de-AT" sz="2400" b="1"/>
              <a:t>M</a:t>
            </a:r>
            <a:r>
              <a:rPr lang="de-AT" sz="2000"/>
              <a:t>edienkompetenz</a:t>
            </a:r>
            <a:br>
              <a:rPr lang="de-AT" sz="2000"/>
            </a:br>
            <a:r>
              <a:rPr lang="de-AT" sz="2000"/>
              <a:t> </a:t>
            </a:r>
            <a:r>
              <a:rPr lang="de-AT" sz="2400" b="1"/>
              <a:t>I</a:t>
            </a:r>
            <a:r>
              <a:rPr lang="de-AT" sz="2000"/>
              <a:t>nformatische Kompetenzen</a:t>
            </a:r>
            <a:br>
              <a:rPr lang="de-AT" sz="2000"/>
            </a:br>
            <a:r>
              <a:rPr lang="de-AT" sz="2400" b="1"/>
              <a:t>A</a:t>
            </a:r>
            <a:r>
              <a:rPr lang="de-AT" sz="2000"/>
              <a:t>nwendungskompetenzen </a:t>
            </a:r>
            <a:endParaRPr lang="de-DE" sz="200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6A64181B-6919-B03A-10F6-C50D438DCE9F}"/>
              </a:ext>
            </a:extLst>
          </p:cNvPr>
          <p:cNvSpPr txBox="1"/>
          <p:nvPr/>
        </p:nvSpPr>
        <p:spPr>
          <a:xfrm>
            <a:off x="4521126" y="2674947"/>
            <a:ext cx="401641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000" b="1"/>
              <a:t>Didaktische Grundsätze (MIG)</a:t>
            </a:r>
            <a:br>
              <a:rPr lang="de-AT" sz="2000" b="1"/>
            </a:br>
            <a:r>
              <a:rPr lang="de-AT" sz="2400" b="1"/>
              <a:t>M</a:t>
            </a:r>
            <a:r>
              <a:rPr lang="de-AT" sz="2000"/>
              <a:t>edienbildung </a:t>
            </a:r>
            <a:br>
              <a:rPr lang="de-AT" sz="2000"/>
            </a:br>
            <a:r>
              <a:rPr lang="de-AT" sz="2000"/>
              <a:t> </a:t>
            </a:r>
            <a:r>
              <a:rPr lang="de-AT" sz="2400" b="1"/>
              <a:t>I</a:t>
            </a:r>
            <a:r>
              <a:rPr lang="de-AT" sz="2000"/>
              <a:t>nformatische Bildung </a:t>
            </a:r>
            <a:br>
              <a:rPr lang="de-AT" sz="2000"/>
            </a:br>
            <a:r>
              <a:rPr lang="de-AT" sz="2400" b="1"/>
              <a:t>G</a:t>
            </a:r>
            <a:r>
              <a:rPr lang="de-AT" sz="2000"/>
              <a:t>estaltungskompetenz</a:t>
            </a:r>
            <a:endParaRPr lang="de-DE" sz="200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5BBB2BD-2B6E-19A6-2528-D7206D481CF8}"/>
              </a:ext>
            </a:extLst>
          </p:cNvPr>
          <p:cNvSpPr txBox="1"/>
          <p:nvPr/>
        </p:nvSpPr>
        <p:spPr>
          <a:xfrm>
            <a:off x="0" y="0"/>
            <a:ext cx="914400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800" b="1"/>
              <a:t>ABSOLUTE WAHRHEIT  6: </a:t>
            </a:r>
            <a:br>
              <a:rPr lang="de-AT" sz="2800" b="1"/>
            </a:br>
            <a:r>
              <a:rPr lang="de-AT" sz="2800" b="1"/>
              <a:t>HABEMUS </a:t>
            </a:r>
            <a:r>
              <a:rPr lang="de-AT" sz="2800" b="1">
                <a:highlight>
                  <a:srgbClr val="FFFF00"/>
                </a:highlight>
              </a:rPr>
              <a:t>VOLLKOFFERFACH DIGRUBI</a:t>
            </a:r>
            <a:r>
              <a:rPr lang="de-AT" sz="2800" b="1"/>
              <a:t>!</a:t>
            </a:r>
            <a:endParaRPr lang="de-DE" sz="2800" b="1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78C78F-2C41-2906-AA51-09220CFACA65}"/>
              </a:ext>
            </a:extLst>
          </p:cNvPr>
          <p:cNvSpPr txBox="1"/>
          <p:nvPr/>
        </p:nvSpPr>
        <p:spPr>
          <a:xfrm>
            <a:off x="4572001" y="4499830"/>
            <a:ext cx="312516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de-AT" sz="2400" b="1">
                <a:solidFill>
                  <a:schemeClr val="bg1"/>
                </a:solidFill>
              </a:rPr>
              <a:t>Sie vermissen  </a:t>
            </a:r>
            <a:r>
              <a:rPr lang="de-AT" sz="2400" b="1"/>
              <a:t>TGI </a:t>
            </a:r>
            <a:r>
              <a:rPr lang="de-AT" sz="2400" b="1">
                <a:solidFill>
                  <a:schemeClr val="bg1"/>
                </a:solidFill>
              </a:rPr>
              <a:t>?</a:t>
            </a:r>
            <a:endParaRPr lang="de-DE" sz="2400" b="1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FD15800-82D4-54E7-6C9F-FAF1E4E2D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382" y="4304061"/>
            <a:ext cx="1230692" cy="103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59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82F36FA-9C5F-A28E-5CA8-D1D84AD2B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0997"/>
            <a:ext cx="9225023" cy="602700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2516291-34FD-0543-B3D8-C4CCDD0AEF99}"/>
              </a:ext>
            </a:extLst>
          </p:cNvPr>
          <p:cNvSpPr txBox="1"/>
          <p:nvPr/>
        </p:nvSpPr>
        <p:spPr>
          <a:xfrm>
            <a:off x="6342927" y="6488668"/>
            <a:ext cx="2882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>
                <a:highlight>
                  <a:srgbClr val="808080"/>
                </a:highlight>
              </a:rPr>
              <a:t>https://ki-bild-erstellen.de/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BC4C26F-419D-726F-9250-FF1D56C9B567}"/>
              </a:ext>
            </a:extLst>
          </p:cNvPr>
          <p:cNvSpPr txBox="1"/>
          <p:nvPr/>
        </p:nvSpPr>
        <p:spPr>
          <a:xfrm>
            <a:off x="0" y="0"/>
            <a:ext cx="914400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800" b="1"/>
              <a:t>IRRTUM 7, LEIDER KEIN FAKE:</a:t>
            </a:r>
            <a:br>
              <a:rPr lang="de-AT" sz="2800" b="1"/>
            </a:br>
            <a:r>
              <a:rPr lang="de-AT" sz="2800" b="1"/>
              <a:t>FRANKFURTER OHNE SAFT  </a:t>
            </a:r>
            <a:endParaRPr lang="de-DE" sz="2000" b="1"/>
          </a:p>
        </p:txBody>
      </p:sp>
    </p:spTree>
    <p:extLst>
      <p:ext uri="{BB962C8B-B14F-4D97-AF65-F5344CB8AC3E}">
        <p14:creationId xmlns:p14="http://schemas.microsoft.com/office/powerpoint/2010/main" val="3968965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8BA9513-A411-547A-6070-5A1331B51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0998"/>
            <a:ext cx="9144000" cy="4446580"/>
          </a:xfrm>
          <a:prstGeom prst="rect">
            <a:avLst/>
          </a:prstGeom>
        </p:spPr>
      </p:pic>
      <p:sp>
        <p:nvSpPr>
          <p:cNvPr id="6" name="Sprechblase: oval 5">
            <a:extLst>
              <a:ext uri="{FF2B5EF4-FFF2-40B4-BE49-F238E27FC236}">
                <a16:creationId xmlns:a16="http://schemas.microsoft.com/office/drawing/2014/main" id="{71B20052-C1CA-B200-83D1-C01C98608493}"/>
              </a:ext>
            </a:extLst>
          </p:cNvPr>
          <p:cNvSpPr/>
          <p:nvPr/>
        </p:nvSpPr>
        <p:spPr>
          <a:xfrm>
            <a:off x="3252001" y="1269610"/>
            <a:ext cx="3928000" cy="848299"/>
          </a:xfrm>
          <a:prstGeom prst="wedgeEllipseCallout">
            <a:avLst>
              <a:gd name="adj1" fmla="val -49279"/>
              <a:gd name="adj2" fmla="val 72396"/>
            </a:avLst>
          </a:prstGeom>
          <a:solidFill>
            <a:srgbClr val="FFFF00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>
                <a:solidFill>
                  <a:schemeClr val="tx1"/>
                </a:solidFill>
              </a:rPr>
              <a:t>Mir ist Gottseidank viel erspart geblieben …</a:t>
            </a:r>
            <a:endParaRPr lang="de-DE" b="1">
              <a:solidFill>
                <a:schemeClr val="tx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6DF2A4B-A704-4980-43C6-5F859156C20F}"/>
              </a:ext>
            </a:extLst>
          </p:cNvPr>
          <p:cNvSpPr txBox="1"/>
          <p:nvPr/>
        </p:nvSpPr>
        <p:spPr>
          <a:xfrm>
            <a:off x="0" y="853122"/>
            <a:ext cx="3901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b="1">
                <a:solidFill>
                  <a:srgbClr val="FFFF00"/>
                </a:solidFill>
              </a:rPr>
              <a:t>CHEATGPT PROOF CLASSROOM</a:t>
            </a:r>
            <a:endParaRPr lang="de-DE" sz="2400" b="1">
              <a:solidFill>
                <a:srgbClr val="FFFF00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14B7DAB-69DE-7FB0-768D-FE33F90AF836}"/>
              </a:ext>
            </a:extLst>
          </p:cNvPr>
          <p:cNvSpPr txBox="1"/>
          <p:nvPr/>
        </p:nvSpPr>
        <p:spPr>
          <a:xfrm>
            <a:off x="0" y="0"/>
            <a:ext cx="914400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800" b="1"/>
              <a:t>VERKLÄRUNG 8:   </a:t>
            </a:r>
            <a:br>
              <a:rPr lang="de-AT" sz="2000" b="1"/>
            </a:br>
            <a:r>
              <a:rPr lang="de-AT" sz="2800" b="1"/>
              <a:t>FRÜHER WAR ALLES …</a:t>
            </a:r>
            <a:endParaRPr lang="de-DE" sz="2000" b="1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337710C-21AA-1645-AE7B-1923A4156E2E}"/>
              </a:ext>
            </a:extLst>
          </p:cNvPr>
          <p:cNvSpPr txBox="1"/>
          <p:nvPr/>
        </p:nvSpPr>
        <p:spPr>
          <a:xfrm>
            <a:off x="-115746" y="6239040"/>
            <a:ext cx="9144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b="0" i="0">
                <a:effectLst/>
                <a:latin typeface="arial" panose="020B0604020202020204" pitchFamily="34" charset="0"/>
              </a:rPr>
              <a:t>„Der gelernte Österreicher erkennt den </a:t>
            </a:r>
            <a:r>
              <a:rPr lang="de-AT" b="1" i="0">
                <a:effectLst/>
                <a:latin typeface="arial" panose="020B0604020202020204" pitchFamily="34" charset="0"/>
              </a:rPr>
              <a:t>Kompromiss</a:t>
            </a:r>
            <a:r>
              <a:rPr lang="de-AT" b="0" i="0">
                <a:effectLst/>
                <a:latin typeface="arial" panose="020B0604020202020204" pitchFamily="34" charset="0"/>
              </a:rPr>
              <a:t>, bevor es ein </a:t>
            </a:r>
            <a:r>
              <a:rPr lang="de-AT" b="1" i="0">
                <a:effectLst/>
                <a:latin typeface="arial" panose="020B0604020202020204" pitchFamily="34" charset="0"/>
              </a:rPr>
              <a:t>Problem</a:t>
            </a:r>
            <a:r>
              <a:rPr lang="de-AT" b="0" i="0">
                <a:effectLst/>
                <a:latin typeface="arial" panose="020B0604020202020204" pitchFamily="34" charset="0"/>
              </a:rPr>
              <a:t> gibt.“</a:t>
            </a:r>
            <a:br>
              <a:rPr lang="de-AT" b="0" i="0">
                <a:effectLst/>
                <a:latin typeface="arial" panose="020B0604020202020204" pitchFamily="34" charset="0"/>
              </a:rPr>
            </a:br>
            <a:r>
              <a:rPr lang="de-AT" sz="1600" b="0" i="1">
                <a:effectLst/>
                <a:latin typeface="arial" panose="020B0604020202020204" pitchFamily="34" charset="0"/>
              </a:rPr>
              <a:t>Erhard Busek, Politiker</a:t>
            </a:r>
            <a:endParaRPr lang="de-DE" i="1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FAEC811-6458-F44C-8C52-6FE027D54499}"/>
              </a:ext>
            </a:extLst>
          </p:cNvPr>
          <p:cNvSpPr txBox="1"/>
          <p:nvPr/>
        </p:nvSpPr>
        <p:spPr>
          <a:xfrm>
            <a:off x="0" y="5277578"/>
            <a:ext cx="9143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b="0" i="0">
                <a:solidFill>
                  <a:srgbClr val="000E1A"/>
                </a:solidFill>
                <a:effectLst/>
                <a:latin typeface="Publico"/>
              </a:rPr>
              <a:t>„</a:t>
            </a:r>
            <a:r>
              <a:rPr lang="de-AT">
                <a:latin typeface="arial" panose="020B0604020202020204" pitchFamily="34" charset="0"/>
              </a:rPr>
              <a:t>Das ist der Fluch von unserm edlen Haus: auf </a:t>
            </a:r>
            <a:r>
              <a:rPr lang="de-AT" b="1">
                <a:latin typeface="arial" panose="020B0604020202020204" pitchFamily="34" charset="0"/>
              </a:rPr>
              <a:t>halben Wegen </a:t>
            </a:r>
            <a:r>
              <a:rPr lang="de-AT">
                <a:latin typeface="arial" panose="020B0604020202020204" pitchFamily="34" charset="0"/>
              </a:rPr>
              <a:t>und </a:t>
            </a:r>
            <a:br>
              <a:rPr lang="de-AT">
                <a:latin typeface="arial" panose="020B0604020202020204" pitchFamily="34" charset="0"/>
              </a:rPr>
            </a:br>
            <a:r>
              <a:rPr lang="de-AT">
                <a:latin typeface="arial" panose="020B0604020202020204" pitchFamily="34" charset="0"/>
              </a:rPr>
              <a:t>zu </a:t>
            </a:r>
            <a:r>
              <a:rPr lang="de-AT" b="1">
                <a:latin typeface="arial" panose="020B0604020202020204" pitchFamily="34" charset="0"/>
              </a:rPr>
              <a:t>halber Tat </a:t>
            </a:r>
            <a:r>
              <a:rPr lang="de-AT">
                <a:latin typeface="arial" panose="020B0604020202020204" pitchFamily="34" charset="0"/>
              </a:rPr>
              <a:t>mit </a:t>
            </a:r>
            <a:r>
              <a:rPr lang="de-AT" b="1">
                <a:latin typeface="arial" panose="020B0604020202020204" pitchFamily="34" charset="0"/>
              </a:rPr>
              <a:t>halben Mitteln </a:t>
            </a:r>
            <a:r>
              <a:rPr lang="de-AT">
                <a:latin typeface="arial" panose="020B0604020202020204" pitchFamily="34" charset="0"/>
              </a:rPr>
              <a:t>zauderhaft zu streben.“ </a:t>
            </a:r>
            <a:br>
              <a:rPr lang="de-AT">
                <a:latin typeface="arial" panose="020B0604020202020204" pitchFamily="34" charset="0"/>
              </a:rPr>
            </a:br>
            <a:r>
              <a:rPr lang="de-AT" sz="1600" i="1">
                <a:latin typeface="arial" panose="020B0604020202020204" pitchFamily="34" charset="0"/>
              </a:rPr>
              <a:t>Ein Bruderzwist im Hause Habsburg, Ferdinand Grillparzer, Dichter</a:t>
            </a:r>
            <a:endParaRPr lang="de-DE" sz="1600" i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666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344</Words>
  <Application>Microsoft Office PowerPoint</Application>
  <PresentationFormat>Bildschirmpräsentation (4:3)</PresentationFormat>
  <Paragraphs>37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1" baseType="lpstr">
      <vt:lpstr>Aptos</vt:lpstr>
      <vt:lpstr>Aptos Display</vt:lpstr>
      <vt:lpstr>Arial</vt:lpstr>
      <vt:lpstr>Arial</vt:lpstr>
      <vt:lpstr>europa</vt:lpstr>
      <vt:lpstr>Helvetica Neue</vt:lpstr>
      <vt:lpstr>Publico</vt:lpstr>
      <vt:lpstr>var(--tec-font-family-sans-serif)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Peter Micheuz</dc:creator>
  <cp:lastModifiedBy>Peter Micheuz</cp:lastModifiedBy>
  <cp:revision>51</cp:revision>
  <dcterms:created xsi:type="dcterms:W3CDTF">2024-03-29T00:35:25Z</dcterms:created>
  <dcterms:modified xsi:type="dcterms:W3CDTF">2024-04-03T17:13:05Z</dcterms:modified>
</cp:coreProperties>
</file>