
<file path=[Content_Types].xml><?xml version="1.0" encoding="utf-8"?>
<Types xmlns="http://schemas.openxmlformats.org/package/2006/content-types">
  <Default Extension="bin" ContentType="application/vnd.ms-office.activeX"/>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ctiveX/activeX1.xml" ContentType="application/vnd.ms-office.activeX+xml"/>
  <Override PartName="/ppt/activeX/activeX2.xml" ContentType="application/vnd.ms-office.activeX+xml"/>
  <Override PartName="/ppt/activeX/activeX3.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8" r:id="rId2"/>
    <p:sldId id="292" r:id="rId3"/>
    <p:sldId id="281" r:id="rId4"/>
    <p:sldId id="287" r:id="rId5"/>
    <p:sldId id="274" r:id="rId6"/>
    <p:sldId id="279" r:id="rId7"/>
    <p:sldId id="275" r:id="rId8"/>
    <p:sldId id="273" r:id="rId9"/>
    <p:sldId id="293" r:id="rId10"/>
    <p:sldId id="294" r:id="rId11"/>
    <p:sldId id="264" r:id="rId12"/>
    <p:sldId id="270" r:id="rId13"/>
    <p:sldId id="269" r:id="rId14"/>
    <p:sldId id="262" r:id="rId15"/>
    <p:sldId id="263" r:id="rId16"/>
    <p:sldId id="271" r:id="rId17"/>
    <p:sldId id="282" r:id="rId18"/>
    <p:sldId id="260" r:id="rId19"/>
    <p:sldId id="289" r:id="rId20"/>
    <p:sldId id="288" r:id="rId21"/>
    <p:sldId id="278" r:id="rId22"/>
    <p:sldId id="266" r:id="rId23"/>
    <p:sldId id="265" r:id="rId24"/>
    <p:sldId id="268" r:id="rId25"/>
    <p:sldId id="261" r:id="rId26"/>
    <p:sldId id="256" r:id="rId27"/>
    <p:sldId id="257" r:id="rId28"/>
    <p:sldId id="272" r:id="rId29"/>
    <p:sldId id="276" r:id="rId30"/>
    <p:sldId id="267" r:id="rId31"/>
    <p:sldId id="291" r:id="rId32"/>
    <p:sldId id="290" r:id="rId33"/>
    <p:sldId id="277" r:id="rId34"/>
    <p:sldId id="286" r:id="rId35"/>
    <p:sldId id="259" r:id="rId36"/>
    <p:sldId id="283" r:id="rId37"/>
    <p:sldId id="284" r:id="rId38"/>
    <p:sldId id="285" r:id="rId39"/>
    <p:sldId id="280" r:id="rId40"/>
  </p:sldIdLst>
  <p:sldSz cx="9144000" cy="6858000" type="screen4x3"/>
  <p:notesSz cx="6858000" cy="9144000"/>
  <p:embeddedFontLst>
    <p:embeddedFont>
      <p:font typeface="Arial Narrow" panose="020B0606020202030204" pitchFamily="34" charset="0"/>
      <p:regular r:id="rId41"/>
      <p:bold r:id="rId42"/>
      <p:italic r:id="rId43"/>
      <p:boldItalic r:id="rId44"/>
    </p:embeddedFont>
    <p:embeddedFont>
      <p:font typeface="PIDvl" panose="02000500000000000000" pitchFamily="2" charset="0"/>
      <p:regular r:id="rId45"/>
    </p:embeddedFont>
    <p:embeddedFont>
      <p:font typeface="Typewriter" panose="00000400000000000000" pitchFamily="2" charset="0"/>
      <p:regular r:id="rId46"/>
    </p:embeddedFont>
  </p:embeddedFontLst>
  <p:custDataLst>
    <p:tags r:id="rId47"/>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6" autoAdjust="0"/>
    <p:restoredTop sz="94660"/>
  </p:normalViewPr>
  <p:slideViewPr>
    <p:cSldViewPr>
      <p:cViewPr varScale="1">
        <p:scale>
          <a:sx n="83" d="100"/>
          <a:sy n="83" d="100"/>
        </p:scale>
        <p:origin x="1608"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D7053240-CE69-11CD-A777-00DD01143C57}" ax:persistence="persistStorage" r:id="rId1"/>
</file>

<file path=ppt/activeX/activeX2.xml><?xml version="1.0" encoding="utf-8"?>
<ax:ocx xmlns:ax="http://schemas.microsoft.com/office/2006/activeX" xmlns:r="http://schemas.openxmlformats.org/officeDocument/2006/relationships" ax:classid="{D7053240-CE69-11CD-A777-00DD01143C57}" ax:persistence="persistStorage" r:id="rId1"/>
</file>

<file path=ppt/activeX/activeX3.xml><?xml version="1.0" encoding="utf-8"?>
<ax:ocx xmlns:ax="http://schemas.microsoft.com/office/2006/activeX" xmlns:r="http://schemas.openxmlformats.org/officeDocument/2006/relationships" ax:classid="{D7053240-CE69-11CD-A777-00DD01143C57}" ax:persistence="persistStorage" r:id="rId1"/>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AT"/>
          </a:p>
        </p:txBody>
      </p:sp>
      <p:sp>
        <p:nvSpPr>
          <p:cNvPr id="4" name="Datumsplatzhalter 3"/>
          <p:cNvSpPr>
            <a:spLocks noGrp="1"/>
          </p:cNvSpPr>
          <p:nvPr>
            <p:ph type="dt" sz="half" idx="10"/>
          </p:nvPr>
        </p:nvSpPr>
        <p:spPr/>
        <p:txBody>
          <a:bodyPr/>
          <a:lstStyle/>
          <a:p>
            <a:fld id="{076EDC37-9D8C-4840-BA40-632BFBC0AD80}" type="datetimeFigureOut">
              <a:rPr lang="de-AT" smtClean="0"/>
              <a:pPr/>
              <a:t>02.04.2024</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015051F7-C17D-4000-ABE6-248E2BAA7EB9}" type="slidenum">
              <a:rPr lang="de-AT" smtClean="0"/>
              <a:pPr/>
              <a:t>‹Nr.›</a:t>
            </a:fld>
            <a:endParaRPr lang="de-A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076EDC37-9D8C-4840-BA40-632BFBC0AD80}" type="datetimeFigureOut">
              <a:rPr lang="de-AT" smtClean="0"/>
              <a:pPr/>
              <a:t>02.04.2024</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015051F7-C17D-4000-ABE6-248E2BAA7EB9}" type="slidenum">
              <a:rPr lang="de-AT" smtClean="0"/>
              <a:pPr/>
              <a:t>‹Nr.›</a:t>
            </a:fld>
            <a:endParaRPr lang="de-A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076EDC37-9D8C-4840-BA40-632BFBC0AD80}" type="datetimeFigureOut">
              <a:rPr lang="de-AT" smtClean="0"/>
              <a:pPr/>
              <a:t>02.04.2024</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015051F7-C17D-4000-ABE6-248E2BAA7EB9}" type="slidenum">
              <a:rPr lang="de-AT" smtClean="0"/>
              <a:pPr/>
              <a:t>‹Nr.›</a:t>
            </a:fld>
            <a:endParaRPr lang="de-A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076EDC37-9D8C-4840-BA40-632BFBC0AD80}" type="datetimeFigureOut">
              <a:rPr lang="de-AT" smtClean="0"/>
              <a:pPr/>
              <a:t>02.04.2024</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015051F7-C17D-4000-ABE6-248E2BAA7EB9}" type="slidenum">
              <a:rPr lang="de-AT" smtClean="0"/>
              <a:pPr/>
              <a:t>‹Nr.›</a:t>
            </a:fld>
            <a:endParaRPr lang="de-A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fld id="{076EDC37-9D8C-4840-BA40-632BFBC0AD80}" type="datetimeFigureOut">
              <a:rPr lang="de-AT" smtClean="0"/>
              <a:pPr/>
              <a:t>02.04.2024</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015051F7-C17D-4000-ABE6-248E2BAA7EB9}" type="slidenum">
              <a:rPr lang="de-AT" smtClean="0"/>
              <a:pPr/>
              <a:t>‹Nr.›</a:t>
            </a:fld>
            <a:endParaRPr lang="de-A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p:cNvSpPr>
            <a:spLocks noGrp="1"/>
          </p:cNvSpPr>
          <p:nvPr>
            <p:ph type="dt" sz="half" idx="10"/>
          </p:nvPr>
        </p:nvSpPr>
        <p:spPr/>
        <p:txBody>
          <a:bodyPr/>
          <a:lstStyle/>
          <a:p>
            <a:fld id="{076EDC37-9D8C-4840-BA40-632BFBC0AD80}" type="datetimeFigureOut">
              <a:rPr lang="de-AT" smtClean="0"/>
              <a:pPr/>
              <a:t>02.04.2024</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015051F7-C17D-4000-ABE6-248E2BAA7EB9}" type="slidenum">
              <a:rPr lang="de-AT" smtClean="0"/>
              <a:pPr/>
              <a:t>‹Nr.›</a:t>
            </a:fld>
            <a:endParaRPr lang="de-A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p:cNvSpPr>
            <a:spLocks noGrp="1"/>
          </p:cNvSpPr>
          <p:nvPr>
            <p:ph type="dt" sz="half" idx="10"/>
          </p:nvPr>
        </p:nvSpPr>
        <p:spPr/>
        <p:txBody>
          <a:bodyPr/>
          <a:lstStyle/>
          <a:p>
            <a:fld id="{076EDC37-9D8C-4840-BA40-632BFBC0AD80}" type="datetimeFigureOut">
              <a:rPr lang="de-AT" smtClean="0"/>
              <a:pPr/>
              <a:t>02.04.2024</a:t>
            </a:fld>
            <a:endParaRPr lang="de-AT"/>
          </a:p>
        </p:txBody>
      </p:sp>
      <p:sp>
        <p:nvSpPr>
          <p:cNvPr id="8" name="Fußzeilenplatzhalter 7"/>
          <p:cNvSpPr>
            <a:spLocks noGrp="1"/>
          </p:cNvSpPr>
          <p:nvPr>
            <p:ph type="ftr" sz="quarter" idx="11"/>
          </p:nvPr>
        </p:nvSpPr>
        <p:spPr/>
        <p:txBody>
          <a:bodyPr/>
          <a:lstStyle/>
          <a:p>
            <a:endParaRPr lang="de-AT"/>
          </a:p>
        </p:txBody>
      </p:sp>
      <p:sp>
        <p:nvSpPr>
          <p:cNvPr id="9" name="Foliennummernplatzhalter 8"/>
          <p:cNvSpPr>
            <a:spLocks noGrp="1"/>
          </p:cNvSpPr>
          <p:nvPr>
            <p:ph type="sldNum" sz="quarter" idx="12"/>
          </p:nvPr>
        </p:nvSpPr>
        <p:spPr/>
        <p:txBody>
          <a:bodyPr/>
          <a:lstStyle/>
          <a:p>
            <a:fld id="{015051F7-C17D-4000-ABE6-248E2BAA7EB9}" type="slidenum">
              <a:rPr lang="de-AT" smtClean="0"/>
              <a:pPr/>
              <a:t>‹Nr.›</a:t>
            </a:fld>
            <a:endParaRPr lang="de-A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Datumsplatzhalter 2"/>
          <p:cNvSpPr>
            <a:spLocks noGrp="1"/>
          </p:cNvSpPr>
          <p:nvPr>
            <p:ph type="dt" sz="half" idx="10"/>
          </p:nvPr>
        </p:nvSpPr>
        <p:spPr/>
        <p:txBody>
          <a:bodyPr/>
          <a:lstStyle/>
          <a:p>
            <a:fld id="{076EDC37-9D8C-4840-BA40-632BFBC0AD80}" type="datetimeFigureOut">
              <a:rPr lang="de-AT" smtClean="0"/>
              <a:pPr/>
              <a:t>02.04.2024</a:t>
            </a:fld>
            <a:endParaRPr lang="de-AT"/>
          </a:p>
        </p:txBody>
      </p:sp>
      <p:sp>
        <p:nvSpPr>
          <p:cNvPr id="4" name="Fußzeilenplatzhalter 3"/>
          <p:cNvSpPr>
            <a:spLocks noGrp="1"/>
          </p:cNvSpPr>
          <p:nvPr>
            <p:ph type="ftr" sz="quarter" idx="11"/>
          </p:nvPr>
        </p:nvSpPr>
        <p:spPr/>
        <p:txBody>
          <a:bodyPr/>
          <a:lstStyle/>
          <a:p>
            <a:endParaRPr lang="de-AT"/>
          </a:p>
        </p:txBody>
      </p:sp>
      <p:sp>
        <p:nvSpPr>
          <p:cNvPr id="5" name="Foliennummernplatzhalter 4"/>
          <p:cNvSpPr>
            <a:spLocks noGrp="1"/>
          </p:cNvSpPr>
          <p:nvPr>
            <p:ph type="sldNum" sz="quarter" idx="12"/>
          </p:nvPr>
        </p:nvSpPr>
        <p:spPr/>
        <p:txBody>
          <a:bodyPr/>
          <a:lstStyle/>
          <a:p>
            <a:fld id="{015051F7-C17D-4000-ABE6-248E2BAA7EB9}" type="slidenum">
              <a:rPr lang="de-AT" smtClean="0"/>
              <a:pPr/>
              <a:t>‹Nr.›</a:t>
            </a:fld>
            <a:endParaRPr lang="de-A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76EDC37-9D8C-4840-BA40-632BFBC0AD80}" type="datetimeFigureOut">
              <a:rPr lang="de-AT" smtClean="0"/>
              <a:pPr/>
              <a:t>02.04.2024</a:t>
            </a:fld>
            <a:endParaRPr lang="de-AT"/>
          </a:p>
        </p:txBody>
      </p:sp>
      <p:sp>
        <p:nvSpPr>
          <p:cNvPr id="3" name="Fußzeilenplatzhalter 2"/>
          <p:cNvSpPr>
            <a:spLocks noGrp="1"/>
          </p:cNvSpPr>
          <p:nvPr>
            <p:ph type="ftr" sz="quarter" idx="11"/>
          </p:nvPr>
        </p:nvSpPr>
        <p:spPr/>
        <p:txBody>
          <a:bodyPr/>
          <a:lstStyle/>
          <a:p>
            <a:endParaRPr lang="de-AT"/>
          </a:p>
        </p:txBody>
      </p:sp>
      <p:sp>
        <p:nvSpPr>
          <p:cNvPr id="4" name="Foliennummernplatzhalter 3"/>
          <p:cNvSpPr>
            <a:spLocks noGrp="1"/>
          </p:cNvSpPr>
          <p:nvPr>
            <p:ph type="sldNum" sz="quarter" idx="12"/>
          </p:nvPr>
        </p:nvSpPr>
        <p:spPr/>
        <p:txBody>
          <a:bodyPr/>
          <a:lstStyle/>
          <a:p>
            <a:fld id="{015051F7-C17D-4000-ABE6-248E2BAA7EB9}" type="slidenum">
              <a:rPr lang="de-AT" smtClean="0"/>
              <a:pPr/>
              <a:t>‹Nr.›</a:t>
            </a:fld>
            <a:endParaRPr lang="de-A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076EDC37-9D8C-4840-BA40-632BFBC0AD80}" type="datetimeFigureOut">
              <a:rPr lang="de-AT" smtClean="0"/>
              <a:pPr/>
              <a:t>02.04.2024</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015051F7-C17D-4000-ABE6-248E2BAA7EB9}" type="slidenum">
              <a:rPr lang="de-AT" smtClean="0"/>
              <a:pPr/>
              <a:t>‹Nr.›</a:t>
            </a:fld>
            <a:endParaRPr lang="de-A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076EDC37-9D8C-4840-BA40-632BFBC0AD80}" type="datetimeFigureOut">
              <a:rPr lang="de-AT" smtClean="0"/>
              <a:pPr/>
              <a:t>02.04.2024</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015051F7-C17D-4000-ABE6-248E2BAA7EB9}" type="slidenum">
              <a:rPr lang="de-AT" smtClean="0"/>
              <a:pPr/>
              <a:t>‹Nr.›</a:t>
            </a:fld>
            <a:endParaRPr lang="de-A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control" Target="../activeX/activeX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endParaRPr lang="de-AT"/>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6EDC37-9D8C-4840-BA40-632BFBC0AD80}" type="datetimeFigureOut">
              <a:rPr lang="de-AT" smtClean="0"/>
              <a:pPr/>
              <a:t>02.04.2024</a:t>
            </a:fld>
            <a:endParaRPr lang="de-AT"/>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5051F7-C17D-4000-ABE6-248E2BAA7EB9}" type="slidenum">
              <a:rPr lang="de-AT" smtClean="0"/>
              <a:pPr/>
              <a:t>‹Nr.›</a:t>
            </a:fld>
            <a:endParaRPr lang="de-AT"/>
          </a:p>
        </p:txBody>
      </p:sp>
    </p:spTree>
    <p:controls>
      <mc:AlternateContent xmlns:mc="http://schemas.openxmlformats.org/markup-compatibility/2006">
        <mc:Choice xmlns:v="urn:schemas-microsoft-com:vml" Requires="v">
          <p:control name="CommandButton1" r:id="rId13" imgW="390600" imgH="333360"/>
        </mc:Choice>
        <mc:Fallback>
          <p:control name="CommandButton1" r:id="rId13" imgW="390600" imgH="333360">
            <p:pic>
              <p:nvPicPr>
                <p:cNvPr id="7" name="CommandButton1"/>
                <p:cNvPicPr preferRelativeResize="0">
                  <a:picLocks noChangeArrowheads="1" noChangeShapeType="1"/>
                </p:cNvPicPr>
                <p:nvPr/>
              </p:nvPicPr>
              <p:blipFill>
                <a:blip r:embed="rId14"/>
                <a:srcRect/>
                <a:stretch>
                  <a:fillRect/>
                </a:stretch>
              </p:blipFill>
              <p:spPr bwMode="auto">
                <a:xfrm>
                  <a:off x="8748713" y="6524625"/>
                  <a:ext cx="395287" cy="333375"/>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pic>
          </p:control>
        </mc:Fallback>
      </mc:AlternateContent>
    </p:controls>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e.wikipedia.org/wiki/Denkh%C3%BCte_von_De_Bono" TargetMode="External"/><Relationship Id="rId2" Type="http://schemas.openxmlformats.org/officeDocument/2006/relationships/hyperlink" Target="https://de.wikipedia.org/wiki/Advocatus_Diaboli"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3.xml"/><Relationship Id="rId1" Type="http://schemas.openxmlformats.org/officeDocument/2006/relationships/control" Target="../activeX/activeX2.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0" y="0"/>
            <a:ext cx="9144000" cy="1754326"/>
          </a:xfrm>
          <a:prstGeom prst="rect">
            <a:avLst/>
          </a:prstGeom>
          <a:noFill/>
        </p:spPr>
        <p:txBody>
          <a:bodyPr wrap="square" rtlCol="0">
            <a:spAutoFit/>
          </a:bodyPr>
          <a:lstStyle/>
          <a:p>
            <a:pPr algn="ctr"/>
            <a:r>
              <a:rPr lang="de-AT" sz="5400" b="1" dirty="0">
                <a:latin typeface="PIDvl" pitchFamily="2" charset="0"/>
              </a:rPr>
              <a:t>Computer </a:t>
            </a:r>
            <a:br>
              <a:rPr lang="de-AT" sz="5400" b="1" dirty="0">
                <a:latin typeface="PIDvl" pitchFamily="2" charset="0"/>
              </a:rPr>
            </a:br>
            <a:r>
              <a:rPr lang="de-AT" sz="5400" b="1" dirty="0">
                <a:latin typeface="PIDvl" pitchFamily="2" charset="0"/>
              </a:rPr>
              <a:t>raus aus den Schulen…</a:t>
            </a:r>
          </a:p>
        </p:txBody>
      </p:sp>
      <p:sp>
        <p:nvSpPr>
          <p:cNvPr id="5" name="Textfeld 4"/>
          <p:cNvSpPr txBox="1"/>
          <p:nvPr/>
        </p:nvSpPr>
        <p:spPr>
          <a:xfrm>
            <a:off x="899592" y="4509120"/>
            <a:ext cx="6984776" cy="1200329"/>
          </a:xfrm>
          <a:prstGeom prst="rect">
            <a:avLst/>
          </a:prstGeom>
          <a:noFill/>
        </p:spPr>
        <p:txBody>
          <a:bodyPr wrap="square" rtlCol="0">
            <a:spAutoFit/>
          </a:bodyPr>
          <a:lstStyle/>
          <a:p>
            <a:pPr algn="ctr"/>
            <a:r>
              <a:rPr lang="de-AT" sz="2400" b="1" dirty="0">
                <a:latin typeface="Typewriter" pitchFamily="2" charset="0"/>
              </a:rPr>
              <a:t>10 Sekunden nach dem Digitalen Urknall,</a:t>
            </a:r>
          </a:p>
          <a:p>
            <a:r>
              <a:rPr lang="de-AT" sz="2400" b="1" dirty="0">
                <a:latin typeface="Typewriter" pitchFamily="2" charset="0"/>
              </a:rPr>
              <a:t>es können aber auch erst 9 Sekunden sein …</a:t>
            </a:r>
          </a:p>
          <a:p>
            <a:endParaRPr lang="de-AT" sz="2400" b="1" dirty="0">
              <a:latin typeface="Typewriter" pitchFamily="2" charset="0"/>
            </a:endParaRPr>
          </a:p>
        </p:txBody>
      </p:sp>
      <p:sp>
        <p:nvSpPr>
          <p:cNvPr id="6" name="Textfeld 5"/>
          <p:cNvSpPr txBox="1"/>
          <p:nvPr/>
        </p:nvSpPr>
        <p:spPr>
          <a:xfrm>
            <a:off x="1835696" y="5733256"/>
            <a:ext cx="5535490" cy="369332"/>
          </a:xfrm>
          <a:prstGeom prst="rect">
            <a:avLst/>
          </a:prstGeom>
          <a:noFill/>
        </p:spPr>
        <p:txBody>
          <a:bodyPr wrap="none" rtlCol="0">
            <a:spAutoFit/>
          </a:bodyPr>
          <a:lstStyle/>
          <a:p>
            <a:r>
              <a:rPr lang="de-AT" b="1" dirty="0">
                <a:latin typeface="Typewriter" pitchFamily="2" charset="0"/>
              </a:rPr>
              <a:t>Peter </a:t>
            </a:r>
            <a:r>
              <a:rPr lang="de-AT" b="1" dirty="0" err="1">
                <a:latin typeface="Typewriter" pitchFamily="2" charset="0"/>
              </a:rPr>
              <a:t>Micheuz</a:t>
            </a:r>
            <a:r>
              <a:rPr lang="de-AT" b="1" dirty="0">
                <a:latin typeface="Typewriter" pitchFamily="2" charset="0"/>
              </a:rPr>
              <a:t>, Alpen-Adria-Gymnasium Völkermarkt</a:t>
            </a:r>
            <a:endParaRPr lang="de-AT" dirty="0"/>
          </a:p>
        </p:txBody>
      </p:sp>
      <p:pic>
        <p:nvPicPr>
          <p:cNvPr id="7" name="Picture 14" descr="erste_pcs"/>
          <p:cNvPicPr>
            <a:picLocks noChangeAspect="1" noChangeArrowheads="1"/>
          </p:cNvPicPr>
          <p:nvPr/>
        </p:nvPicPr>
        <p:blipFill>
          <a:blip r:embed="rId2" cstate="print"/>
          <a:srcRect/>
          <a:stretch>
            <a:fillRect/>
          </a:stretch>
        </p:blipFill>
        <p:spPr bwMode="auto">
          <a:xfrm>
            <a:off x="1547664" y="1700808"/>
            <a:ext cx="5688632" cy="2761362"/>
          </a:xfrm>
          <a:prstGeom prst="rect">
            <a:avLst/>
          </a:prstGeom>
          <a:noFill/>
          <a:ln>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cstate="print"/>
          <a:srcRect b="2778"/>
          <a:stretch>
            <a:fillRect/>
          </a:stretch>
        </p:blipFill>
        <p:spPr bwMode="auto">
          <a:xfrm>
            <a:off x="323528" y="332656"/>
            <a:ext cx="3960440" cy="2520280"/>
          </a:xfrm>
          <a:prstGeom prst="rect">
            <a:avLst/>
          </a:prstGeom>
          <a:noFill/>
          <a:ln w="9525">
            <a:noFill/>
            <a:miter lim="800000"/>
            <a:headEnd/>
            <a:tailEnd/>
          </a:ln>
        </p:spPr>
      </p:pic>
      <p:pic>
        <p:nvPicPr>
          <p:cNvPr id="64515" name="Picture 3"/>
          <p:cNvPicPr>
            <a:picLocks noChangeAspect="1" noChangeArrowheads="1"/>
          </p:cNvPicPr>
          <p:nvPr/>
        </p:nvPicPr>
        <p:blipFill>
          <a:blip r:embed="rId3" cstate="print"/>
          <a:srcRect t="28756"/>
          <a:stretch>
            <a:fillRect/>
          </a:stretch>
        </p:blipFill>
        <p:spPr bwMode="auto">
          <a:xfrm>
            <a:off x="0" y="2852936"/>
            <a:ext cx="5781675" cy="2497634"/>
          </a:xfrm>
          <a:prstGeom prst="rect">
            <a:avLst/>
          </a:prstGeom>
          <a:noFill/>
          <a:ln w="9525">
            <a:noFill/>
            <a:miter lim="800000"/>
            <a:headEnd/>
            <a:tailEnd/>
          </a:ln>
        </p:spPr>
      </p:pic>
      <p:pic>
        <p:nvPicPr>
          <p:cNvPr id="64516" name="Picture 4"/>
          <p:cNvPicPr>
            <a:picLocks noChangeAspect="1" noChangeArrowheads="1"/>
          </p:cNvPicPr>
          <p:nvPr/>
        </p:nvPicPr>
        <p:blipFill>
          <a:blip r:embed="rId4" cstate="print"/>
          <a:srcRect t="30921"/>
          <a:stretch>
            <a:fillRect/>
          </a:stretch>
        </p:blipFill>
        <p:spPr bwMode="auto">
          <a:xfrm>
            <a:off x="2843808" y="4509120"/>
            <a:ext cx="5581650" cy="2085777"/>
          </a:xfrm>
          <a:prstGeom prst="rect">
            <a:avLst/>
          </a:prstGeom>
          <a:noFill/>
          <a:ln w="9525">
            <a:noFill/>
            <a:miter lim="800000"/>
            <a:headEnd/>
            <a:tailEnd/>
          </a:ln>
        </p:spPr>
      </p:pic>
      <p:pic>
        <p:nvPicPr>
          <p:cNvPr id="64517" name="Picture 5"/>
          <p:cNvPicPr>
            <a:picLocks noChangeAspect="1" noChangeArrowheads="1"/>
          </p:cNvPicPr>
          <p:nvPr/>
        </p:nvPicPr>
        <p:blipFill>
          <a:blip r:embed="rId5" cstate="print"/>
          <a:srcRect t="23289"/>
          <a:stretch>
            <a:fillRect/>
          </a:stretch>
        </p:blipFill>
        <p:spPr bwMode="auto">
          <a:xfrm>
            <a:off x="4572000" y="332656"/>
            <a:ext cx="4114800" cy="252028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cstate="print"/>
          <a:srcRect/>
          <a:stretch>
            <a:fillRect/>
          </a:stretch>
        </p:blipFill>
        <p:spPr bwMode="auto">
          <a:xfrm>
            <a:off x="611560" y="404664"/>
            <a:ext cx="3096344" cy="2271713"/>
          </a:xfrm>
          <a:prstGeom prst="ellipse">
            <a:avLst/>
          </a:prstGeom>
          <a:ln>
            <a:noFill/>
          </a:ln>
          <a:effectLst>
            <a:softEdge rad="112500"/>
          </a:effectLst>
        </p:spPr>
      </p:pic>
      <p:sp>
        <p:nvSpPr>
          <p:cNvPr id="10" name="Textfeld 9"/>
          <p:cNvSpPr txBox="1"/>
          <p:nvPr/>
        </p:nvSpPr>
        <p:spPr>
          <a:xfrm>
            <a:off x="3275856" y="692696"/>
            <a:ext cx="2592288" cy="1754326"/>
          </a:xfrm>
          <a:prstGeom prst="rect">
            <a:avLst/>
          </a:prstGeom>
          <a:gradFill flip="none" rotWithShape="1">
            <a:gsLst>
              <a:gs pos="0">
                <a:schemeClr val="tx2">
                  <a:lumMod val="40000"/>
                  <a:lumOff val="60000"/>
                </a:schemeClr>
              </a:gs>
              <a:gs pos="45000">
                <a:srgbClr val="FF7A00"/>
              </a:gs>
              <a:gs pos="70000">
                <a:srgbClr val="FF0300"/>
              </a:gs>
              <a:gs pos="100000">
                <a:srgbClr val="4D0808"/>
              </a:gs>
            </a:gsLst>
            <a:lin ang="0" scaled="0"/>
            <a:tileRect/>
          </a:gradFill>
        </p:spPr>
        <p:txBody>
          <a:bodyPr wrap="square" rtlCol="0">
            <a:spAutoFit/>
          </a:bodyPr>
          <a:lstStyle/>
          <a:p>
            <a:pPr algn="ctr"/>
            <a:r>
              <a:rPr lang="de-AT" b="1" dirty="0">
                <a:solidFill>
                  <a:schemeClr val="bg1"/>
                </a:solidFill>
                <a:effectLst>
                  <a:outerShdw blurRad="38100" dist="38100" dir="2700000" algn="tl">
                    <a:srgbClr val="000000">
                      <a:alpha val="43137"/>
                    </a:srgbClr>
                  </a:outerShdw>
                </a:effectLst>
              </a:rPr>
              <a:t>Vom </a:t>
            </a:r>
            <a:br>
              <a:rPr lang="de-AT" b="1" dirty="0">
                <a:solidFill>
                  <a:schemeClr val="bg1"/>
                </a:solidFill>
                <a:effectLst>
                  <a:outerShdw blurRad="38100" dist="38100" dir="2700000" algn="tl">
                    <a:srgbClr val="000000">
                      <a:alpha val="43137"/>
                    </a:srgbClr>
                  </a:outerShdw>
                </a:effectLst>
              </a:rPr>
            </a:br>
            <a:r>
              <a:rPr lang="de-AT" sz="2400" b="1" dirty="0">
                <a:solidFill>
                  <a:schemeClr val="bg1"/>
                </a:solidFill>
                <a:effectLst>
                  <a:outerShdw blurRad="38100" dist="38100" dir="2700000" algn="tl">
                    <a:srgbClr val="000000">
                      <a:alpha val="43137"/>
                    </a:srgbClr>
                  </a:outerShdw>
                </a:effectLst>
              </a:rPr>
              <a:t>Digitalen Urknall </a:t>
            </a:r>
            <a:br>
              <a:rPr lang="de-AT" b="1" dirty="0">
                <a:solidFill>
                  <a:schemeClr val="bg1"/>
                </a:solidFill>
                <a:effectLst>
                  <a:outerShdw blurRad="38100" dist="38100" dir="2700000" algn="tl">
                    <a:srgbClr val="000000">
                      <a:alpha val="43137"/>
                    </a:srgbClr>
                  </a:outerShdw>
                </a:effectLst>
              </a:rPr>
            </a:br>
            <a:r>
              <a:rPr lang="de-AT" b="1" dirty="0">
                <a:solidFill>
                  <a:schemeClr val="bg1"/>
                </a:solidFill>
                <a:effectLst>
                  <a:outerShdw blurRad="38100" dist="38100" dir="2700000" algn="tl">
                    <a:srgbClr val="000000">
                      <a:alpha val="43137"/>
                    </a:srgbClr>
                  </a:outerShdw>
                </a:effectLst>
              </a:rPr>
              <a:t>zur </a:t>
            </a:r>
            <a:br>
              <a:rPr lang="de-AT" b="1" dirty="0">
                <a:solidFill>
                  <a:schemeClr val="bg1"/>
                </a:solidFill>
                <a:effectLst>
                  <a:outerShdw blurRad="38100" dist="38100" dir="2700000" algn="tl">
                    <a:srgbClr val="000000">
                      <a:alpha val="43137"/>
                    </a:srgbClr>
                  </a:outerShdw>
                </a:effectLst>
              </a:rPr>
            </a:br>
            <a:r>
              <a:rPr lang="de-AT" sz="2400" b="1" dirty="0">
                <a:solidFill>
                  <a:schemeClr val="bg1"/>
                </a:solidFill>
                <a:effectLst>
                  <a:outerShdw blurRad="38100" dist="38100" dir="2700000" algn="tl">
                    <a:srgbClr val="000000">
                      <a:alpha val="43137"/>
                    </a:srgbClr>
                  </a:outerShdw>
                </a:effectLst>
              </a:rPr>
              <a:t>Digitalen Singularität</a:t>
            </a:r>
            <a:endParaRPr lang="de-AT" b="1" dirty="0">
              <a:solidFill>
                <a:schemeClr val="bg1"/>
              </a:solidFill>
              <a:effectLst>
                <a:outerShdw blurRad="38100" dist="38100" dir="2700000" algn="tl">
                  <a:srgbClr val="000000">
                    <a:alpha val="43137"/>
                  </a:srgbClr>
                </a:outerShdw>
              </a:effectLst>
            </a:endParaRPr>
          </a:p>
        </p:txBody>
      </p:sp>
      <p:pic>
        <p:nvPicPr>
          <p:cNvPr id="11266" name="Picture 2"/>
          <p:cNvPicPr>
            <a:picLocks noChangeAspect="1" noChangeArrowheads="1"/>
          </p:cNvPicPr>
          <p:nvPr/>
        </p:nvPicPr>
        <p:blipFill>
          <a:blip r:embed="rId3" cstate="print"/>
          <a:srcRect/>
          <a:stretch>
            <a:fillRect/>
          </a:stretch>
        </p:blipFill>
        <p:spPr bwMode="auto">
          <a:xfrm>
            <a:off x="611560" y="2564904"/>
            <a:ext cx="7920879" cy="3966939"/>
          </a:xfrm>
          <a:prstGeom prst="rect">
            <a:avLst/>
          </a:prstGeom>
          <a:noFill/>
          <a:ln w="9525">
            <a:noFill/>
            <a:miter lim="800000"/>
            <a:headEnd/>
            <a:tailEnd/>
          </a:ln>
        </p:spPr>
      </p:pic>
      <p:pic>
        <p:nvPicPr>
          <p:cNvPr id="11269" name="Picture 5"/>
          <p:cNvPicPr>
            <a:picLocks noChangeAspect="1" noChangeArrowheads="1"/>
          </p:cNvPicPr>
          <p:nvPr/>
        </p:nvPicPr>
        <p:blipFill>
          <a:blip r:embed="rId4" cstate="print"/>
          <a:srcRect/>
          <a:stretch>
            <a:fillRect/>
          </a:stretch>
        </p:blipFill>
        <p:spPr bwMode="auto">
          <a:xfrm>
            <a:off x="5508104" y="404664"/>
            <a:ext cx="2880320" cy="2304255"/>
          </a:xfrm>
          <a:prstGeom prst="ellipse">
            <a:avLst/>
          </a:prstGeom>
          <a:ln>
            <a:noFill/>
          </a:ln>
          <a:effectLst>
            <a:softEdge rad="112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feld 2"/>
          <p:cNvSpPr txBox="1"/>
          <p:nvPr/>
        </p:nvSpPr>
        <p:spPr>
          <a:xfrm>
            <a:off x="1043608" y="3356992"/>
            <a:ext cx="5037982" cy="523220"/>
          </a:xfrm>
          <a:prstGeom prst="rect">
            <a:avLst/>
          </a:prstGeom>
          <a:noFill/>
        </p:spPr>
        <p:txBody>
          <a:bodyPr wrap="none" rtlCol="0">
            <a:spAutoFit/>
          </a:bodyPr>
          <a:lstStyle/>
          <a:p>
            <a:r>
              <a:rPr lang="de-AT" sz="2800" b="1" dirty="0"/>
              <a:t>Bildquelle: Bitte selber suchen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0" y="260648"/>
            <a:ext cx="3876675" cy="6597352"/>
          </a:xfrm>
          <a:prstGeom prst="rect">
            <a:avLst/>
          </a:prstGeom>
          <a:noFill/>
          <a:ln w="9525">
            <a:noFill/>
            <a:miter lim="800000"/>
            <a:headEnd/>
            <a:tailEnd/>
          </a:ln>
        </p:spPr>
      </p:pic>
      <p:pic>
        <p:nvPicPr>
          <p:cNvPr id="10243" name="Picture 3"/>
          <p:cNvPicPr>
            <a:picLocks noChangeAspect="1" noChangeArrowheads="1"/>
          </p:cNvPicPr>
          <p:nvPr/>
        </p:nvPicPr>
        <p:blipFill>
          <a:blip r:embed="rId3" cstate="print"/>
          <a:srcRect/>
          <a:stretch>
            <a:fillRect/>
          </a:stretch>
        </p:blipFill>
        <p:spPr bwMode="auto">
          <a:xfrm>
            <a:off x="3851920" y="0"/>
            <a:ext cx="5292080" cy="68580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971600" y="1268760"/>
            <a:ext cx="7272808" cy="5040559"/>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971600" y="548680"/>
            <a:ext cx="7488832" cy="576064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764704"/>
            <a:ext cx="4427984" cy="6093296"/>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476204" y="764704"/>
            <a:ext cx="4667796" cy="5971183"/>
          </a:xfrm>
          <a:prstGeom prst="rect">
            <a:avLst/>
          </a:prstGeom>
          <a:noFill/>
          <a:ln w="9525">
            <a:noFill/>
            <a:miter lim="800000"/>
            <a:headEnd/>
            <a:tailEnd/>
          </a:ln>
        </p:spPr>
      </p:pic>
      <p:sp>
        <p:nvSpPr>
          <p:cNvPr id="6" name="Textfeld 5"/>
          <p:cNvSpPr txBox="1"/>
          <p:nvPr/>
        </p:nvSpPr>
        <p:spPr>
          <a:xfrm>
            <a:off x="0" y="0"/>
            <a:ext cx="9144000" cy="707886"/>
          </a:xfrm>
          <a:prstGeom prst="rect">
            <a:avLst/>
          </a:prstGeom>
          <a:solidFill>
            <a:srgbClr val="FFFF00"/>
          </a:solidFill>
        </p:spPr>
        <p:txBody>
          <a:bodyPr wrap="square" rtlCol="0">
            <a:spAutoFit/>
          </a:bodyPr>
          <a:lstStyle/>
          <a:p>
            <a:pPr algn="ctr"/>
            <a:r>
              <a:rPr lang="de-AT" sz="4000" b="1" dirty="0"/>
              <a:t>Der Neutrale und der </a:t>
            </a:r>
            <a:r>
              <a:rPr lang="de-AT" sz="4000" b="1" dirty="0" err="1"/>
              <a:t>Advocatus</a:t>
            </a:r>
            <a:r>
              <a:rPr lang="de-AT" sz="4000" b="1" dirty="0"/>
              <a:t> </a:t>
            </a:r>
            <a:r>
              <a:rPr lang="de-AT" sz="4000" b="1" dirty="0" err="1"/>
              <a:t>Diaboli</a:t>
            </a:r>
            <a:r>
              <a:rPr lang="de-AT" sz="4000" b="1" dirty="0"/>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1"/>
            <a:ext cx="9144000" cy="6309320"/>
          </a:xfrm>
          <a:prstGeom prst="rect">
            <a:avLst/>
          </a:prstGeom>
          <a:solidFill>
            <a:schemeClr val="bg1">
              <a:lumMod val="85000"/>
            </a:schemeClr>
          </a:solidFill>
        </p:spPr>
        <p:txBody>
          <a:bodyPr wrap="square">
            <a:spAutoFit/>
          </a:bodyPr>
          <a:lstStyle/>
          <a:p>
            <a:pPr algn="ctr"/>
            <a:r>
              <a:rPr lang="de-AT" sz="4000" b="1" dirty="0">
                <a:solidFill>
                  <a:schemeClr val="tx2">
                    <a:lumMod val="75000"/>
                  </a:schemeClr>
                </a:solidFill>
              </a:rPr>
              <a:t>Ad </a:t>
            </a:r>
            <a:r>
              <a:rPr lang="de-AT" sz="4000" b="1" dirty="0" err="1">
                <a:solidFill>
                  <a:schemeClr val="tx2">
                    <a:lumMod val="75000"/>
                  </a:schemeClr>
                </a:solidFill>
              </a:rPr>
              <a:t>Advocatus</a:t>
            </a:r>
            <a:r>
              <a:rPr lang="de-AT" sz="4000" b="1" dirty="0">
                <a:solidFill>
                  <a:schemeClr val="tx2">
                    <a:lumMod val="75000"/>
                  </a:schemeClr>
                </a:solidFill>
              </a:rPr>
              <a:t> </a:t>
            </a:r>
            <a:r>
              <a:rPr lang="de-AT" sz="4000" b="1" dirty="0" err="1">
                <a:solidFill>
                  <a:schemeClr val="tx2">
                    <a:lumMod val="75000"/>
                  </a:schemeClr>
                </a:solidFill>
              </a:rPr>
              <a:t>Diaboli</a:t>
            </a:r>
            <a:r>
              <a:rPr lang="de-AT" sz="4000" b="1" dirty="0">
                <a:solidFill>
                  <a:schemeClr val="tx2">
                    <a:lumMod val="75000"/>
                  </a:schemeClr>
                </a:solidFill>
              </a:rPr>
              <a:t> …</a:t>
            </a:r>
          </a:p>
          <a:p>
            <a:pPr algn="ctr"/>
            <a:r>
              <a:rPr lang="de-AT" sz="2000" b="1" dirty="0"/>
              <a:t>Der Teufel (von griechisch </a:t>
            </a:r>
            <a:r>
              <a:rPr lang="de-AT" sz="2000" b="1" dirty="0" err="1"/>
              <a:t>Διάβολος</a:t>
            </a:r>
            <a:r>
              <a:rPr lang="de-AT" sz="2000" b="1" dirty="0"/>
              <a:t> </a:t>
            </a:r>
            <a:r>
              <a:rPr lang="de-AT" sz="2000" b="1" dirty="0" err="1">
                <a:effectLst>
                  <a:outerShdw blurRad="38100" dist="38100" dir="2700000" algn="tl">
                    <a:srgbClr val="000000">
                      <a:alpha val="43137"/>
                    </a:srgbClr>
                  </a:outerShdw>
                </a:effectLst>
              </a:rPr>
              <a:t>Diábolos</a:t>
            </a:r>
            <a:r>
              <a:rPr lang="de-AT" sz="2000" b="1" dirty="0"/>
              <a:t>, wörtlich „</a:t>
            </a:r>
            <a:r>
              <a:rPr lang="de-AT" sz="2000" b="1" dirty="0" err="1"/>
              <a:t>Durcheinanderwerfer</a:t>
            </a:r>
            <a:r>
              <a:rPr lang="de-AT" sz="2000" b="1" dirty="0"/>
              <a:t>“ im Sinne von „</a:t>
            </a:r>
            <a:r>
              <a:rPr lang="de-AT" sz="2000" b="1" dirty="0" err="1"/>
              <a:t>Verwirrer</a:t>
            </a:r>
            <a:r>
              <a:rPr lang="de-AT" sz="2000" b="1" dirty="0"/>
              <a:t>, Faktenverdreher, Verleumder“</a:t>
            </a:r>
          </a:p>
          <a:p>
            <a:endParaRPr lang="de-AT" sz="2000" b="1" dirty="0"/>
          </a:p>
          <a:p>
            <a:r>
              <a:rPr lang="de-AT" sz="3200" dirty="0"/>
              <a:t>Durch die Auswahl eines Gruppenmitgliedes, das stets eine ablehnende Haltung einnimmt (</a:t>
            </a:r>
            <a:r>
              <a:rPr lang="de-AT" sz="3200" dirty="0" err="1">
                <a:hlinkClick r:id="rId2" tooltip="Advocatus Diaboli"/>
              </a:rPr>
              <a:t>Advocatus</a:t>
            </a:r>
            <a:r>
              <a:rPr lang="de-AT" sz="3200" dirty="0">
                <a:hlinkClick r:id="rId2" tooltip="Advocatus Diaboli"/>
              </a:rPr>
              <a:t> </a:t>
            </a:r>
            <a:r>
              <a:rPr lang="de-AT" sz="3200" dirty="0" err="1">
                <a:hlinkClick r:id="rId2" tooltip="Advocatus Diaboli"/>
              </a:rPr>
              <a:t>Diaboli</a:t>
            </a:r>
            <a:r>
              <a:rPr lang="de-AT" sz="3200" dirty="0"/>
              <a:t> oder </a:t>
            </a:r>
            <a:r>
              <a:rPr lang="de-AT" sz="3200" dirty="0">
                <a:hlinkClick r:id="rId3" tooltip="Denkhüte von De Bono"/>
              </a:rPr>
              <a:t>schwarzer </a:t>
            </a:r>
            <a:r>
              <a:rPr lang="de-AT" sz="3200" dirty="0" err="1">
                <a:hlinkClick r:id="rId3" tooltip="Denkhüte von De Bono"/>
              </a:rPr>
              <a:t>Denkhut</a:t>
            </a:r>
            <a:r>
              <a:rPr lang="de-AT" sz="3200" dirty="0">
                <a:hlinkClick r:id="rId3" tooltip="Denkhüte von De Bono"/>
              </a:rPr>
              <a:t> von De </a:t>
            </a:r>
            <a:r>
              <a:rPr lang="de-AT" sz="3200" dirty="0" err="1">
                <a:hlinkClick r:id="rId3" tooltip="Denkhüte von De Bono"/>
              </a:rPr>
              <a:t>Bono</a:t>
            </a:r>
            <a:r>
              <a:rPr lang="de-AT" sz="3200" dirty="0"/>
              <a:t>), können andere Gruppenmitglieder zur Begründung von Vorschlägen motiviert werden. </a:t>
            </a:r>
          </a:p>
          <a:p>
            <a:endParaRPr lang="de-AT" dirty="0"/>
          </a:p>
          <a:p>
            <a:r>
              <a:rPr lang="de-AT" sz="3200" dirty="0"/>
              <a:t>[Auch sinkt der mit ersten Gegenargumenten verbundene Druck, da der </a:t>
            </a:r>
            <a:r>
              <a:rPr lang="de-AT" sz="3200" dirty="0" err="1"/>
              <a:t>Advocatus</a:t>
            </a:r>
            <a:r>
              <a:rPr lang="de-AT" sz="3200" dirty="0"/>
              <a:t> </a:t>
            </a:r>
            <a:r>
              <a:rPr lang="de-AT" sz="3200" dirty="0" err="1"/>
              <a:t>Diaboli</a:t>
            </a:r>
            <a:r>
              <a:rPr lang="de-AT" sz="3200" dirty="0"/>
              <a:t> durch das Vorbringen von Gegenargumenten lediglich seine Aufgabe erfüllt.]</a:t>
            </a:r>
          </a:p>
        </p:txBody>
      </p:sp>
      <p:sp>
        <p:nvSpPr>
          <p:cNvPr id="5" name="Textfeld 4"/>
          <p:cNvSpPr txBox="1"/>
          <p:nvPr/>
        </p:nvSpPr>
        <p:spPr>
          <a:xfrm>
            <a:off x="0" y="6334780"/>
            <a:ext cx="9144000" cy="523220"/>
          </a:xfrm>
          <a:prstGeom prst="rect">
            <a:avLst/>
          </a:prstGeom>
          <a:solidFill>
            <a:srgbClr val="FFFF00"/>
          </a:solidFill>
        </p:spPr>
        <p:txBody>
          <a:bodyPr wrap="square" rtlCol="0">
            <a:spAutoFit/>
          </a:bodyPr>
          <a:lstStyle/>
          <a:p>
            <a:pPr algn="ctr"/>
            <a:r>
              <a:rPr lang="de-AT" sz="2800" b="1" dirty="0"/>
              <a:t>Quelle:</a:t>
            </a:r>
            <a:r>
              <a:rPr lang="de-AT" sz="2800" dirty="0"/>
              <a:t>  Fängt mit </a:t>
            </a:r>
            <a:r>
              <a:rPr lang="de-AT" sz="2800" b="1" dirty="0"/>
              <a:t>WIKI</a:t>
            </a:r>
            <a:r>
              <a:rPr lang="de-AT" sz="2800" dirty="0"/>
              <a:t> an und hört mit </a:t>
            </a:r>
            <a:r>
              <a:rPr lang="de-AT" sz="2800" b="1" dirty="0"/>
              <a:t>PEDIA</a:t>
            </a:r>
            <a:r>
              <a:rPr lang="de-AT" sz="2800" dirty="0"/>
              <a:t> auf…</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539552" y="1196752"/>
            <a:ext cx="5562600" cy="5499323"/>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6372200" y="1268760"/>
            <a:ext cx="2232248" cy="5261727"/>
          </a:xfrm>
          <a:prstGeom prst="rect">
            <a:avLst/>
          </a:prstGeom>
          <a:noFill/>
          <a:ln w="9525">
            <a:noFill/>
            <a:miter lim="800000"/>
            <a:headEnd/>
            <a:tailEnd/>
          </a:ln>
        </p:spPr>
      </p:pic>
      <p:sp>
        <p:nvSpPr>
          <p:cNvPr id="5" name="Textfeld 4"/>
          <p:cNvSpPr txBox="1"/>
          <p:nvPr/>
        </p:nvSpPr>
        <p:spPr>
          <a:xfrm>
            <a:off x="0" y="0"/>
            <a:ext cx="9144000" cy="1077218"/>
          </a:xfrm>
          <a:prstGeom prst="rect">
            <a:avLst/>
          </a:prstGeom>
          <a:solidFill>
            <a:srgbClr val="FFFF00"/>
          </a:solidFill>
        </p:spPr>
        <p:txBody>
          <a:bodyPr wrap="square" rtlCol="0">
            <a:spAutoFit/>
          </a:bodyPr>
          <a:lstStyle/>
          <a:p>
            <a:pPr algn="ctr"/>
            <a:r>
              <a:rPr lang="de-AT" sz="3200" b="1" dirty="0">
                <a:latin typeface="Arial Narrow" pitchFamily="34" charset="0"/>
              </a:rPr>
              <a:t>„</a:t>
            </a:r>
            <a:r>
              <a:rPr lang="de-AT" sz="3200" b="1" dirty="0" err="1">
                <a:latin typeface="Arial Narrow" pitchFamily="34" charset="0"/>
              </a:rPr>
              <a:t>Googlen</a:t>
            </a:r>
            <a:r>
              <a:rPr lang="de-AT" sz="3200" b="1" dirty="0">
                <a:latin typeface="Arial Narrow" pitchFamily="34" charset="0"/>
              </a:rPr>
              <a:t>“ nach „Computer raus aus den Schulen“ </a:t>
            </a:r>
            <a:br>
              <a:rPr lang="de-AT" sz="3200" b="1" dirty="0">
                <a:latin typeface="Arial Narrow" pitchFamily="34" charset="0"/>
              </a:rPr>
            </a:br>
            <a:r>
              <a:rPr lang="de-AT" sz="3200" b="1" dirty="0">
                <a:latin typeface="Arial Narrow" pitchFamily="34" charset="0"/>
              </a:rPr>
              <a:t>lieferte am 10.2.2016 exakt 7 Einträge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692696"/>
            <a:ext cx="1691680" cy="5589240"/>
          </a:xfrm>
          <a:prstGeom prst="rect">
            <a:avLst/>
          </a:prstGeom>
          <a:ln>
            <a:noFill/>
          </a:ln>
          <a:effectLst>
            <a:softEdge rad="112500"/>
          </a:effectLst>
        </p:spPr>
      </p:pic>
      <p:sp>
        <p:nvSpPr>
          <p:cNvPr id="5" name="Textfeld 4"/>
          <p:cNvSpPr txBox="1"/>
          <p:nvPr/>
        </p:nvSpPr>
        <p:spPr>
          <a:xfrm>
            <a:off x="1691680" y="1964353"/>
            <a:ext cx="7452320" cy="4893647"/>
          </a:xfrm>
          <a:prstGeom prst="rect">
            <a:avLst/>
          </a:prstGeom>
          <a:solidFill>
            <a:srgbClr val="FFC000"/>
          </a:solidFill>
        </p:spPr>
        <p:txBody>
          <a:bodyPr wrap="square" rtlCol="0">
            <a:spAutoFit/>
          </a:bodyPr>
          <a:lstStyle/>
          <a:p>
            <a:r>
              <a:rPr lang="de-AT" b="1" dirty="0"/>
              <a:t>Gerald Lembke, Ingo </a:t>
            </a:r>
            <a:r>
              <a:rPr lang="de-AT" b="1" dirty="0" err="1"/>
              <a:t>Leipner</a:t>
            </a:r>
            <a:br>
              <a:rPr lang="de-AT" sz="1400" b="1" dirty="0"/>
            </a:br>
            <a:r>
              <a:rPr lang="de-AT" sz="1400" b="1" dirty="0"/>
              <a:t>These 1</a:t>
            </a:r>
            <a:r>
              <a:rPr lang="de-AT" sz="1400" dirty="0"/>
              <a:t>: Eine Kindheit ohne Computer ist der beste Start ins digitale Zeitalter.</a:t>
            </a:r>
          </a:p>
          <a:p>
            <a:r>
              <a:rPr lang="de-AT" sz="1400" b="1" dirty="0"/>
              <a:t>These 2</a:t>
            </a:r>
            <a:r>
              <a:rPr lang="de-AT" sz="1400" dirty="0"/>
              <a:t>: Je jünger die Kinder sind, desto sinnvoller ist es, sie überhaupt nicht dem Einfluss elektronischer Medien auszusetzen.</a:t>
            </a:r>
          </a:p>
          <a:p>
            <a:r>
              <a:rPr lang="de-AT" sz="1400" b="1" dirty="0"/>
              <a:t>These 3</a:t>
            </a:r>
            <a:r>
              <a:rPr lang="de-AT" sz="1400" dirty="0"/>
              <a:t>:  Ob Werbung oder nicht – bereits die verführerischen Klick-Optionen im  Internet überfordern unsere Kinder, weil sie noch nicht über eine  ausreichende Impulskontrolle verfügen.</a:t>
            </a:r>
          </a:p>
          <a:p>
            <a:r>
              <a:rPr lang="de-AT" sz="1400" b="1" dirty="0"/>
              <a:t>These 4</a:t>
            </a:r>
            <a:r>
              <a:rPr lang="de-AT" sz="1400" dirty="0"/>
              <a:t>:  Kinder erleben in unserer Welt genug </a:t>
            </a:r>
            <a:r>
              <a:rPr lang="de-AT" sz="1400" dirty="0" err="1"/>
              <a:t>Digitalität</a:t>
            </a:r>
            <a:r>
              <a:rPr lang="de-AT" sz="1400" dirty="0"/>
              <a:t>. Da ist es  kontraproduktiv, den Umgang mit Computern in Kindergarten und Schule zu  forcieren.</a:t>
            </a:r>
          </a:p>
          <a:p>
            <a:r>
              <a:rPr lang="de-AT" sz="1400" b="1" dirty="0"/>
              <a:t>These 5</a:t>
            </a:r>
            <a:r>
              <a:rPr lang="de-AT" sz="1400" dirty="0"/>
              <a:t>:  Wer bei einem Lernprozess die Wahl zwischen realen und virtuellen  Hilfsmitteln hat, sollte sich für die Realität entscheiden – und auf  E-Learning so oft wie möglich verzichten.</a:t>
            </a:r>
          </a:p>
          <a:p>
            <a:r>
              <a:rPr lang="de-AT" sz="1400" b="1" dirty="0"/>
              <a:t>These 6</a:t>
            </a:r>
            <a:r>
              <a:rPr lang="de-AT" sz="1400" dirty="0"/>
              <a:t>:  Kinder müssen eine bestimmte kognitive Entwicklung durchlaufen haben,  bevor sie sinnvoll mit Computern arbeiten. Das dürfte ab einem Alter von  etwa 12 bis 14 Jahren der Fall sein. Vorher kann die Konfrontation mit  digitalen Medien mehr schaden als nutzen.</a:t>
            </a:r>
          </a:p>
          <a:p>
            <a:r>
              <a:rPr lang="de-AT" sz="1400" b="1" dirty="0"/>
              <a:t>These 7</a:t>
            </a:r>
            <a:r>
              <a:rPr lang="de-AT" sz="1400" dirty="0"/>
              <a:t>:  Wir brauchen mindestens in Kindergarten und Grundschule digitalfreie  Zonen, damit Kinder vor allem Lernerfahrungen machen, die zu ihrer  kognitiven Entwicklung passen.</a:t>
            </a:r>
          </a:p>
          <a:p>
            <a:r>
              <a:rPr lang="de-AT" sz="1400" b="1" dirty="0"/>
              <a:t>These 8</a:t>
            </a:r>
            <a:r>
              <a:rPr lang="de-AT" sz="1400" dirty="0"/>
              <a:t>: Egal ob </a:t>
            </a:r>
            <a:r>
              <a:rPr lang="de-AT" sz="1400" dirty="0" err="1"/>
              <a:t>Tablet</a:t>
            </a:r>
            <a:r>
              <a:rPr lang="de-AT" sz="1400" dirty="0"/>
              <a:t> oder Kreidetafel – die Qualität des Unterrichts steht und fällt immer mit der Persönlichkeit des Lehrers.</a:t>
            </a:r>
          </a:p>
          <a:p>
            <a:r>
              <a:rPr lang="de-AT" sz="1400" b="1" dirty="0"/>
              <a:t>These 9</a:t>
            </a:r>
            <a:r>
              <a:rPr lang="de-AT" sz="1400" dirty="0"/>
              <a:t>:  Die Digitalisierung der Bildung erfolgt in erster Linie </a:t>
            </a:r>
            <a:r>
              <a:rPr lang="de-AT" sz="1400" dirty="0" err="1"/>
              <a:t>technologie</a:t>
            </a:r>
            <a:r>
              <a:rPr lang="de-AT" sz="1400" dirty="0"/>
              <a:t>-und  ökonomiegetrieben – pädagogische Konzepte entstehen erst als  Abfallprodukt.</a:t>
            </a:r>
          </a:p>
          <a:p>
            <a:r>
              <a:rPr lang="de-AT" sz="1400" b="1" dirty="0"/>
              <a:t>These 10</a:t>
            </a:r>
            <a:r>
              <a:rPr lang="de-AT" sz="1400" dirty="0"/>
              <a:t>:  Junge Erwachsene sollten über umfangreiche Medienkompetenz verfügen, um  anspruchsvolle Aufgaben in Ausbildung und Studium zu lösen. Diese  Fähigkeiten erwerben sie, wenn sie kognitiv zu Abstraktion und  Selbstreflexion in der Lage sind (ab 12 bis 14 Jahren).</a:t>
            </a:r>
            <a:endParaRPr lang="de-AT" dirty="0"/>
          </a:p>
        </p:txBody>
      </p:sp>
      <p:sp>
        <p:nvSpPr>
          <p:cNvPr id="6" name="Textfeld 5"/>
          <p:cNvSpPr txBox="1"/>
          <p:nvPr/>
        </p:nvSpPr>
        <p:spPr>
          <a:xfrm>
            <a:off x="1691680" y="0"/>
            <a:ext cx="7452320" cy="1200329"/>
          </a:xfrm>
          <a:prstGeom prst="rect">
            <a:avLst/>
          </a:prstGeom>
          <a:solidFill>
            <a:srgbClr val="92D050"/>
          </a:solidFill>
        </p:spPr>
        <p:txBody>
          <a:bodyPr wrap="square" rtlCol="0">
            <a:spAutoFit/>
          </a:bodyPr>
          <a:lstStyle/>
          <a:p>
            <a:r>
              <a:rPr lang="de-AT" b="1" dirty="0"/>
              <a:t>Jörg Dräger, Ralph Müller-</a:t>
            </a:r>
            <a:r>
              <a:rPr lang="de-AT" b="1" dirty="0" err="1"/>
              <a:t>Eiselt</a:t>
            </a:r>
            <a:br>
              <a:rPr lang="de-AT" dirty="0"/>
            </a:br>
            <a:r>
              <a:rPr lang="de-AT" dirty="0"/>
              <a:t>Und sie warnen: Digitale Bildung erfasst Unmengen von Daten; es droht der gläserne Lerner, der im Netz unauslöschliche Spuren hinterlässt und zum Opfer von Algorithmen und Wahrscheinlichkeiten wird.</a:t>
            </a:r>
          </a:p>
        </p:txBody>
      </p:sp>
      <p:sp>
        <p:nvSpPr>
          <p:cNvPr id="7" name="Textfeld 6"/>
          <p:cNvSpPr txBox="1"/>
          <p:nvPr/>
        </p:nvSpPr>
        <p:spPr>
          <a:xfrm>
            <a:off x="1691680" y="1196752"/>
            <a:ext cx="7432291" cy="830997"/>
          </a:xfrm>
          <a:prstGeom prst="rect">
            <a:avLst/>
          </a:prstGeom>
          <a:solidFill>
            <a:srgbClr val="FFFF00"/>
          </a:solidFill>
        </p:spPr>
        <p:txBody>
          <a:bodyPr wrap="square" rtlCol="0">
            <a:spAutoFit/>
          </a:bodyPr>
          <a:lstStyle/>
          <a:p>
            <a:pPr algn="ctr"/>
            <a:r>
              <a:rPr lang="de-AT" sz="2400" b="1" dirty="0">
                <a:latin typeface="Arial Narrow" pitchFamily="34" charset="0"/>
              </a:rPr>
              <a:t>Unabdingbare Gegenpole – so soll es sein …</a:t>
            </a:r>
            <a:br>
              <a:rPr lang="de-AT" sz="2400" b="1" dirty="0">
                <a:latin typeface="Arial Narrow" pitchFamily="34" charset="0"/>
              </a:rPr>
            </a:br>
            <a:r>
              <a:rPr lang="de-AT" sz="2400" b="1" dirty="0">
                <a:latin typeface="Arial Narrow" pitchFamily="34" charset="0"/>
              </a:rPr>
              <a:t>Aber: Differenzierte Betrachtung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100 x &amp;#x20AC;500 EURO Spielgeld Scheine Cashbricks® im Bündel"/>
          <p:cNvPicPr>
            <a:picLocks noChangeAspect="1" noChangeArrowheads="1"/>
          </p:cNvPicPr>
          <p:nvPr/>
        </p:nvPicPr>
        <p:blipFill>
          <a:blip r:embed="rId4" cstate="print"/>
          <a:srcRect/>
          <a:stretch>
            <a:fillRect/>
          </a:stretch>
        </p:blipFill>
        <p:spPr bwMode="auto">
          <a:xfrm>
            <a:off x="2267744" y="4005064"/>
            <a:ext cx="4680520" cy="2598148"/>
          </a:xfrm>
          <a:prstGeom prst="rect">
            <a:avLst/>
          </a:prstGeom>
          <a:noFill/>
        </p:spPr>
      </p:pic>
      <p:sp>
        <p:nvSpPr>
          <p:cNvPr id="5" name="Textfeld 4"/>
          <p:cNvSpPr txBox="1"/>
          <p:nvPr/>
        </p:nvSpPr>
        <p:spPr>
          <a:xfrm>
            <a:off x="971600" y="404664"/>
            <a:ext cx="7128792" cy="923330"/>
          </a:xfrm>
          <a:prstGeom prst="rect">
            <a:avLst/>
          </a:prstGeom>
          <a:solidFill>
            <a:srgbClr val="FFFF00"/>
          </a:solidFill>
        </p:spPr>
        <p:txBody>
          <a:bodyPr wrap="square" rtlCol="0">
            <a:spAutoFit/>
          </a:bodyPr>
          <a:lstStyle/>
          <a:p>
            <a:pPr algn="ctr"/>
            <a:r>
              <a:rPr lang="de-AT" sz="5400" dirty="0"/>
              <a:t>Bitte wählen Sie</a:t>
            </a:r>
          </a:p>
        </p:txBody>
      </p:sp>
    </p:spTree>
    <p:controls>
      <mc:AlternateContent xmlns:mc="http://schemas.openxmlformats.org/markup-compatibility/2006">
        <mc:Choice xmlns:v="urn:schemas-microsoft-com:vml" Requires="v">
          <p:control name="CommandButton1" r:id="rId1" imgW="7124760" imgH="1009800"/>
        </mc:Choice>
        <mc:Fallback>
          <p:control name="CommandButton1" r:id="rId1" imgW="7124760" imgH="1009800">
            <p:pic>
              <p:nvPicPr>
                <p:cNvPr id="2" name="CommandButton1"/>
                <p:cNvPicPr preferRelativeResize="0">
                  <a:picLocks noChangeArrowheads="1" noChangeShapeType="1"/>
                </p:cNvPicPr>
                <p:nvPr/>
              </p:nvPicPr>
              <p:blipFill>
                <a:blip r:embed="rId5"/>
                <a:srcRect/>
                <a:stretch>
                  <a:fillRect/>
                </a:stretch>
              </p:blipFill>
              <p:spPr bwMode="auto">
                <a:xfrm>
                  <a:off x="971550" y="1700213"/>
                  <a:ext cx="7129463" cy="1008062"/>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CommandButton2" r:id="rId2" imgW="7124760" imgH="933480"/>
        </mc:Choice>
        <mc:Fallback>
          <p:control name="CommandButton2" r:id="rId2" imgW="7124760" imgH="933480">
            <p:pic>
              <p:nvPicPr>
                <p:cNvPr id="3" name="CommandButton2"/>
                <p:cNvPicPr preferRelativeResize="0">
                  <a:picLocks noChangeArrowheads="1" noChangeShapeType="1"/>
                </p:cNvPicPr>
                <p:nvPr/>
              </p:nvPicPr>
              <p:blipFill>
                <a:blip r:embed="rId6"/>
                <a:srcRect/>
                <a:stretch>
                  <a:fillRect/>
                </a:stretch>
              </p:blipFill>
              <p:spPr bwMode="auto">
                <a:xfrm>
                  <a:off x="971550" y="3141663"/>
                  <a:ext cx="7129463" cy="935037"/>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509713"/>
            <a:ext cx="9144000" cy="5348287"/>
          </a:xfrm>
          <a:prstGeom prst="rect">
            <a:avLst/>
          </a:prstGeom>
          <a:noFill/>
          <a:ln w="9525">
            <a:noFill/>
            <a:miter lim="800000"/>
            <a:headEnd/>
            <a:tailEnd/>
          </a:ln>
        </p:spPr>
      </p:pic>
      <p:sp>
        <p:nvSpPr>
          <p:cNvPr id="5" name="Textfeld 4"/>
          <p:cNvSpPr txBox="1"/>
          <p:nvPr/>
        </p:nvSpPr>
        <p:spPr>
          <a:xfrm>
            <a:off x="0" y="0"/>
            <a:ext cx="9144000" cy="1323439"/>
          </a:xfrm>
          <a:prstGeom prst="rect">
            <a:avLst/>
          </a:prstGeom>
          <a:solidFill>
            <a:srgbClr val="FFFF00"/>
          </a:solidFill>
        </p:spPr>
        <p:txBody>
          <a:bodyPr wrap="square" rtlCol="0">
            <a:spAutoFit/>
          </a:bodyPr>
          <a:lstStyle/>
          <a:p>
            <a:pPr algn="ctr"/>
            <a:r>
              <a:rPr lang="de-AT" sz="4000" b="1" dirty="0"/>
              <a:t>Der Computer als unabdingbarer Teil der Neuen Lernkultur!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a:stretch>
            <a:fillRect/>
          </a:stretch>
        </p:blipFill>
        <p:spPr bwMode="auto">
          <a:xfrm>
            <a:off x="0" y="908720"/>
            <a:ext cx="9144000" cy="5949279"/>
          </a:xfrm>
          <a:prstGeom prst="rect">
            <a:avLst/>
          </a:prstGeom>
          <a:noFill/>
          <a:ln w="9525">
            <a:noFill/>
            <a:miter lim="800000"/>
            <a:headEnd/>
            <a:tailEnd/>
          </a:ln>
        </p:spPr>
      </p:pic>
      <p:sp>
        <p:nvSpPr>
          <p:cNvPr id="5" name="Ellipse 4"/>
          <p:cNvSpPr/>
          <p:nvPr/>
        </p:nvSpPr>
        <p:spPr>
          <a:xfrm>
            <a:off x="0" y="1268760"/>
            <a:ext cx="6120680" cy="3456384"/>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 name="Pfeil nach unten 5"/>
          <p:cNvSpPr/>
          <p:nvPr/>
        </p:nvSpPr>
        <p:spPr>
          <a:xfrm rot="3918395">
            <a:off x="3247606" y="3930730"/>
            <a:ext cx="508942" cy="3275669"/>
          </a:xfrm>
          <a:prstGeom prst="downArrow">
            <a:avLst>
              <a:gd name="adj1" fmla="val 50000"/>
              <a:gd name="adj2" fmla="val 1825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7" name="Textfeld 6"/>
          <p:cNvSpPr txBox="1"/>
          <p:nvPr/>
        </p:nvSpPr>
        <p:spPr>
          <a:xfrm>
            <a:off x="3419872" y="5085184"/>
            <a:ext cx="824265" cy="646331"/>
          </a:xfrm>
          <a:prstGeom prst="rect">
            <a:avLst/>
          </a:prstGeom>
          <a:noFill/>
        </p:spPr>
        <p:txBody>
          <a:bodyPr wrap="none" rtlCol="0">
            <a:spAutoFit/>
          </a:bodyPr>
          <a:lstStyle/>
          <a:p>
            <a:r>
              <a:rPr lang="de-AT" sz="3600" b="1" dirty="0"/>
              <a:t>???</a:t>
            </a:r>
          </a:p>
        </p:txBody>
      </p:sp>
      <p:sp>
        <p:nvSpPr>
          <p:cNvPr id="8" name="Textfeld 7"/>
          <p:cNvSpPr txBox="1"/>
          <p:nvPr/>
        </p:nvSpPr>
        <p:spPr>
          <a:xfrm>
            <a:off x="1691680" y="2636912"/>
            <a:ext cx="3744416" cy="2462213"/>
          </a:xfrm>
          <a:prstGeom prst="rect">
            <a:avLst/>
          </a:prstGeom>
          <a:solidFill>
            <a:srgbClr val="FFFF00"/>
          </a:solidFill>
          <a:ln>
            <a:solidFill>
              <a:schemeClr val="tx1"/>
            </a:solidFill>
          </a:ln>
        </p:spPr>
        <p:txBody>
          <a:bodyPr wrap="square" rtlCol="0">
            <a:spAutoFit/>
          </a:bodyPr>
          <a:lstStyle/>
          <a:p>
            <a:pPr algn="ctr"/>
            <a:r>
              <a:rPr lang="de-AT" sz="1400" b="1" dirty="0"/>
              <a:t>Alles, was in Sach- und Fachkompetenzen nicht aufgeht, soll in der schönen neuen Lernwelt keinen Ort mehr haben. Menschen aber nur auf ihre Kompetenzen hin anzusehen, das heißt, sie wie Maschinen anzusehen. Lehrer zu Kompetenzbeschaffungsgehilfen zu reduzieren heißt, sie zu entwürdigen. Das müssen sie sich nicht bieten lassen. Sie sind zu ihrer Selbstdegradierung und -abschaffung nicht verpflichtet, wohl aber zur Rückbesinnung darauf, was Lehren eigentlich ist.</a:t>
            </a:r>
          </a:p>
        </p:txBody>
      </p:sp>
      <p:sp>
        <p:nvSpPr>
          <p:cNvPr id="9" name="Textfeld 8"/>
          <p:cNvSpPr txBox="1"/>
          <p:nvPr/>
        </p:nvSpPr>
        <p:spPr>
          <a:xfrm>
            <a:off x="0" y="0"/>
            <a:ext cx="9144000" cy="830997"/>
          </a:xfrm>
          <a:prstGeom prst="rect">
            <a:avLst/>
          </a:prstGeom>
          <a:solidFill>
            <a:srgbClr val="FFFF00"/>
          </a:solidFill>
        </p:spPr>
        <p:txBody>
          <a:bodyPr wrap="square" rtlCol="0">
            <a:spAutoFit/>
          </a:bodyPr>
          <a:lstStyle/>
          <a:p>
            <a:pPr algn="ctr"/>
            <a:r>
              <a:rPr lang="de-AT" sz="4800" dirty="0"/>
              <a:t>Zuviel Lernkulturpessimismus?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0" y="3645024"/>
            <a:ext cx="9144000" cy="3224521"/>
          </a:xfrm>
          <a:prstGeom prst="rect">
            <a:avLst/>
          </a:prstGeom>
          <a:noFill/>
          <a:ln w="9525">
            <a:noFill/>
            <a:miter lim="800000"/>
            <a:headEnd/>
            <a:tailEnd/>
          </a:ln>
        </p:spPr>
      </p:pic>
      <p:sp>
        <p:nvSpPr>
          <p:cNvPr id="2" name="Textfeld 1"/>
          <p:cNvSpPr txBox="1"/>
          <p:nvPr/>
        </p:nvSpPr>
        <p:spPr>
          <a:xfrm>
            <a:off x="0" y="2996952"/>
            <a:ext cx="9144000" cy="646331"/>
          </a:xfrm>
          <a:prstGeom prst="rect">
            <a:avLst/>
          </a:prstGeom>
          <a:solidFill>
            <a:srgbClr val="FFFF00"/>
          </a:solidFill>
        </p:spPr>
        <p:txBody>
          <a:bodyPr wrap="square" rtlCol="0">
            <a:spAutoFit/>
          </a:bodyPr>
          <a:lstStyle/>
          <a:p>
            <a:pPr algn="ctr"/>
            <a:r>
              <a:rPr lang="de-AT" sz="3600" b="1" dirty="0"/>
              <a:t>Vom Digitalen Fegefeuer ins Digitale Paradies</a:t>
            </a:r>
          </a:p>
        </p:txBody>
      </p:sp>
      <p:pic>
        <p:nvPicPr>
          <p:cNvPr id="15361" name="Picture 1"/>
          <p:cNvPicPr>
            <a:picLocks noChangeAspect="1" noChangeArrowheads="1"/>
          </p:cNvPicPr>
          <p:nvPr/>
        </p:nvPicPr>
        <p:blipFill>
          <a:blip r:embed="rId3" cstate="print"/>
          <a:srcRect/>
          <a:stretch>
            <a:fillRect/>
          </a:stretch>
        </p:blipFill>
        <p:spPr bwMode="auto">
          <a:xfrm>
            <a:off x="3347864" y="4941168"/>
            <a:ext cx="5505450" cy="1685925"/>
          </a:xfrm>
          <a:prstGeom prst="rect">
            <a:avLst/>
          </a:prstGeom>
          <a:noFill/>
          <a:ln w="9525">
            <a:noFill/>
            <a:miter lim="800000"/>
            <a:headEnd/>
            <a:tailEnd/>
          </a:ln>
        </p:spPr>
      </p:pic>
      <p:pic>
        <p:nvPicPr>
          <p:cNvPr id="15363" name="Picture 3"/>
          <p:cNvPicPr>
            <a:picLocks noChangeAspect="1" noChangeArrowheads="1"/>
          </p:cNvPicPr>
          <p:nvPr/>
        </p:nvPicPr>
        <p:blipFill>
          <a:blip r:embed="rId4" cstate="print"/>
          <a:srcRect/>
          <a:stretch>
            <a:fillRect/>
          </a:stretch>
        </p:blipFill>
        <p:spPr bwMode="auto">
          <a:xfrm>
            <a:off x="0" y="0"/>
            <a:ext cx="9144000" cy="2996952"/>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611560" y="0"/>
            <a:ext cx="8532439" cy="6309320"/>
          </a:xfrm>
          <a:prstGeom prst="rect">
            <a:avLst/>
          </a:prstGeom>
          <a:noFill/>
          <a:ln w="9525">
            <a:noFill/>
            <a:miter lim="800000"/>
            <a:headEnd/>
            <a:tailEnd/>
          </a:ln>
        </p:spPr>
      </p:pic>
      <p:sp>
        <p:nvSpPr>
          <p:cNvPr id="5" name="Ellipse 4"/>
          <p:cNvSpPr/>
          <p:nvPr/>
        </p:nvSpPr>
        <p:spPr>
          <a:xfrm>
            <a:off x="3491880" y="2780928"/>
            <a:ext cx="4032448" cy="504056"/>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7" name="Textfeld 6"/>
          <p:cNvSpPr txBox="1"/>
          <p:nvPr/>
        </p:nvSpPr>
        <p:spPr>
          <a:xfrm>
            <a:off x="0" y="3429000"/>
            <a:ext cx="3995936" cy="2215991"/>
          </a:xfrm>
          <a:prstGeom prst="rect">
            <a:avLst/>
          </a:prstGeom>
          <a:solidFill>
            <a:srgbClr val="FFFF00"/>
          </a:solidFill>
          <a:ln w="76200">
            <a:solidFill>
              <a:schemeClr val="tx1"/>
            </a:solidFill>
          </a:ln>
        </p:spPr>
        <p:txBody>
          <a:bodyPr wrap="square" rtlCol="0">
            <a:spAutoFit/>
          </a:bodyPr>
          <a:lstStyle/>
          <a:p>
            <a:pPr algn="ctr"/>
            <a:r>
              <a:rPr lang="de-AT" sz="2400" b="1" dirty="0">
                <a:latin typeface="Typewriter" pitchFamily="2" charset="0"/>
              </a:rPr>
              <a:t>Die digitale Welt ist </a:t>
            </a:r>
          </a:p>
          <a:p>
            <a:pPr algn="ctr"/>
            <a:r>
              <a:rPr lang="de-AT" sz="2400" b="1" dirty="0">
                <a:latin typeface="Typewriter" pitchFamily="2" charset="0"/>
              </a:rPr>
              <a:t>einfach da und </a:t>
            </a:r>
          </a:p>
          <a:p>
            <a:pPr algn="ctr"/>
            <a:r>
              <a:rPr lang="de-AT" sz="2400" b="1" dirty="0">
                <a:latin typeface="Typewriter" pitchFamily="2" charset="0"/>
              </a:rPr>
              <a:t>die Frage ist nicht ob, sondern wie die Schule </a:t>
            </a:r>
            <a:br>
              <a:rPr lang="de-AT" sz="2400" b="1" dirty="0">
                <a:latin typeface="Typewriter" pitchFamily="2" charset="0"/>
              </a:rPr>
            </a:br>
            <a:r>
              <a:rPr lang="de-AT" sz="2400" b="1" dirty="0">
                <a:latin typeface="Typewriter" pitchFamily="2" charset="0"/>
              </a:rPr>
              <a:t>damit angemessen umgeht.</a:t>
            </a:r>
            <a:br>
              <a:rPr lang="de-AT" sz="2400" b="1" dirty="0">
                <a:latin typeface="Typewriter" pitchFamily="2" charset="0"/>
              </a:rPr>
            </a:br>
            <a:r>
              <a:rPr lang="de-AT" b="1" dirty="0">
                <a:latin typeface="Typewriter" pitchFamily="2" charset="0"/>
              </a:rPr>
              <a:t>(Hilbert Meyer)</a:t>
            </a:r>
            <a:endParaRPr lang="de-AT" sz="2400" b="1" dirty="0">
              <a:latin typeface="Typewriter" pitchFamily="2" charset="0"/>
            </a:endParaRPr>
          </a:p>
        </p:txBody>
      </p:sp>
      <p:sp>
        <p:nvSpPr>
          <p:cNvPr id="8" name="Textfeld 7"/>
          <p:cNvSpPr txBox="1"/>
          <p:nvPr/>
        </p:nvSpPr>
        <p:spPr>
          <a:xfrm>
            <a:off x="0" y="620688"/>
            <a:ext cx="9144000" cy="523220"/>
          </a:xfrm>
          <a:prstGeom prst="rect">
            <a:avLst/>
          </a:prstGeom>
          <a:solidFill>
            <a:srgbClr val="FFFF00"/>
          </a:solidFill>
          <a:ln w="76200">
            <a:solidFill>
              <a:schemeClr val="tx1"/>
            </a:solidFill>
          </a:ln>
        </p:spPr>
        <p:txBody>
          <a:bodyPr wrap="square" rtlCol="0">
            <a:spAutoFit/>
          </a:bodyPr>
          <a:lstStyle/>
          <a:p>
            <a:pPr algn="ctr"/>
            <a:r>
              <a:rPr lang="de-AT" sz="2800" b="1" dirty="0">
                <a:latin typeface="Typewriter" pitchFamily="2" charset="0"/>
              </a:rPr>
              <a:t>WARUM COMPUTER REIN IN DIE SCHULEN?</a:t>
            </a:r>
          </a:p>
        </p:txBody>
      </p:sp>
      <p:sp>
        <p:nvSpPr>
          <p:cNvPr id="9" name="Rechteck 8"/>
          <p:cNvSpPr/>
          <p:nvPr/>
        </p:nvSpPr>
        <p:spPr>
          <a:xfrm>
            <a:off x="1619672" y="6488668"/>
            <a:ext cx="5904656" cy="369332"/>
          </a:xfrm>
          <a:prstGeom prst="rect">
            <a:avLst/>
          </a:prstGeom>
        </p:spPr>
        <p:txBody>
          <a:bodyPr wrap="square">
            <a:spAutoFit/>
          </a:bodyPr>
          <a:lstStyle/>
          <a:p>
            <a:r>
              <a:rPr lang="de-AT" dirty="0"/>
              <a:t>Quelle:  http://</a:t>
            </a:r>
            <a:r>
              <a:rPr lang="de-AT" b="1" dirty="0"/>
              <a:t>www.ict-kompass.ch</a:t>
            </a:r>
            <a:r>
              <a:rPr lang="de-AT" dirty="0"/>
              <a:t>/Kompass/LernArgument</a:t>
            </a:r>
          </a:p>
        </p:txBody>
      </p:sp>
      <p:sp>
        <p:nvSpPr>
          <p:cNvPr id="11" name="Textfeld 10"/>
          <p:cNvSpPr txBox="1"/>
          <p:nvPr/>
        </p:nvSpPr>
        <p:spPr>
          <a:xfrm>
            <a:off x="0" y="5661248"/>
            <a:ext cx="3995936" cy="430887"/>
          </a:xfrm>
          <a:prstGeom prst="rect">
            <a:avLst/>
          </a:prstGeom>
          <a:noFill/>
        </p:spPr>
        <p:txBody>
          <a:bodyPr wrap="square" rtlCol="0">
            <a:spAutoFit/>
          </a:bodyPr>
          <a:lstStyle/>
          <a:p>
            <a:pPr algn="ctr"/>
            <a:r>
              <a:rPr lang="de-AT" sz="1100" dirty="0"/>
              <a:t>http://www.sueddeutsche.de/bildung/schulpaedagogik-professor-</a:t>
            </a:r>
            <a:br>
              <a:rPr lang="de-AT" sz="1100" dirty="0"/>
            </a:br>
            <a:r>
              <a:rPr lang="de-AT" sz="1100" dirty="0"/>
              <a:t> ueber-lehrer-es-muss-auch-mal-hart-zugehen-1.2353328-2</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0" y="0"/>
            <a:ext cx="4733925" cy="6858000"/>
          </a:xfrm>
          <a:prstGeom prst="rect">
            <a:avLst/>
          </a:prstGeom>
          <a:noFill/>
          <a:ln w="9525">
            <a:noFill/>
            <a:miter lim="800000"/>
            <a:headEnd/>
            <a:tailEnd/>
          </a:ln>
        </p:spPr>
      </p:pic>
      <p:pic>
        <p:nvPicPr>
          <p:cNvPr id="13313" name="Picture 1"/>
          <p:cNvPicPr>
            <a:picLocks noChangeAspect="1" noChangeArrowheads="1"/>
          </p:cNvPicPr>
          <p:nvPr/>
        </p:nvPicPr>
        <p:blipFill>
          <a:blip r:embed="rId3" cstate="print"/>
          <a:srcRect/>
          <a:stretch>
            <a:fillRect/>
          </a:stretch>
        </p:blipFill>
        <p:spPr bwMode="auto">
          <a:xfrm>
            <a:off x="3896097" y="1988840"/>
            <a:ext cx="5247903" cy="2476500"/>
          </a:xfrm>
          <a:prstGeom prst="rect">
            <a:avLst/>
          </a:prstGeom>
          <a:noFill/>
          <a:ln w="9525">
            <a:noFill/>
            <a:miter lim="800000"/>
            <a:headEnd/>
            <a:tailEnd/>
          </a:ln>
        </p:spPr>
      </p:pic>
      <p:sp>
        <p:nvSpPr>
          <p:cNvPr id="5" name="Freihandform 4"/>
          <p:cNvSpPr/>
          <p:nvPr/>
        </p:nvSpPr>
        <p:spPr>
          <a:xfrm>
            <a:off x="8037689" y="3531550"/>
            <a:ext cx="880533" cy="535730"/>
          </a:xfrm>
          <a:custGeom>
            <a:avLst/>
            <a:gdLst>
              <a:gd name="connsiteX0" fmla="*/ 270933 w 880533"/>
              <a:gd name="connsiteY0" fmla="*/ 1872 h 535730"/>
              <a:gd name="connsiteX1" fmla="*/ 146755 w 880533"/>
              <a:gd name="connsiteY1" fmla="*/ 13161 h 535730"/>
              <a:gd name="connsiteX2" fmla="*/ 79022 w 880533"/>
              <a:gd name="connsiteY2" fmla="*/ 35739 h 535730"/>
              <a:gd name="connsiteX3" fmla="*/ 22578 w 880533"/>
              <a:gd name="connsiteY3" fmla="*/ 114761 h 535730"/>
              <a:gd name="connsiteX4" fmla="*/ 0 w 880533"/>
              <a:gd name="connsiteY4" fmla="*/ 182494 h 535730"/>
              <a:gd name="connsiteX5" fmla="*/ 11289 w 880533"/>
              <a:gd name="connsiteY5" fmla="*/ 295383 h 535730"/>
              <a:gd name="connsiteX6" fmla="*/ 22578 w 880533"/>
              <a:gd name="connsiteY6" fmla="*/ 329250 h 535730"/>
              <a:gd name="connsiteX7" fmla="*/ 56444 w 880533"/>
              <a:gd name="connsiteY7" fmla="*/ 363117 h 535730"/>
              <a:gd name="connsiteX8" fmla="*/ 112889 w 880533"/>
              <a:gd name="connsiteY8" fmla="*/ 419561 h 535730"/>
              <a:gd name="connsiteX9" fmla="*/ 146755 w 880533"/>
              <a:gd name="connsiteY9" fmla="*/ 453428 h 535730"/>
              <a:gd name="connsiteX10" fmla="*/ 225778 w 880533"/>
              <a:gd name="connsiteY10" fmla="*/ 476006 h 535730"/>
              <a:gd name="connsiteX11" fmla="*/ 304800 w 880533"/>
              <a:gd name="connsiteY11" fmla="*/ 498583 h 535730"/>
              <a:gd name="connsiteX12" fmla="*/ 383822 w 880533"/>
              <a:gd name="connsiteY12" fmla="*/ 509872 h 535730"/>
              <a:gd name="connsiteX13" fmla="*/ 530578 w 880533"/>
              <a:gd name="connsiteY13" fmla="*/ 532450 h 535730"/>
              <a:gd name="connsiteX14" fmla="*/ 745067 w 880533"/>
              <a:gd name="connsiteY14" fmla="*/ 509872 h 535730"/>
              <a:gd name="connsiteX15" fmla="*/ 778933 w 880533"/>
              <a:gd name="connsiteY15" fmla="*/ 498583 h 535730"/>
              <a:gd name="connsiteX16" fmla="*/ 812800 w 880533"/>
              <a:gd name="connsiteY16" fmla="*/ 476006 h 535730"/>
              <a:gd name="connsiteX17" fmla="*/ 857955 w 880533"/>
              <a:gd name="connsiteY17" fmla="*/ 408272 h 535730"/>
              <a:gd name="connsiteX18" fmla="*/ 880533 w 880533"/>
              <a:gd name="connsiteY18" fmla="*/ 340539 h 535730"/>
              <a:gd name="connsiteX19" fmla="*/ 869244 w 880533"/>
              <a:gd name="connsiteY19" fmla="*/ 227650 h 535730"/>
              <a:gd name="connsiteX20" fmla="*/ 756355 w 880533"/>
              <a:gd name="connsiteY20" fmla="*/ 114761 h 535730"/>
              <a:gd name="connsiteX21" fmla="*/ 632178 w 880533"/>
              <a:gd name="connsiteY21" fmla="*/ 80894 h 535730"/>
              <a:gd name="connsiteX22" fmla="*/ 598311 w 880533"/>
              <a:gd name="connsiteY22" fmla="*/ 69606 h 535730"/>
              <a:gd name="connsiteX23" fmla="*/ 428978 w 880533"/>
              <a:gd name="connsiteY23" fmla="*/ 24450 h 535730"/>
              <a:gd name="connsiteX24" fmla="*/ 383822 w 880533"/>
              <a:gd name="connsiteY24" fmla="*/ 13161 h 535730"/>
              <a:gd name="connsiteX25" fmla="*/ 214489 w 880533"/>
              <a:gd name="connsiteY25" fmla="*/ 1872 h 53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80533" h="535730">
                <a:moveTo>
                  <a:pt x="270933" y="1872"/>
                </a:moveTo>
                <a:cubicBezTo>
                  <a:pt x="229540" y="5635"/>
                  <a:pt x="187686" y="5938"/>
                  <a:pt x="146755" y="13161"/>
                </a:cubicBezTo>
                <a:cubicBezTo>
                  <a:pt x="123318" y="17297"/>
                  <a:pt x="79022" y="35739"/>
                  <a:pt x="79022" y="35739"/>
                </a:cubicBezTo>
                <a:cubicBezTo>
                  <a:pt x="42652" y="72109"/>
                  <a:pt x="42390" y="65231"/>
                  <a:pt x="22578" y="114761"/>
                </a:cubicBezTo>
                <a:cubicBezTo>
                  <a:pt x="13739" y="136858"/>
                  <a:pt x="0" y="182494"/>
                  <a:pt x="0" y="182494"/>
                </a:cubicBezTo>
                <a:cubicBezTo>
                  <a:pt x="3763" y="220124"/>
                  <a:pt x="5539" y="258005"/>
                  <a:pt x="11289" y="295383"/>
                </a:cubicBezTo>
                <a:cubicBezTo>
                  <a:pt x="13098" y="307144"/>
                  <a:pt x="15977" y="319349"/>
                  <a:pt x="22578" y="329250"/>
                </a:cubicBezTo>
                <a:cubicBezTo>
                  <a:pt x="31434" y="342534"/>
                  <a:pt x="46224" y="350852"/>
                  <a:pt x="56444" y="363117"/>
                </a:cubicBezTo>
                <a:cubicBezTo>
                  <a:pt x="131702" y="453427"/>
                  <a:pt x="22578" y="344301"/>
                  <a:pt x="112889" y="419561"/>
                </a:cubicBezTo>
                <a:cubicBezTo>
                  <a:pt x="125153" y="429782"/>
                  <a:pt x="133472" y="444572"/>
                  <a:pt x="146755" y="453428"/>
                </a:cubicBezTo>
                <a:cubicBezTo>
                  <a:pt x="156905" y="460195"/>
                  <a:pt x="219192" y="474124"/>
                  <a:pt x="225778" y="476006"/>
                </a:cubicBezTo>
                <a:cubicBezTo>
                  <a:pt x="268089" y="488094"/>
                  <a:pt x="256281" y="489761"/>
                  <a:pt x="304800" y="498583"/>
                </a:cubicBezTo>
                <a:cubicBezTo>
                  <a:pt x="330979" y="503343"/>
                  <a:pt x="357576" y="505498"/>
                  <a:pt x="383822" y="509872"/>
                </a:cubicBezTo>
                <a:cubicBezTo>
                  <a:pt x="538969" y="535730"/>
                  <a:pt x="312205" y="505153"/>
                  <a:pt x="530578" y="532450"/>
                </a:cubicBezTo>
                <a:cubicBezTo>
                  <a:pt x="624338" y="525753"/>
                  <a:pt x="667139" y="529354"/>
                  <a:pt x="745067" y="509872"/>
                </a:cubicBezTo>
                <a:cubicBezTo>
                  <a:pt x="756611" y="506986"/>
                  <a:pt x="768290" y="503904"/>
                  <a:pt x="778933" y="498583"/>
                </a:cubicBezTo>
                <a:cubicBezTo>
                  <a:pt x="791068" y="492515"/>
                  <a:pt x="801511" y="483532"/>
                  <a:pt x="812800" y="476006"/>
                </a:cubicBezTo>
                <a:cubicBezTo>
                  <a:pt x="827852" y="453428"/>
                  <a:pt x="849374" y="434015"/>
                  <a:pt x="857955" y="408272"/>
                </a:cubicBezTo>
                <a:lnTo>
                  <a:pt x="880533" y="340539"/>
                </a:lnTo>
                <a:cubicBezTo>
                  <a:pt x="876770" y="302909"/>
                  <a:pt x="880524" y="263746"/>
                  <a:pt x="869244" y="227650"/>
                </a:cubicBezTo>
                <a:cubicBezTo>
                  <a:pt x="857202" y="189117"/>
                  <a:pt x="798500" y="123190"/>
                  <a:pt x="756355" y="114761"/>
                </a:cubicBezTo>
                <a:cubicBezTo>
                  <a:pt x="676568" y="98803"/>
                  <a:pt x="718121" y="109541"/>
                  <a:pt x="632178" y="80894"/>
                </a:cubicBezTo>
                <a:lnTo>
                  <a:pt x="598311" y="69606"/>
                </a:lnTo>
                <a:cubicBezTo>
                  <a:pt x="517531" y="15753"/>
                  <a:pt x="607596" y="69105"/>
                  <a:pt x="428978" y="24450"/>
                </a:cubicBezTo>
                <a:cubicBezTo>
                  <a:pt x="413926" y="20687"/>
                  <a:pt x="399181" y="15355"/>
                  <a:pt x="383822" y="13161"/>
                </a:cubicBezTo>
                <a:cubicBezTo>
                  <a:pt x="291695" y="0"/>
                  <a:pt x="289107" y="1872"/>
                  <a:pt x="214489" y="1872"/>
                </a:cubicBezTo>
              </a:path>
            </a:pathLst>
          </a:custGeom>
          <a:ln w="571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AT"/>
          </a:p>
        </p:txBody>
      </p:sp>
      <p:sp>
        <p:nvSpPr>
          <p:cNvPr id="6" name="Freihandform 5"/>
          <p:cNvSpPr/>
          <p:nvPr/>
        </p:nvSpPr>
        <p:spPr>
          <a:xfrm>
            <a:off x="4427984" y="3645024"/>
            <a:ext cx="880533" cy="535730"/>
          </a:xfrm>
          <a:custGeom>
            <a:avLst/>
            <a:gdLst>
              <a:gd name="connsiteX0" fmla="*/ 270933 w 880533"/>
              <a:gd name="connsiteY0" fmla="*/ 1872 h 535730"/>
              <a:gd name="connsiteX1" fmla="*/ 146755 w 880533"/>
              <a:gd name="connsiteY1" fmla="*/ 13161 h 535730"/>
              <a:gd name="connsiteX2" fmla="*/ 79022 w 880533"/>
              <a:gd name="connsiteY2" fmla="*/ 35739 h 535730"/>
              <a:gd name="connsiteX3" fmla="*/ 22578 w 880533"/>
              <a:gd name="connsiteY3" fmla="*/ 114761 h 535730"/>
              <a:gd name="connsiteX4" fmla="*/ 0 w 880533"/>
              <a:gd name="connsiteY4" fmla="*/ 182494 h 535730"/>
              <a:gd name="connsiteX5" fmla="*/ 11289 w 880533"/>
              <a:gd name="connsiteY5" fmla="*/ 295383 h 535730"/>
              <a:gd name="connsiteX6" fmla="*/ 22578 w 880533"/>
              <a:gd name="connsiteY6" fmla="*/ 329250 h 535730"/>
              <a:gd name="connsiteX7" fmla="*/ 56444 w 880533"/>
              <a:gd name="connsiteY7" fmla="*/ 363117 h 535730"/>
              <a:gd name="connsiteX8" fmla="*/ 112889 w 880533"/>
              <a:gd name="connsiteY8" fmla="*/ 419561 h 535730"/>
              <a:gd name="connsiteX9" fmla="*/ 146755 w 880533"/>
              <a:gd name="connsiteY9" fmla="*/ 453428 h 535730"/>
              <a:gd name="connsiteX10" fmla="*/ 225778 w 880533"/>
              <a:gd name="connsiteY10" fmla="*/ 476006 h 535730"/>
              <a:gd name="connsiteX11" fmla="*/ 304800 w 880533"/>
              <a:gd name="connsiteY11" fmla="*/ 498583 h 535730"/>
              <a:gd name="connsiteX12" fmla="*/ 383822 w 880533"/>
              <a:gd name="connsiteY12" fmla="*/ 509872 h 535730"/>
              <a:gd name="connsiteX13" fmla="*/ 530578 w 880533"/>
              <a:gd name="connsiteY13" fmla="*/ 532450 h 535730"/>
              <a:gd name="connsiteX14" fmla="*/ 745067 w 880533"/>
              <a:gd name="connsiteY14" fmla="*/ 509872 h 535730"/>
              <a:gd name="connsiteX15" fmla="*/ 778933 w 880533"/>
              <a:gd name="connsiteY15" fmla="*/ 498583 h 535730"/>
              <a:gd name="connsiteX16" fmla="*/ 812800 w 880533"/>
              <a:gd name="connsiteY16" fmla="*/ 476006 h 535730"/>
              <a:gd name="connsiteX17" fmla="*/ 857955 w 880533"/>
              <a:gd name="connsiteY17" fmla="*/ 408272 h 535730"/>
              <a:gd name="connsiteX18" fmla="*/ 880533 w 880533"/>
              <a:gd name="connsiteY18" fmla="*/ 340539 h 535730"/>
              <a:gd name="connsiteX19" fmla="*/ 869244 w 880533"/>
              <a:gd name="connsiteY19" fmla="*/ 227650 h 535730"/>
              <a:gd name="connsiteX20" fmla="*/ 756355 w 880533"/>
              <a:gd name="connsiteY20" fmla="*/ 114761 h 535730"/>
              <a:gd name="connsiteX21" fmla="*/ 632178 w 880533"/>
              <a:gd name="connsiteY21" fmla="*/ 80894 h 535730"/>
              <a:gd name="connsiteX22" fmla="*/ 598311 w 880533"/>
              <a:gd name="connsiteY22" fmla="*/ 69606 h 535730"/>
              <a:gd name="connsiteX23" fmla="*/ 428978 w 880533"/>
              <a:gd name="connsiteY23" fmla="*/ 24450 h 535730"/>
              <a:gd name="connsiteX24" fmla="*/ 383822 w 880533"/>
              <a:gd name="connsiteY24" fmla="*/ 13161 h 535730"/>
              <a:gd name="connsiteX25" fmla="*/ 214489 w 880533"/>
              <a:gd name="connsiteY25" fmla="*/ 1872 h 53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80533" h="535730">
                <a:moveTo>
                  <a:pt x="270933" y="1872"/>
                </a:moveTo>
                <a:cubicBezTo>
                  <a:pt x="229540" y="5635"/>
                  <a:pt x="187686" y="5938"/>
                  <a:pt x="146755" y="13161"/>
                </a:cubicBezTo>
                <a:cubicBezTo>
                  <a:pt x="123318" y="17297"/>
                  <a:pt x="79022" y="35739"/>
                  <a:pt x="79022" y="35739"/>
                </a:cubicBezTo>
                <a:cubicBezTo>
                  <a:pt x="42652" y="72109"/>
                  <a:pt x="42390" y="65231"/>
                  <a:pt x="22578" y="114761"/>
                </a:cubicBezTo>
                <a:cubicBezTo>
                  <a:pt x="13739" y="136858"/>
                  <a:pt x="0" y="182494"/>
                  <a:pt x="0" y="182494"/>
                </a:cubicBezTo>
                <a:cubicBezTo>
                  <a:pt x="3763" y="220124"/>
                  <a:pt x="5539" y="258005"/>
                  <a:pt x="11289" y="295383"/>
                </a:cubicBezTo>
                <a:cubicBezTo>
                  <a:pt x="13098" y="307144"/>
                  <a:pt x="15977" y="319349"/>
                  <a:pt x="22578" y="329250"/>
                </a:cubicBezTo>
                <a:cubicBezTo>
                  <a:pt x="31434" y="342534"/>
                  <a:pt x="46224" y="350852"/>
                  <a:pt x="56444" y="363117"/>
                </a:cubicBezTo>
                <a:cubicBezTo>
                  <a:pt x="131702" y="453427"/>
                  <a:pt x="22578" y="344301"/>
                  <a:pt x="112889" y="419561"/>
                </a:cubicBezTo>
                <a:cubicBezTo>
                  <a:pt x="125153" y="429782"/>
                  <a:pt x="133472" y="444572"/>
                  <a:pt x="146755" y="453428"/>
                </a:cubicBezTo>
                <a:cubicBezTo>
                  <a:pt x="156905" y="460195"/>
                  <a:pt x="219192" y="474124"/>
                  <a:pt x="225778" y="476006"/>
                </a:cubicBezTo>
                <a:cubicBezTo>
                  <a:pt x="268089" y="488094"/>
                  <a:pt x="256281" y="489761"/>
                  <a:pt x="304800" y="498583"/>
                </a:cubicBezTo>
                <a:cubicBezTo>
                  <a:pt x="330979" y="503343"/>
                  <a:pt x="357576" y="505498"/>
                  <a:pt x="383822" y="509872"/>
                </a:cubicBezTo>
                <a:cubicBezTo>
                  <a:pt x="538969" y="535730"/>
                  <a:pt x="312205" y="505153"/>
                  <a:pt x="530578" y="532450"/>
                </a:cubicBezTo>
                <a:cubicBezTo>
                  <a:pt x="624338" y="525753"/>
                  <a:pt x="667139" y="529354"/>
                  <a:pt x="745067" y="509872"/>
                </a:cubicBezTo>
                <a:cubicBezTo>
                  <a:pt x="756611" y="506986"/>
                  <a:pt x="768290" y="503904"/>
                  <a:pt x="778933" y="498583"/>
                </a:cubicBezTo>
                <a:cubicBezTo>
                  <a:pt x="791068" y="492515"/>
                  <a:pt x="801511" y="483532"/>
                  <a:pt x="812800" y="476006"/>
                </a:cubicBezTo>
                <a:cubicBezTo>
                  <a:pt x="827852" y="453428"/>
                  <a:pt x="849374" y="434015"/>
                  <a:pt x="857955" y="408272"/>
                </a:cubicBezTo>
                <a:lnTo>
                  <a:pt x="880533" y="340539"/>
                </a:lnTo>
                <a:cubicBezTo>
                  <a:pt x="876770" y="302909"/>
                  <a:pt x="880524" y="263746"/>
                  <a:pt x="869244" y="227650"/>
                </a:cubicBezTo>
                <a:cubicBezTo>
                  <a:pt x="857202" y="189117"/>
                  <a:pt x="798500" y="123190"/>
                  <a:pt x="756355" y="114761"/>
                </a:cubicBezTo>
                <a:cubicBezTo>
                  <a:pt x="676568" y="98803"/>
                  <a:pt x="718121" y="109541"/>
                  <a:pt x="632178" y="80894"/>
                </a:cubicBezTo>
                <a:lnTo>
                  <a:pt x="598311" y="69606"/>
                </a:lnTo>
                <a:cubicBezTo>
                  <a:pt x="517531" y="15753"/>
                  <a:pt x="607596" y="69105"/>
                  <a:pt x="428978" y="24450"/>
                </a:cubicBezTo>
                <a:cubicBezTo>
                  <a:pt x="413926" y="20687"/>
                  <a:pt x="399181" y="15355"/>
                  <a:pt x="383822" y="13161"/>
                </a:cubicBezTo>
                <a:cubicBezTo>
                  <a:pt x="291695" y="0"/>
                  <a:pt x="289107" y="1872"/>
                  <a:pt x="214489" y="1872"/>
                </a:cubicBezTo>
              </a:path>
            </a:pathLst>
          </a:custGeom>
          <a:ln w="571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AT"/>
          </a:p>
        </p:txBody>
      </p:sp>
      <p:sp>
        <p:nvSpPr>
          <p:cNvPr id="7" name="Textfeld 6"/>
          <p:cNvSpPr txBox="1"/>
          <p:nvPr/>
        </p:nvSpPr>
        <p:spPr>
          <a:xfrm>
            <a:off x="4860032" y="260648"/>
            <a:ext cx="4104009" cy="1446550"/>
          </a:xfrm>
          <a:prstGeom prst="rect">
            <a:avLst/>
          </a:prstGeom>
          <a:solidFill>
            <a:srgbClr val="FFFF00"/>
          </a:solidFill>
        </p:spPr>
        <p:txBody>
          <a:bodyPr wrap="none" rtlCol="0">
            <a:spAutoFit/>
          </a:bodyPr>
          <a:lstStyle/>
          <a:p>
            <a:r>
              <a:rPr lang="de-AT" sz="8800" b="1" dirty="0"/>
              <a:t>1978/79</a:t>
            </a:r>
          </a:p>
        </p:txBody>
      </p:sp>
      <p:sp>
        <p:nvSpPr>
          <p:cNvPr id="8" name="Textfeld 7"/>
          <p:cNvSpPr txBox="1"/>
          <p:nvPr/>
        </p:nvSpPr>
        <p:spPr>
          <a:xfrm>
            <a:off x="4788024" y="4797152"/>
            <a:ext cx="4355976" cy="1569660"/>
          </a:xfrm>
          <a:prstGeom prst="rect">
            <a:avLst/>
          </a:prstGeom>
          <a:solidFill>
            <a:srgbClr val="FFFF00"/>
          </a:solidFill>
        </p:spPr>
        <p:txBody>
          <a:bodyPr wrap="square" rtlCol="0">
            <a:spAutoFit/>
          </a:bodyPr>
          <a:lstStyle/>
          <a:p>
            <a:pPr algn="ctr"/>
            <a:r>
              <a:rPr lang="de-AT" sz="4800" b="1" dirty="0"/>
              <a:t>Wann digitale</a:t>
            </a:r>
            <a:br>
              <a:rPr lang="de-AT" sz="4800" b="1" dirty="0"/>
            </a:br>
            <a:r>
              <a:rPr lang="de-AT" sz="4800" b="1" dirty="0"/>
              <a:t>Erstbegegnung?</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0" y="0"/>
            <a:ext cx="9144000" cy="769441"/>
          </a:xfrm>
          <a:prstGeom prst="rect">
            <a:avLst/>
          </a:prstGeom>
          <a:solidFill>
            <a:srgbClr val="FFFF00"/>
          </a:solidFill>
        </p:spPr>
        <p:txBody>
          <a:bodyPr wrap="square" rtlCol="0">
            <a:spAutoFit/>
          </a:bodyPr>
          <a:lstStyle/>
          <a:p>
            <a:pPr algn="ctr"/>
            <a:r>
              <a:rPr lang="de-AT" sz="4400" b="1" dirty="0"/>
              <a:t>Computer raus aus den Schulen …</a:t>
            </a:r>
          </a:p>
        </p:txBody>
      </p:sp>
      <p:sp>
        <p:nvSpPr>
          <p:cNvPr id="6" name="Textfeld 5"/>
          <p:cNvSpPr txBox="1"/>
          <p:nvPr/>
        </p:nvSpPr>
        <p:spPr>
          <a:xfrm>
            <a:off x="1115616" y="836712"/>
            <a:ext cx="6916060" cy="1569660"/>
          </a:xfrm>
          <a:prstGeom prst="rect">
            <a:avLst/>
          </a:prstGeom>
          <a:noFill/>
        </p:spPr>
        <p:txBody>
          <a:bodyPr wrap="square" rtlCol="0">
            <a:spAutoFit/>
          </a:bodyPr>
          <a:lstStyle/>
          <a:p>
            <a:r>
              <a:rPr lang="de-AT" sz="2400" b="1" dirty="0"/>
              <a:t>die älter als 10 Jahre, aber jünger als  35 Jahre sind …</a:t>
            </a:r>
          </a:p>
          <a:p>
            <a:endParaRPr lang="de-AT" sz="2400" b="1" dirty="0"/>
          </a:p>
          <a:p>
            <a:endParaRPr lang="de-AT" sz="2400" b="1" dirty="0"/>
          </a:p>
          <a:p>
            <a:endParaRPr lang="de-AT" sz="2400" b="1" dirty="0"/>
          </a:p>
        </p:txBody>
      </p:sp>
      <p:pic>
        <p:nvPicPr>
          <p:cNvPr id="4098" name="Picture 2"/>
          <p:cNvPicPr>
            <a:picLocks noChangeAspect="1" noChangeArrowheads="1"/>
          </p:cNvPicPr>
          <p:nvPr/>
        </p:nvPicPr>
        <p:blipFill>
          <a:blip r:embed="rId2" cstate="print"/>
          <a:srcRect/>
          <a:stretch>
            <a:fillRect/>
          </a:stretch>
        </p:blipFill>
        <p:spPr bwMode="auto">
          <a:xfrm>
            <a:off x="1259632" y="1268760"/>
            <a:ext cx="6480720" cy="5589240"/>
          </a:xfrm>
          <a:prstGeom prst="ellipse">
            <a:avLst/>
          </a:prstGeom>
          <a:ln>
            <a:noFill/>
          </a:ln>
          <a:effectLst>
            <a:softEdge rad="112500"/>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 y="0"/>
            <a:ext cx="5869423" cy="6165304"/>
          </a:xfrm>
          <a:prstGeom prst="rect">
            <a:avLst/>
          </a:prstGeom>
          <a:noFill/>
          <a:ln w="9525">
            <a:noFill/>
            <a:miter lim="800000"/>
            <a:headEnd/>
            <a:tailEnd/>
          </a:ln>
        </p:spPr>
      </p:pic>
      <p:sp>
        <p:nvSpPr>
          <p:cNvPr id="5" name="Rechteck 4"/>
          <p:cNvSpPr/>
          <p:nvPr/>
        </p:nvSpPr>
        <p:spPr>
          <a:xfrm>
            <a:off x="0" y="6488668"/>
            <a:ext cx="9144000" cy="369332"/>
          </a:xfrm>
          <a:prstGeom prst="rect">
            <a:avLst/>
          </a:prstGeom>
        </p:spPr>
        <p:txBody>
          <a:bodyPr wrap="square">
            <a:spAutoFit/>
          </a:bodyPr>
          <a:lstStyle/>
          <a:p>
            <a:pPr algn="ctr"/>
            <a:r>
              <a:rPr lang="de-AT" b="1" dirty="0"/>
              <a:t>Quelle: </a:t>
            </a:r>
            <a:r>
              <a:rPr lang="de-AT" sz="1600" b="1" dirty="0"/>
              <a:t>http://www.examiner.com/images/blog/EXID30717/images/web10web20.jpg</a:t>
            </a:r>
            <a:endParaRPr lang="de-AT" b="1" dirty="0"/>
          </a:p>
        </p:txBody>
      </p:sp>
      <p:sp>
        <p:nvSpPr>
          <p:cNvPr id="4" name="Textfeld 3"/>
          <p:cNvSpPr txBox="1"/>
          <p:nvPr/>
        </p:nvSpPr>
        <p:spPr>
          <a:xfrm>
            <a:off x="5868144" y="1340768"/>
            <a:ext cx="2957862" cy="3046988"/>
          </a:xfrm>
          <a:prstGeom prst="rect">
            <a:avLst/>
          </a:prstGeom>
          <a:solidFill>
            <a:srgbClr val="FFFF00"/>
          </a:solidFill>
          <a:ln w="76200">
            <a:solidFill>
              <a:schemeClr val="tx1"/>
            </a:solidFill>
            <a:prstDash val="solid"/>
          </a:ln>
        </p:spPr>
        <p:txBody>
          <a:bodyPr wrap="none" rtlCol="0">
            <a:spAutoFit/>
          </a:bodyPr>
          <a:lstStyle/>
          <a:p>
            <a:pPr algn="ctr"/>
            <a:r>
              <a:rPr lang="de-AT" sz="9600" dirty="0"/>
              <a:t>2016 </a:t>
            </a:r>
            <a:br>
              <a:rPr lang="de-AT" sz="9600" dirty="0"/>
            </a:br>
            <a:r>
              <a:rPr lang="de-AT" sz="9600" dirty="0"/>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5457825" cy="6858000"/>
          </a:xfrm>
          <a:prstGeom prst="rect">
            <a:avLst/>
          </a:prstGeom>
          <a:noFill/>
          <a:ln w="9525">
            <a:noFill/>
            <a:miter lim="800000"/>
            <a:headEnd/>
            <a:tailEnd/>
          </a:ln>
        </p:spPr>
      </p:pic>
      <p:sp>
        <p:nvSpPr>
          <p:cNvPr id="5" name="Textfeld 4"/>
          <p:cNvSpPr txBox="1"/>
          <p:nvPr/>
        </p:nvSpPr>
        <p:spPr>
          <a:xfrm>
            <a:off x="5796136" y="2348880"/>
            <a:ext cx="2842637" cy="1938992"/>
          </a:xfrm>
          <a:prstGeom prst="rect">
            <a:avLst/>
          </a:prstGeom>
          <a:solidFill>
            <a:srgbClr val="FFFF00"/>
          </a:solidFill>
          <a:ln>
            <a:solidFill>
              <a:schemeClr val="tx1"/>
            </a:solidFill>
          </a:ln>
        </p:spPr>
        <p:txBody>
          <a:bodyPr wrap="none" rtlCol="0">
            <a:spAutoFit/>
          </a:bodyPr>
          <a:lstStyle/>
          <a:p>
            <a:pPr algn="ctr"/>
            <a:r>
              <a:rPr lang="de-AT" sz="2400" b="1" dirty="0"/>
              <a:t>Digitale Trends 2016 </a:t>
            </a:r>
            <a:br>
              <a:rPr lang="de-AT" sz="2400" b="1" dirty="0"/>
            </a:br>
            <a:r>
              <a:rPr lang="de-AT" sz="2400" b="1" dirty="0"/>
              <a:t>und </a:t>
            </a:r>
            <a:br>
              <a:rPr lang="de-AT" sz="2400" b="1" dirty="0"/>
            </a:br>
            <a:r>
              <a:rPr lang="de-AT" sz="2400" b="1" dirty="0"/>
              <a:t>Herausforderungen</a:t>
            </a:r>
          </a:p>
          <a:p>
            <a:pPr algn="ctr"/>
            <a:r>
              <a:rPr lang="de-AT" sz="2400" b="1" dirty="0"/>
              <a:t>???</a:t>
            </a:r>
            <a:br>
              <a:rPr lang="de-AT" sz="2400" b="1" dirty="0"/>
            </a:br>
            <a:r>
              <a:rPr lang="de-AT" sz="2400" b="1" dirty="0"/>
              <a:t>In Kärnten?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476672"/>
            <a:ext cx="9144000" cy="6381328"/>
          </a:xfrm>
          <a:prstGeom prst="rect">
            <a:avLst/>
          </a:prstGeom>
          <a:noFill/>
          <a:ln w="9525">
            <a:noFill/>
            <a:miter lim="800000"/>
            <a:headEnd/>
            <a:tailEnd/>
          </a:ln>
        </p:spPr>
      </p:pic>
      <p:pic>
        <p:nvPicPr>
          <p:cNvPr id="4100" name="Picture 4" descr="http://cdn1-www.craveonline.com/assets/uploads/gallery/5-reasons-why-google-glass-failed-miserably/googleglassfail1.jpg"/>
          <p:cNvPicPr>
            <a:picLocks noChangeAspect="1" noChangeArrowheads="1"/>
          </p:cNvPicPr>
          <p:nvPr/>
        </p:nvPicPr>
        <p:blipFill>
          <a:blip r:embed="rId3" cstate="print"/>
          <a:srcRect/>
          <a:stretch>
            <a:fillRect/>
          </a:stretch>
        </p:blipFill>
        <p:spPr bwMode="auto">
          <a:xfrm>
            <a:off x="251520" y="1844824"/>
            <a:ext cx="4248472" cy="2617060"/>
          </a:xfrm>
          <a:prstGeom prst="rect">
            <a:avLst/>
          </a:prstGeom>
          <a:noFill/>
        </p:spPr>
      </p:pic>
      <p:sp>
        <p:nvSpPr>
          <p:cNvPr id="6" name="Textfeld 5"/>
          <p:cNvSpPr txBox="1"/>
          <p:nvPr/>
        </p:nvSpPr>
        <p:spPr>
          <a:xfrm>
            <a:off x="0" y="0"/>
            <a:ext cx="9144000" cy="523220"/>
          </a:xfrm>
          <a:prstGeom prst="rect">
            <a:avLst/>
          </a:prstGeom>
          <a:solidFill>
            <a:srgbClr val="FFFF00"/>
          </a:solidFill>
        </p:spPr>
        <p:txBody>
          <a:bodyPr wrap="square" rtlCol="0">
            <a:spAutoFit/>
          </a:bodyPr>
          <a:lstStyle/>
          <a:p>
            <a:r>
              <a:rPr lang="de-AT" sz="2800" b="1" dirty="0"/>
              <a:t>Von Kopf bis Fuß auf digitale Liebe eingestellt </a:t>
            </a:r>
            <a:r>
              <a:rPr lang="de-AT" dirty="0"/>
              <a:t>… und sonst gar nichts.</a:t>
            </a:r>
          </a:p>
        </p:txBody>
      </p:sp>
      <p:pic>
        <p:nvPicPr>
          <p:cNvPr id="4101" name="Picture 5"/>
          <p:cNvPicPr>
            <a:picLocks noChangeAspect="1" noChangeArrowheads="1"/>
          </p:cNvPicPr>
          <p:nvPr/>
        </p:nvPicPr>
        <p:blipFill>
          <a:blip r:embed="rId4" cstate="print"/>
          <a:srcRect/>
          <a:stretch>
            <a:fillRect/>
          </a:stretch>
        </p:blipFill>
        <p:spPr bwMode="auto">
          <a:xfrm>
            <a:off x="4572000" y="1412776"/>
            <a:ext cx="4572000" cy="1368152"/>
          </a:xfrm>
          <a:prstGeom prst="rect">
            <a:avLst/>
          </a:prstGeom>
          <a:noFill/>
          <a:ln w="9525">
            <a:noFill/>
            <a:miter lim="800000"/>
            <a:headEnd/>
            <a:tailEnd/>
          </a:ln>
        </p:spPr>
      </p:pic>
      <p:sp>
        <p:nvSpPr>
          <p:cNvPr id="8" name="Ellipse 7"/>
          <p:cNvSpPr/>
          <p:nvPr/>
        </p:nvSpPr>
        <p:spPr>
          <a:xfrm>
            <a:off x="5364088" y="836712"/>
            <a:ext cx="1872208" cy="648072"/>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xn--sozialpdagogin-cib.at/img/wgruber_image007.gif"/>
          <p:cNvPicPr>
            <a:picLocks noChangeAspect="1" noChangeArrowheads="1"/>
          </p:cNvPicPr>
          <p:nvPr/>
        </p:nvPicPr>
        <p:blipFill>
          <a:blip r:embed="rId2" cstate="print"/>
          <a:srcRect/>
          <a:stretch>
            <a:fillRect/>
          </a:stretch>
        </p:blipFill>
        <p:spPr bwMode="auto">
          <a:xfrm>
            <a:off x="683568" y="3212976"/>
            <a:ext cx="7632848" cy="3645024"/>
          </a:xfrm>
          <a:prstGeom prst="rect">
            <a:avLst/>
          </a:prstGeom>
          <a:noFill/>
        </p:spPr>
      </p:pic>
      <p:pic>
        <p:nvPicPr>
          <p:cNvPr id="37892" name="Picture 4" descr="http://www.xn--sozialpdagogin-cib.at/img/wgruber_image004.gif"/>
          <p:cNvPicPr>
            <a:picLocks noChangeAspect="1" noChangeArrowheads="1"/>
          </p:cNvPicPr>
          <p:nvPr/>
        </p:nvPicPr>
        <p:blipFill>
          <a:blip r:embed="rId3" cstate="print"/>
          <a:srcRect/>
          <a:stretch>
            <a:fillRect/>
          </a:stretch>
        </p:blipFill>
        <p:spPr bwMode="auto">
          <a:xfrm>
            <a:off x="0" y="404664"/>
            <a:ext cx="8964488" cy="2232248"/>
          </a:xfrm>
          <a:prstGeom prst="rect">
            <a:avLst/>
          </a:prstGeom>
          <a:noFill/>
        </p:spPr>
      </p:pic>
      <p:sp>
        <p:nvSpPr>
          <p:cNvPr id="6" name="Textfeld 5"/>
          <p:cNvSpPr txBox="1"/>
          <p:nvPr/>
        </p:nvSpPr>
        <p:spPr>
          <a:xfrm>
            <a:off x="0" y="0"/>
            <a:ext cx="9144000" cy="461665"/>
          </a:xfrm>
          <a:prstGeom prst="rect">
            <a:avLst/>
          </a:prstGeom>
          <a:solidFill>
            <a:srgbClr val="FFFF00"/>
          </a:solidFill>
        </p:spPr>
        <p:txBody>
          <a:bodyPr wrap="square" rtlCol="0">
            <a:spAutoFit/>
          </a:bodyPr>
          <a:lstStyle/>
          <a:p>
            <a:pPr algn="ctr"/>
            <a:r>
              <a:rPr lang="de-AT" sz="2400" b="1" dirty="0"/>
              <a:t>Kommunikationsmodell nach Schulz von Thun, 1981 (sic!)</a:t>
            </a:r>
          </a:p>
        </p:txBody>
      </p:sp>
      <p:sp>
        <p:nvSpPr>
          <p:cNvPr id="7" name="Textfeld 6"/>
          <p:cNvSpPr txBox="1"/>
          <p:nvPr/>
        </p:nvSpPr>
        <p:spPr>
          <a:xfrm>
            <a:off x="0" y="2636913"/>
            <a:ext cx="9144000" cy="461665"/>
          </a:xfrm>
          <a:prstGeom prst="rect">
            <a:avLst/>
          </a:prstGeom>
          <a:solidFill>
            <a:srgbClr val="FFFF00"/>
          </a:solidFill>
        </p:spPr>
        <p:txBody>
          <a:bodyPr wrap="square" rtlCol="0">
            <a:spAutoFit/>
          </a:bodyPr>
          <a:lstStyle/>
          <a:p>
            <a:pPr algn="ctr"/>
            <a:r>
              <a:rPr lang="de-AT" sz="2400" b="1" dirty="0"/>
              <a:t>Beispiel</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feld 2"/>
          <p:cNvSpPr txBox="1"/>
          <p:nvPr/>
        </p:nvSpPr>
        <p:spPr>
          <a:xfrm rot="19161703">
            <a:off x="3981040" y="4177810"/>
            <a:ext cx="5404043" cy="707886"/>
          </a:xfrm>
          <a:prstGeom prst="rect">
            <a:avLst/>
          </a:prstGeom>
          <a:solidFill>
            <a:srgbClr val="FFFF00"/>
          </a:solidFill>
          <a:ln w="76200">
            <a:solidFill>
              <a:schemeClr val="tx2">
                <a:lumMod val="60000"/>
                <a:lumOff val="40000"/>
              </a:schemeClr>
            </a:solidFill>
          </a:ln>
        </p:spPr>
        <p:txBody>
          <a:bodyPr wrap="none" rtlCol="0">
            <a:spAutoFit/>
          </a:bodyPr>
          <a:lstStyle/>
          <a:p>
            <a:r>
              <a:rPr lang="de-AT" sz="4000" dirty="0"/>
              <a:t>AUDIO-VIDEO EINGANG?</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
        <p:nvSpPr>
          <p:cNvPr id="5" name="Textfeld 4"/>
          <p:cNvSpPr txBox="1"/>
          <p:nvPr/>
        </p:nvSpPr>
        <p:spPr>
          <a:xfrm>
            <a:off x="0" y="1556793"/>
            <a:ext cx="6300192" cy="523220"/>
          </a:xfrm>
          <a:prstGeom prst="rect">
            <a:avLst/>
          </a:prstGeom>
          <a:noFill/>
        </p:spPr>
        <p:txBody>
          <a:bodyPr wrap="square" rtlCol="0">
            <a:spAutoFit/>
          </a:bodyPr>
          <a:lstStyle/>
          <a:p>
            <a:r>
              <a:rPr lang="de-AT" sz="2800" b="1" dirty="0">
                <a:solidFill>
                  <a:schemeClr val="bg1"/>
                </a:solidFill>
              </a:rPr>
              <a:t>Quelle: https://youtu.be/BYMd-7Ng9Y8</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6488668"/>
            <a:ext cx="9144000" cy="369332"/>
          </a:xfrm>
          <a:prstGeom prst="rect">
            <a:avLst/>
          </a:prstGeom>
          <a:solidFill>
            <a:srgbClr val="FFFF00"/>
          </a:solidFill>
        </p:spPr>
        <p:txBody>
          <a:bodyPr wrap="square">
            <a:spAutoFit/>
          </a:bodyPr>
          <a:lstStyle/>
          <a:p>
            <a:r>
              <a:rPr lang="de-AT" dirty="0"/>
              <a:t>Quelle: http://invidis.de/wp-content/uploads/2014/07/eyevis-Video-Wall-im-Kontrollraum.jpg</a:t>
            </a:r>
          </a:p>
        </p:txBody>
      </p:sp>
      <p:pic>
        <p:nvPicPr>
          <p:cNvPr id="3074" name="Picture 2" descr="http://invidis.de/wp-content/uploads/2014/07/eyevis-Video-Wall-im-Kontrollraum.jpg"/>
          <p:cNvPicPr>
            <a:picLocks noChangeAspect="1" noChangeArrowheads="1"/>
          </p:cNvPicPr>
          <p:nvPr/>
        </p:nvPicPr>
        <p:blipFill>
          <a:blip r:embed="rId2" cstate="print"/>
          <a:srcRect/>
          <a:stretch>
            <a:fillRect/>
          </a:stretch>
        </p:blipFill>
        <p:spPr bwMode="auto">
          <a:xfrm>
            <a:off x="0" y="548680"/>
            <a:ext cx="9144000" cy="5976664"/>
          </a:xfrm>
          <a:prstGeom prst="rect">
            <a:avLst/>
          </a:prstGeom>
          <a:noFill/>
        </p:spPr>
      </p:pic>
      <p:sp>
        <p:nvSpPr>
          <p:cNvPr id="6" name="Textfeld 5"/>
          <p:cNvSpPr txBox="1"/>
          <p:nvPr/>
        </p:nvSpPr>
        <p:spPr>
          <a:xfrm>
            <a:off x="1043608" y="1268760"/>
            <a:ext cx="1372876" cy="369332"/>
          </a:xfrm>
          <a:prstGeom prst="rect">
            <a:avLst/>
          </a:prstGeom>
          <a:solidFill>
            <a:schemeClr val="tx1"/>
          </a:solidFill>
          <a:ln>
            <a:solidFill>
              <a:srgbClr val="FFFF00"/>
            </a:solidFill>
          </a:ln>
        </p:spPr>
        <p:txBody>
          <a:bodyPr wrap="none" rtlCol="0">
            <a:spAutoFit/>
          </a:bodyPr>
          <a:lstStyle/>
          <a:p>
            <a:r>
              <a:rPr lang="de-AT" dirty="0">
                <a:solidFill>
                  <a:schemeClr val="bg1"/>
                </a:solidFill>
              </a:rPr>
              <a:t>Die brave 1A</a:t>
            </a:r>
          </a:p>
        </p:txBody>
      </p:sp>
      <p:sp>
        <p:nvSpPr>
          <p:cNvPr id="7" name="Textfeld 6"/>
          <p:cNvSpPr txBox="1"/>
          <p:nvPr/>
        </p:nvSpPr>
        <p:spPr>
          <a:xfrm>
            <a:off x="2843808" y="1340768"/>
            <a:ext cx="1729961" cy="369332"/>
          </a:xfrm>
          <a:prstGeom prst="rect">
            <a:avLst/>
          </a:prstGeom>
          <a:solidFill>
            <a:schemeClr val="tx1"/>
          </a:solidFill>
          <a:ln>
            <a:solidFill>
              <a:srgbClr val="FFFF00"/>
            </a:solidFill>
          </a:ln>
        </p:spPr>
        <p:txBody>
          <a:bodyPr wrap="none" rtlCol="0">
            <a:spAutoFit/>
          </a:bodyPr>
          <a:lstStyle/>
          <a:p>
            <a:r>
              <a:rPr lang="de-AT" dirty="0">
                <a:solidFill>
                  <a:schemeClr val="bg1"/>
                </a:solidFill>
              </a:rPr>
              <a:t>Die schlimme 4E</a:t>
            </a:r>
          </a:p>
        </p:txBody>
      </p:sp>
      <p:sp>
        <p:nvSpPr>
          <p:cNvPr id="8" name="Textfeld 7"/>
          <p:cNvSpPr txBox="1"/>
          <p:nvPr/>
        </p:nvSpPr>
        <p:spPr>
          <a:xfrm>
            <a:off x="4716016" y="1916832"/>
            <a:ext cx="1427186" cy="646331"/>
          </a:xfrm>
          <a:prstGeom prst="rect">
            <a:avLst/>
          </a:prstGeom>
          <a:solidFill>
            <a:schemeClr val="tx1"/>
          </a:solidFill>
          <a:ln>
            <a:solidFill>
              <a:srgbClr val="FFFF00"/>
            </a:solidFill>
          </a:ln>
        </p:spPr>
        <p:txBody>
          <a:bodyPr wrap="none" rtlCol="0">
            <a:spAutoFit/>
          </a:bodyPr>
          <a:lstStyle/>
          <a:p>
            <a:pPr algn="ctr"/>
            <a:r>
              <a:rPr lang="de-AT" dirty="0">
                <a:solidFill>
                  <a:schemeClr val="bg1"/>
                </a:solidFill>
              </a:rPr>
              <a:t>Alert!</a:t>
            </a:r>
            <a:br>
              <a:rPr lang="de-AT" dirty="0">
                <a:solidFill>
                  <a:schemeClr val="bg1"/>
                </a:solidFill>
              </a:rPr>
            </a:br>
            <a:r>
              <a:rPr lang="de-AT" dirty="0">
                <a:solidFill>
                  <a:schemeClr val="bg1"/>
                </a:solidFill>
              </a:rPr>
              <a:t>Lehrer brüllt!</a:t>
            </a:r>
          </a:p>
        </p:txBody>
      </p:sp>
      <p:sp>
        <p:nvSpPr>
          <p:cNvPr id="9" name="Textfeld 8"/>
          <p:cNvSpPr txBox="1"/>
          <p:nvPr/>
        </p:nvSpPr>
        <p:spPr>
          <a:xfrm>
            <a:off x="6630505" y="1484784"/>
            <a:ext cx="766557" cy="646331"/>
          </a:xfrm>
          <a:prstGeom prst="rect">
            <a:avLst/>
          </a:prstGeom>
          <a:solidFill>
            <a:schemeClr val="tx1"/>
          </a:solidFill>
          <a:ln>
            <a:solidFill>
              <a:srgbClr val="FFFF00"/>
            </a:solidFill>
          </a:ln>
        </p:spPr>
        <p:txBody>
          <a:bodyPr wrap="none" rtlCol="0">
            <a:spAutoFit/>
          </a:bodyPr>
          <a:lstStyle/>
          <a:p>
            <a:pPr algn="ctr"/>
            <a:r>
              <a:rPr lang="de-AT" dirty="0">
                <a:solidFill>
                  <a:schemeClr val="bg1"/>
                </a:solidFill>
              </a:rPr>
              <a:t>Klasse</a:t>
            </a:r>
            <a:br>
              <a:rPr lang="de-AT" dirty="0">
                <a:solidFill>
                  <a:schemeClr val="bg1"/>
                </a:solidFill>
              </a:rPr>
            </a:br>
            <a:r>
              <a:rPr lang="de-AT" dirty="0">
                <a:solidFill>
                  <a:schemeClr val="bg1"/>
                </a:solidFill>
              </a:rPr>
              <a:t>allein!</a:t>
            </a:r>
          </a:p>
        </p:txBody>
      </p:sp>
      <p:sp>
        <p:nvSpPr>
          <p:cNvPr id="10" name="Textfeld 9"/>
          <p:cNvSpPr txBox="1"/>
          <p:nvPr/>
        </p:nvSpPr>
        <p:spPr>
          <a:xfrm>
            <a:off x="0" y="0"/>
            <a:ext cx="9144000" cy="523220"/>
          </a:xfrm>
          <a:prstGeom prst="rect">
            <a:avLst/>
          </a:prstGeom>
          <a:solidFill>
            <a:srgbClr val="FFFF00"/>
          </a:solidFill>
        </p:spPr>
        <p:txBody>
          <a:bodyPr wrap="square" rtlCol="0">
            <a:spAutoFit/>
          </a:bodyPr>
          <a:lstStyle/>
          <a:p>
            <a:pPr algn="ctr"/>
            <a:r>
              <a:rPr lang="de-AT" sz="2800" b="1" dirty="0"/>
              <a:t>Eine panoptische Schulleitung</a:t>
            </a:r>
            <a:r>
              <a:rPr lang="de-AT" sz="2800" dirty="0"/>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upload.wikimedia.org/wikipedia/commons/thumb/a/ac/Presidio-modelo2.JPG/1024px-Presidio-modelo2.JPG"/>
          <p:cNvPicPr>
            <a:picLocks noChangeAspect="1" noChangeArrowheads="1"/>
          </p:cNvPicPr>
          <p:nvPr/>
        </p:nvPicPr>
        <p:blipFill>
          <a:blip r:embed="rId2" cstate="print"/>
          <a:srcRect/>
          <a:stretch>
            <a:fillRect/>
          </a:stretch>
        </p:blipFill>
        <p:spPr bwMode="auto">
          <a:xfrm>
            <a:off x="0" y="0"/>
            <a:ext cx="9144000" cy="6093296"/>
          </a:xfrm>
          <a:prstGeom prst="rect">
            <a:avLst/>
          </a:prstGeom>
          <a:noFill/>
        </p:spPr>
      </p:pic>
      <p:sp>
        <p:nvSpPr>
          <p:cNvPr id="5" name="Textfeld 4"/>
          <p:cNvSpPr txBox="1"/>
          <p:nvPr/>
        </p:nvSpPr>
        <p:spPr>
          <a:xfrm>
            <a:off x="0" y="6057781"/>
            <a:ext cx="9144000" cy="800219"/>
          </a:xfrm>
          <a:prstGeom prst="rect">
            <a:avLst/>
          </a:prstGeom>
          <a:noFill/>
        </p:spPr>
        <p:txBody>
          <a:bodyPr wrap="square" rtlCol="0">
            <a:spAutoFit/>
          </a:bodyPr>
          <a:lstStyle/>
          <a:p>
            <a:pPr algn="ctr"/>
            <a:r>
              <a:rPr lang="de-AT" sz="2800" b="1" dirty="0"/>
              <a:t>Panoptisches Gefängnis aus der Machado-Diktatur in Kuba</a:t>
            </a:r>
            <a:br>
              <a:rPr lang="de-AT" sz="2800" b="1" dirty="0"/>
            </a:br>
            <a:r>
              <a:rPr lang="de-AT" b="1" dirty="0"/>
              <a:t>Quelle: https://de.wikipedia.org/wiki/Panopticon</a:t>
            </a:r>
          </a:p>
        </p:txBody>
      </p:sp>
      <p:sp>
        <p:nvSpPr>
          <p:cNvPr id="6" name="Textfeld 5"/>
          <p:cNvSpPr txBox="1"/>
          <p:nvPr/>
        </p:nvSpPr>
        <p:spPr>
          <a:xfrm>
            <a:off x="0" y="332656"/>
            <a:ext cx="9144000" cy="1015663"/>
          </a:xfrm>
          <a:prstGeom prst="rect">
            <a:avLst/>
          </a:prstGeom>
          <a:noFill/>
        </p:spPr>
        <p:txBody>
          <a:bodyPr wrap="square" rtlCol="0">
            <a:spAutoFit/>
          </a:bodyPr>
          <a:lstStyle/>
          <a:p>
            <a:pPr algn="ctr"/>
            <a:r>
              <a:rPr lang="de-AT" sz="6000" dirty="0" err="1">
                <a:solidFill>
                  <a:schemeClr val="bg1"/>
                </a:solidFill>
              </a:rPr>
              <a:t>Panoptismus</a:t>
            </a:r>
            <a:r>
              <a:rPr lang="de-AT" sz="6000" dirty="0">
                <a:solidFill>
                  <a:schemeClr val="bg1"/>
                </a:solidFill>
              </a:rPr>
              <a:t> </a:t>
            </a:r>
            <a:r>
              <a:rPr lang="de-AT" sz="2800" dirty="0">
                <a:solidFill>
                  <a:schemeClr val="bg1"/>
                </a:solidFill>
              </a:rPr>
              <a:t>(Foucault, 20.Jhdt.)</a:t>
            </a:r>
            <a:endParaRPr lang="de-AT" sz="4000" dirty="0">
              <a:solidFill>
                <a:schemeClr val="bg1"/>
              </a:solidFill>
            </a:endParaRPr>
          </a:p>
        </p:txBody>
      </p:sp>
      <p:sp>
        <p:nvSpPr>
          <p:cNvPr id="7" name="Textfeld 6"/>
          <p:cNvSpPr txBox="1"/>
          <p:nvPr/>
        </p:nvSpPr>
        <p:spPr>
          <a:xfrm>
            <a:off x="0" y="5373216"/>
            <a:ext cx="4179927" cy="369332"/>
          </a:xfrm>
          <a:prstGeom prst="rect">
            <a:avLst/>
          </a:prstGeom>
          <a:noFill/>
        </p:spPr>
        <p:txBody>
          <a:bodyPr wrap="none" rtlCol="0">
            <a:spAutoFit/>
          </a:bodyPr>
          <a:lstStyle/>
          <a:p>
            <a:r>
              <a:rPr lang="de-AT" b="1" dirty="0">
                <a:solidFill>
                  <a:schemeClr val="bg1"/>
                </a:solidFill>
              </a:rPr>
              <a:t>Panoptikum, Jeremy Bentham (19. Jhdt.) </a:t>
            </a:r>
            <a:endParaRPr lang="de-AT" dirty="0">
              <a:solidFill>
                <a:schemeClr val="bg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alpha val="44000"/>
          </a:schemeClr>
        </a:solidFill>
        <a:effectLst/>
      </p:bgPr>
    </p:bg>
    <p:spTree>
      <p:nvGrpSpPr>
        <p:cNvPr id="1" name=""/>
        <p:cNvGrpSpPr/>
        <p:nvPr/>
      </p:nvGrpSpPr>
      <p:grpSpPr>
        <a:xfrm>
          <a:off x="0" y="0"/>
          <a:ext cx="0" cy="0"/>
          <a:chOff x="0" y="0"/>
          <a:chExt cx="0" cy="0"/>
        </a:xfrm>
      </p:grpSpPr>
      <p:pic>
        <p:nvPicPr>
          <p:cNvPr id="43011" name="Picture 3"/>
          <p:cNvPicPr>
            <a:picLocks noChangeAspect="1" noChangeArrowheads="1"/>
          </p:cNvPicPr>
          <p:nvPr/>
        </p:nvPicPr>
        <p:blipFill>
          <a:blip r:embed="rId2" cstate="print"/>
          <a:srcRect/>
          <a:stretch>
            <a:fillRect/>
          </a:stretch>
        </p:blipFill>
        <p:spPr bwMode="auto">
          <a:xfrm>
            <a:off x="2771800" y="1052736"/>
            <a:ext cx="3456384" cy="1728192"/>
          </a:xfrm>
          <a:prstGeom prst="rect">
            <a:avLst/>
          </a:prstGeom>
          <a:ln>
            <a:noFill/>
          </a:ln>
          <a:effectLst>
            <a:outerShdw blurRad="190500" algn="tl" rotWithShape="0">
              <a:srgbClr val="000000">
                <a:alpha val="70000"/>
              </a:srgbClr>
            </a:outerShdw>
          </a:effectLst>
        </p:spPr>
      </p:pic>
      <p:grpSp>
        <p:nvGrpSpPr>
          <p:cNvPr id="9" name="Gruppieren 8"/>
          <p:cNvGrpSpPr/>
          <p:nvPr/>
        </p:nvGrpSpPr>
        <p:grpSpPr>
          <a:xfrm>
            <a:off x="0" y="5301208"/>
            <a:ext cx="9144000" cy="1556792"/>
            <a:chOff x="0" y="5805264"/>
            <a:chExt cx="9144000" cy="1052736"/>
          </a:xfrm>
        </p:grpSpPr>
        <p:pic>
          <p:nvPicPr>
            <p:cNvPr id="9218" name="Picture 2" descr="http://images04.kurier.at/46-66773112.jpg/620x930nocrop/102.639.919"/>
            <p:cNvPicPr>
              <a:picLocks noChangeAspect="1" noChangeArrowheads="1"/>
            </p:cNvPicPr>
            <p:nvPr/>
          </p:nvPicPr>
          <p:blipFill>
            <a:blip r:embed="rId3" cstate="print"/>
            <a:srcRect t="49955"/>
            <a:stretch>
              <a:fillRect/>
            </a:stretch>
          </p:blipFill>
          <p:spPr bwMode="auto">
            <a:xfrm>
              <a:off x="0" y="5805264"/>
              <a:ext cx="4355976" cy="1052736"/>
            </a:xfrm>
            <a:prstGeom prst="rect">
              <a:avLst/>
            </a:prstGeom>
            <a:noFill/>
          </p:spPr>
        </p:pic>
        <p:pic>
          <p:nvPicPr>
            <p:cNvPr id="8" name="Picture 2" descr="http://images04.kurier.at/46-66773112.jpg/620x930nocrop/102.639.919"/>
            <p:cNvPicPr>
              <a:picLocks noChangeAspect="1" noChangeArrowheads="1"/>
            </p:cNvPicPr>
            <p:nvPr/>
          </p:nvPicPr>
          <p:blipFill>
            <a:blip r:embed="rId3" cstate="print"/>
            <a:srcRect b="50045"/>
            <a:stretch>
              <a:fillRect/>
            </a:stretch>
          </p:blipFill>
          <p:spPr bwMode="auto">
            <a:xfrm>
              <a:off x="4355976" y="5805264"/>
              <a:ext cx="4788024" cy="1052736"/>
            </a:xfrm>
            <a:prstGeom prst="rect">
              <a:avLst/>
            </a:prstGeom>
            <a:noFill/>
          </p:spPr>
        </p:pic>
      </p:grpSp>
      <p:pic>
        <p:nvPicPr>
          <p:cNvPr id="43010" name="Picture 2"/>
          <p:cNvPicPr>
            <a:picLocks noChangeAspect="1" noChangeArrowheads="1"/>
          </p:cNvPicPr>
          <p:nvPr/>
        </p:nvPicPr>
        <p:blipFill>
          <a:blip r:embed="rId4" cstate="print"/>
          <a:srcRect/>
          <a:stretch>
            <a:fillRect/>
          </a:stretch>
        </p:blipFill>
        <p:spPr bwMode="auto">
          <a:xfrm>
            <a:off x="7164288" y="1340768"/>
            <a:ext cx="1762125" cy="25908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5" name="Textfeld 4"/>
          <p:cNvSpPr txBox="1"/>
          <p:nvPr/>
        </p:nvSpPr>
        <p:spPr>
          <a:xfrm>
            <a:off x="0" y="0"/>
            <a:ext cx="9144000" cy="1200329"/>
          </a:xfrm>
          <a:prstGeom prst="rect">
            <a:avLst/>
          </a:prstGeom>
          <a:solidFill>
            <a:srgbClr val="FFFF00"/>
          </a:solidFill>
        </p:spPr>
        <p:txBody>
          <a:bodyPr wrap="square" rtlCol="0">
            <a:spAutoFit/>
          </a:bodyPr>
          <a:lstStyle/>
          <a:p>
            <a:pPr algn="ctr"/>
            <a:r>
              <a:rPr lang="de-AT" sz="3600" b="1" dirty="0"/>
              <a:t>Zum Jahr der Digitalen Bildung</a:t>
            </a:r>
            <a:br>
              <a:rPr lang="de-AT" sz="3600" b="1" dirty="0"/>
            </a:br>
            <a:r>
              <a:rPr lang="de-AT" sz="3600" b="1" dirty="0"/>
              <a:t>in Kärnten </a:t>
            </a:r>
          </a:p>
        </p:txBody>
      </p:sp>
      <p:sp>
        <p:nvSpPr>
          <p:cNvPr id="6" name="Textfeld 5"/>
          <p:cNvSpPr txBox="1"/>
          <p:nvPr/>
        </p:nvSpPr>
        <p:spPr>
          <a:xfrm>
            <a:off x="-2484784" y="260648"/>
            <a:ext cx="184731" cy="646331"/>
          </a:xfrm>
          <a:prstGeom prst="rect">
            <a:avLst/>
          </a:prstGeom>
          <a:noFill/>
        </p:spPr>
        <p:txBody>
          <a:bodyPr wrap="none" rtlCol="0">
            <a:spAutoFit/>
          </a:bodyPr>
          <a:lstStyle/>
          <a:p>
            <a:endParaRPr lang="de-AT" dirty="0"/>
          </a:p>
          <a:p>
            <a:endParaRPr lang="de-AT" dirty="0"/>
          </a:p>
        </p:txBody>
      </p:sp>
      <p:sp>
        <p:nvSpPr>
          <p:cNvPr id="7" name="Ovale Legende 6"/>
          <p:cNvSpPr/>
          <p:nvPr/>
        </p:nvSpPr>
        <p:spPr>
          <a:xfrm>
            <a:off x="0" y="2420888"/>
            <a:ext cx="7236296" cy="3168352"/>
          </a:xfrm>
          <a:prstGeom prst="wedgeEllipseCallout">
            <a:avLst>
              <a:gd name="adj1" fmla="val 47664"/>
              <a:gd name="adj2" fmla="val -39114"/>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b="1" i="1" dirty="0">
                <a:solidFill>
                  <a:schemeClr val="tx1"/>
                </a:solidFill>
              </a:rPr>
              <a:t>Ich kann euch zum Jahr der Digitalen Bildung nichts geben. Ich kann euch für die Computer, wenn ihr überhaupt welche habt, keine Software geben .</a:t>
            </a:r>
          </a:p>
          <a:p>
            <a:pPr algn="ctr"/>
            <a:r>
              <a:rPr lang="de-AT" b="1" i="1" dirty="0">
                <a:solidFill>
                  <a:schemeClr val="tx1"/>
                </a:solidFill>
              </a:rPr>
              <a:t>Ich kann euch keine digitalen Gaben für dieses Jahr geben. Keine Interactive Boards, keine </a:t>
            </a:r>
            <a:r>
              <a:rPr lang="de-AT" b="1" i="1" dirty="0" err="1">
                <a:solidFill>
                  <a:schemeClr val="tx1"/>
                </a:solidFill>
              </a:rPr>
              <a:t>Tablets</a:t>
            </a:r>
            <a:r>
              <a:rPr lang="de-AT" b="1" i="1" dirty="0">
                <a:solidFill>
                  <a:schemeClr val="tx1"/>
                </a:solidFill>
              </a:rPr>
              <a:t>, keine  neuen Computer, keine Wunderlehrer, </a:t>
            </a:r>
          </a:p>
          <a:p>
            <a:pPr algn="ctr"/>
            <a:r>
              <a:rPr lang="de-AT" b="1" i="1" dirty="0">
                <a:solidFill>
                  <a:schemeClr val="tx1"/>
                </a:solidFill>
              </a:rPr>
              <a:t>die diese schon sehr gut einsetzen können. </a:t>
            </a:r>
          </a:p>
          <a:p>
            <a:pPr algn="ctr"/>
            <a:r>
              <a:rPr lang="de-AT" b="1" i="1" dirty="0">
                <a:solidFill>
                  <a:schemeClr val="tx1"/>
                </a:solidFill>
              </a:rPr>
              <a:t>Wir haben nichts. Ich kann euch nur bitten, </a:t>
            </a:r>
          </a:p>
          <a:p>
            <a:pPr algn="ctr"/>
            <a:r>
              <a:rPr lang="de-AT" b="1" i="1" dirty="0">
                <a:solidFill>
                  <a:schemeClr val="tx1"/>
                </a:solidFill>
              </a:rPr>
              <a:t>glaubt an dieses Digitale Kärnten.</a:t>
            </a:r>
            <a:endParaRPr lang="de-AT" b="1" dirty="0">
              <a:solidFill>
                <a:schemeClr val="tx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0" y="0"/>
            <a:ext cx="9144000" cy="646331"/>
          </a:xfrm>
          <a:prstGeom prst="rect">
            <a:avLst/>
          </a:prstGeom>
          <a:solidFill>
            <a:srgbClr val="FFFF00"/>
          </a:solidFill>
        </p:spPr>
        <p:txBody>
          <a:bodyPr wrap="square" rtlCol="0">
            <a:spAutoFit/>
          </a:bodyPr>
          <a:lstStyle/>
          <a:p>
            <a:pPr algn="ctr"/>
            <a:r>
              <a:rPr lang="de-AT" sz="3600" b="1" dirty="0"/>
              <a:t>Zum Jahr der Digitalen Bildung I</a:t>
            </a:r>
          </a:p>
        </p:txBody>
      </p:sp>
      <p:pic>
        <p:nvPicPr>
          <p:cNvPr id="9217" name="Picture 1"/>
          <p:cNvPicPr>
            <a:picLocks noChangeAspect="1" noChangeArrowheads="1"/>
          </p:cNvPicPr>
          <p:nvPr/>
        </p:nvPicPr>
        <p:blipFill>
          <a:blip r:embed="rId2" cstate="print"/>
          <a:srcRect/>
          <a:stretch>
            <a:fillRect/>
          </a:stretch>
        </p:blipFill>
        <p:spPr bwMode="auto">
          <a:xfrm>
            <a:off x="0" y="620688"/>
            <a:ext cx="9144000" cy="6237312"/>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0" y="0"/>
            <a:ext cx="9144000" cy="646331"/>
          </a:xfrm>
          <a:prstGeom prst="rect">
            <a:avLst/>
          </a:prstGeom>
          <a:solidFill>
            <a:srgbClr val="FFFF00"/>
          </a:solidFill>
        </p:spPr>
        <p:txBody>
          <a:bodyPr wrap="square" rtlCol="0">
            <a:spAutoFit/>
          </a:bodyPr>
          <a:lstStyle/>
          <a:p>
            <a:pPr algn="ctr"/>
            <a:r>
              <a:rPr lang="de-AT" sz="3600" b="1" dirty="0"/>
              <a:t>Zum Jahr der Digitalen Bildung II</a:t>
            </a:r>
          </a:p>
        </p:txBody>
      </p:sp>
      <p:pic>
        <p:nvPicPr>
          <p:cNvPr id="39938" name="Picture 2"/>
          <p:cNvPicPr>
            <a:picLocks noChangeAspect="1" noChangeArrowheads="1"/>
          </p:cNvPicPr>
          <p:nvPr/>
        </p:nvPicPr>
        <p:blipFill>
          <a:blip r:embed="rId2" cstate="print"/>
          <a:srcRect/>
          <a:stretch>
            <a:fillRect/>
          </a:stretch>
        </p:blipFill>
        <p:spPr bwMode="auto">
          <a:xfrm>
            <a:off x="0" y="620688"/>
            <a:ext cx="9144000" cy="6237312"/>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cstate="print"/>
          <a:srcRect/>
          <a:stretch>
            <a:fillRect/>
          </a:stretch>
        </p:blipFill>
        <p:spPr bwMode="auto">
          <a:xfrm>
            <a:off x="0" y="836712"/>
            <a:ext cx="9144000" cy="6021288"/>
          </a:xfrm>
          <a:prstGeom prst="rect">
            <a:avLst/>
          </a:prstGeom>
          <a:noFill/>
          <a:ln w="9525">
            <a:noFill/>
            <a:miter lim="800000"/>
            <a:headEnd/>
            <a:tailEnd/>
          </a:ln>
        </p:spPr>
      </p:pic>
      <p:sp>
        <p:nvSpPr>
          <p:cNvPr id="5" name="Textfeld 4"/>
          <p:cNvSpPr txBox="1"/>
          <p:nvPr/>
        </p:nvSpPr>
        <p:spPr>
          <a:xfrm>
            <a:off x="0" y="0"/>
            <a:ext cx="9144000" cy="646331"/>
          </a:xfrm>
          <a:prstGeom prst="rect">
            <a:avLst/>
          </a:prstGeom>
          <a:solidFill>
            <a:srgbClr val="FFFF00"/>
          </a:solidFill>
        </p:spPr>
        <p:txBody>
          <a:bodyPr wrap="square" rtlCol="0">
            <a:spAutoFit/>
          </a:bodyPr>
          <a:lstStyle/>
          <a:p>
            <a:pPr algn="ctr"/>
            <a:r>
              <a:rPr lang="de-AT" sz="3600" b="1" dirty="0"/>
              <a:t>Zum Jahr der Digitalen Bildung III</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srcRect/>
          <a:stretch>
            <a:fillRect/>
          </a:stretch>
        </p:blipFill>
        <p:spPr bwMode="auto">
          <a:xfrm>
            <a:off x="0" y="692696"/>
            <a:ext cx="9144000" cy="6165304"/>
          </a:xfrm>
          <a:prstGeom prst="rect">
            <a:avLst/>
          </a:prstGeom>
          <a:noFill/>
          <a:ln w="9525">
            <a:noFill/>
            <a:miter lim="800000"/>
            <a:headEnd/>
            <a:tailEnd/>
          </a:ln>
        </p:spPr>
      </p:pic>
      <p:sp>
        <p:nvSpPr>
          <p:cNvPr id="5" name="Textfeld 4"/>
          <p:cNvSpPr txBox="1"/>
          <p:nvPr/>
        </p:nvSpPr>
        <p:spPr>
          <a:xfrm>
            <a:off x="0" y="0"/>
            <a:ext cx="9144000" cy="646331"/>
          </a:xfrm>
          <a:prstGeom prst="rect">
            <a:avLst/>
          </a:prstGeom>
          <a:solidFill>
            <a:srgbClr val="FFFF00"/>
          </a:solidFill>
        </p:spPr>
        <p:txBody>
          <a:bodyPr wrap="square" rtlCol="0">
            <a:spAutoFit/>
          </a:bodyPr>
          <a:lstStyle/>
          <a:p>
            <a:pPr algn="ctr"/>
            <a:r>
              <a:rPr lang="de-AT" sz="3600" b="1" dirty="0"/>
              <a:t>Zum Jahr der Digitalen Bildung IIII</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srcRect l="2751" t="9756" r="2751" b="3302"/>
          <a:stretch>
            <a:fillRect/>
          </a:stretch>
        </p:blipFill>
        <p:spPr bwMode="auto">
          <a:xfrm>
            <a:off x="0" y="548680"/>
            <a:ext cx="9144000" cy="5976664"/>
          </a:xfrm>
          <a:prstGeom prst="rect">
            <a:avLst/>
          </a:prstGeom>
          <a:noFill/>
          <a:ln w="9525">
            <a:noFill/>
            <a:miter lim="800000"/>
            <a:headEnd/>
            <a:tailEnd/>
          </a:ln>
        </p:spPr>
      </p:pic>
      <p:sp>
        <p:nvSpPr>
          <p:cNvPr id="5" name="Textfeld 4"/>
          <p:cNvSpPr txBox="1"/>
          <p:nvPr/>
        </p:nvSpPr>
        <p:spPr>
          <a:xfrm>
            <a:off x="1" y="6488668"/>
            <a:ext cx="9144000" cy="369332"/>
          </a:xfrm>
          <a:prstGeom prst="rect">
            <a:avLst/>
          </a:prstGeom>
          <a:solidFill>
            <a:srgbClr val="FFFF00"/>
          </a:solidFill>
        </p:spPr>
        <p:txBody>
          <a:bodyPr wrap="square" rtlCol="0">
            <a:spAutoFit/>
          </a:bodyPr>
          <a:lstStyle/>
          <a:p>
            <a:pPr algn="ctr"/>
            <a:r>
              <a:rPr lang="de-AT" b="1" dirty="0"/>
              <a:t>http://www.possert.at/data/4-d/4-D_debatte_diskussion_diskurs_dialog.pdf</a:t>
            </a:r>
          </a:p>
        </p:txBody>
      </p:sp>
      <p:sp>
        <p:nvSpPr>
          <p:cNvPr id="6" name="Textfeld 5"/>
          <p:cNvSpPr txBox="1"/>
          <p:nvPr/>
        </p:nvSpPr>
        <p:spPr>
          <a:xfrm>
            <a:off x="0" y="0"/>
            <a:ext cx="9144000" cy="584775"/>
          </a:xfrm>
          <a:prstGeom prst="rect">
            <a:avLst/>
          </a:prstGeom>
          <a:solidFill>
            <a:srgbClr val="FFFF00"/>
          </a:solidFill>
        </p:spPr>
        <p:txBody>
          <a:bodyPr wrap="square" rtlCol="0">
            <a:spAutoFit/>
          </a:bodyPr>
          <a:lstStyle/>
          <a:p>
            <a:pPr algn="ctr"/>
            <a:r>
              <a:rPr lang="de-AT" sz="3200" b="1" dirty="0"/>
              <a:t>Klarstellung vor der „Diskussion“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0" y="0"/>
            <a:ext cx="9144000" cy="1200329"/>
          </a:xfrm>
          <a:prstGeom prst="rect">
            <a:avLst/>
          </a:prstGeom>
          <a:solidFill>
            <a:srgbClr val="FFFF00"/>
          </a:solidFill>
        </p:spPr>
        <p:txBody>
          <a:bodyPr wrap="square" rtlCol="0">
            <a:spAutoFit/>
          </a:bodyPr>
          <a:lstStyle/>
          <a:p>
            <a:pPr algn="ctr"/>
            <a:r>
              <a:rPr lang="de-AT" sz="7200" b="1" dirty="0"/>
              <a:t>Die 500.000 Euro Frage</a:t>
            </a:r>
          </a:p>
        </p:txBody>
      </p:sp>
      <p:pic>
        <p:nvPicPr>
          <p:cNvPr id="44034" name="Picture 2" descr="1/2 Million Euro Schreddergeld als Barren"/>
          <p:cNvPicPr>
            <a:picLocks noChangeAspect="1" noChangeArrowheads="1"/>
          </p:cNvPicPr>
          <p:nvPr/>
        </p:nvPicPr>
        <p:blipFill>
          <a:blip r:embed="rId2" cstate="print"/>
          <a:srcRect l="5035" t="19468" r="2662" b="14018"/>
          <a:stretch>
            <a:fillRect/>
          </a:stretch>
        </p:blipFill>
        <p:spPr bwMode="auto">
          <a:xfrm>
            <a:off x="2627784" y="2564904"/>
            <a:ext cx="3960440" cy="2880320"/>
          </a:xfrm>
          <a:prstGeom prst="rect">
            <a:avLst/>
          </a:prstGeom>
          <a:noFill/>
        </p:spPr>
      </p:pic>
      <p:pic>
        <p:nvPicPr>
          <p:cNvPr id="7" name="Picture 4" descr="100 x &amp;#x20AC;500 EURO Spielgeld Scheine Cashbricks® im Bündel"/>
          <p:cNvPicPr>
            <a:picLocks noChangeAspect="1" noChangeArrowheads="1"/>
          </p:cNvPicPr>
          <p:nvPr/>
        </p:nvPicPr>
        <p:blipFill>
          <a:blip r:embed="rId3" cstate="print"/>
          <a:srcRect/>
          <a:stretch>
            <a:fillRect/>
          </a:stretch>
        </p:blipFill>
        <p:spPr bwMode="auto">
          <a:xfrm>
            <a:off x="6156176" y="5561856"/>
            <a:ext cx="2301316" cy="1296144"/>
          </a:xfrm>
          <a:prstGeom prst="rect">
            <a:avLst/>
          </a:prstGeom>
          <a:noFill/>
        </p:spPr>
      </p:pic>
      <p:pic>
        <p:nvPicPr>
          <p:cNvPr id="8" name="Picture 4" descr="100 x &amp;#x20AC;500 EURO Spielgeld Scheine Cashbricks® im Bündel"/>
          <p:cNvPicPr>
            <a:picLocks noChangeAspect="1" noChangeArrowheads="1"/>
          </p:cNvPicPr>
          <p:nvPr/>
        </p:nvPicPr>
        <p:blipFill>
          <a:blip r:embed="rId3" cstate="print"/>
          <a:srcRect/>
          <a:stretch>
            <a:fillRect/>
          </a:stretch>
        </p:blipFill>
        <p:spPr bwMode="auto">
          <a:xfrm>
            <a:off x="179512" y="2420888"/>
            <a:ext cx="2045614" cy="1152128"/>
          </a:xfrm>
          <a:prstGeom prst="rect">
            <a:avLst/>
          </a:prstGeom>
          <a:noFill/>
        </p:spPr>
      </p:pic>
      <p:pic>
        <p:nvPicPr>
          <p:cNvPr id="9" name="Picture 4" descr="100 x &amp;#x20AC;500 EURO Spielgeld Scheine Cashbricks® im Bündel"/>
          <p:cNvPicPr>
            <a:picLocks noChangeAspect="1" noChangeArrowheads="1"/>
          </p:cNvPicPr>
          <p:nvPr/>
        </p:nvPicPr>
        <p:blipFill>
          <a:blip r:embed="rId3" cstate="print"/>
          <a:srcRect/>
          <a:stretch>
            <a:fillRect/>
          </a:stretch>
        </p:blipFill>
        <p:spPr bwMode="auto">
          <a:xfrm>
            <a:off x="6948264" y="2708920"/>
            <a:ext cx="1789912" cy="1008112"/>
          </a:xfrm>
          <a:prstGeom prst="rect">
            <a:avLst/>
          </a:prstGeom>
          <a:noFill/>
        </p:spPr>
      </p:pic>
      <p:pic>
        <p:nvPicPr>
          <p:cNvPr id="10" name="Picture 4" descr="100 x &amp;#x20AC;500 EURO Spielgeld Scheine Cashbricks® im Bündel"/>
          <p:cNvPicPr>
            <a:picLocks noChangeAspect="1" noChangeArrowheads="1"/>
          </p:cNvPicPr>
          <p:nvPr/>
        </p:nvPicPr>
        <p:blipFill>
          <a:blip r:embed="rId3" cstate="print"/>
          <a:srcRect/>
          <a:stretch>
            <a:fillRect/>
          </a:stretch>
        </p:blipFill>
        <p:spPr bwMode="auto">
          <a:xfrm>
            <a:off x="6372200" y="1268760"/>
            <a:ext cx="2241770" cy="1262607"/>
          </a:xfrm>
          <a:prstGeom prst="rect">
            <a:avLst/>
          </a:prstGeom>
          <a:noFill/>
        </p:spPr>
      </p:pic>
      <p:pic>
        <p:nvPicPr>
          <p:cNvPr id="11" name="Picture 4" descr="100 x &amp;#x20AC;500 EURO Spielgeld Scheine Cashbricks® im Bündel"/>
          <p:cNvPicPr>
            <a:picLocks noChangeAspect="1" noChangeArrowheads="1"/>
          </p:cNvPicPr>
          <p:nvPr/>
        </p:nvPicPr>
        <p:blipFill>
          <a:blip r:embed="rId3" cstate="print"/>
          <a:srcRect/>
          <a:stretch>
            <a:fillRect/>
          </a:stretch>
        </p:blipFill>
        <p:spPr bwMode="auto">
          <a:xfrm>
            <a:off x="179512" y="1196752"/>
            <a:ext cx="2232248" cy="1257244"/>
          </a:xfrm>
          <a:prstGeom prst="rect">
            <a:avLst/>
          </a:prstGeom>
          <a:noFill/>
        </p:spPr>
      </p:pic>
      <p:pic>
        <p:nvPicPr>
          <p:cNvPr id="12" name="Picture 4" descr="100 x &amp;#x20AC;500 EURO Spielgeld Scheine Cashbricks® im Bündel"/>
          <p:cNvPicPr>
            <a:picLocks noChangeAspect="1" noChangeArrowheads="1"/>
          </p:cNvPicPr>
          <p:nvPr/>
        </p:nvPicPr>
        <p:blipFill>
          <a:blip r:embed="rId3" cstate="print"/>
          <a:srcRect/>
          <a:stretch>
            <a:fillRect/>
          </a:stretch>
        </p:blipFill>
        <p:spPr bwMode="auto">
          <a:xfrm>
            <a:off x="3203848" y="1124744"/>
            <a:ext cx="2592288" cy="1460025"/>
          </a:xfrm>
          <a:prstGeom prst="rect">
            <a:avLst/>
          </a:prstGeom>
          <a:noFill/>
        </p:spPr>
      </p:pic>
      <p:pic>
        <p:nvPicPr>
          <p:cNvPr id="13" name="Picture 4" descr="100 x &amp;#x20AC;500 EURO Spielgeld Scheine Cashbricks® im Bündel"/>
          <p:cNvPicPr>
            <a:picLocks noChangeAspect="1" noChangeArrowheads="1"/>
          </p:cNvPicPr>
          <p:nvPr/>
        </p:nvPicPr>
        <p:blipFill>
          <a:blip r:embed="rId3" cstate="print"/>
          <a:srcRect/>
          <a:stretch>
            <a:fillRect/>
          </a:stretch>
        </p:blipFill>
        <p:spPr bwMode="auto">
          <a:xfrm>
            <a:off x="6660232" y="4005064"/>
            <a:ext cx="2173465" cy="1224136"/>
          </a:xfrm>
          <a:prstGeom prst="rect">
            <a:avLst/>
          </a:prstGeom>
          <a:noFill/>
        </p:spPr>
      </p:pic>
      <p:pic>
        <p:nvPicPr>
          <p:cNvPr id="14" name="Picture 4" descr="100 x &amp;#x20AC;500 EURO Spielgeld Scheine Cashbricks® im Bündel"/>
          <p:cNvPicPr>
            <a:picLocks noChangeAspect="1" noChangeArrowheads="1"/>
          </p:cNvPicPr>
          <p:nvPr/>
        </p:nvPicPr>
        <p:blipFill>
          <a:blip r:embed="rId3" cstate="print"/>
          <a:srcRect/>
          <a:stretch>
            <a:fillRect/>
          </a:stretch>
        </p:blipFill>
        <p:spPr bwMode="auto">
          <a:xfrm>
            <a:off x="1" y="3573016"/>
            <a:ext cx="2267744" cy="1584176"/>
          </a:xfrm>
          <a:prstGeom prst="rect">
            <a:avLst/>
          </a:prstGeom>
          <a:noFill/>
        </p:spPr>
      </p:pic>
      <p:pic>
        <p:nvPicPr>
          <p:cNvPr id="15" name="Picture 4" descr="100 x &amp;#x20AC;500 EURO Spielgeld Scheine Cashbricks® im Bündel"/>
          <p:cNvPicPr>
            <a:picLocks noChangeAspect="1" noChangeArrowheads="1"/>
          </p:cNvPicPr>
          <p:nvPr/>
        </p:nvPicPr>
        <p:blipFill>
          <a:blip r:embed="rId3" cstate="print"/>
          <a:srcRect/>
          <a:stretch>
            <a:fillRect/>
          </a:stretch>
        </p:blipFill>
        <p:spPr bwMode="auto">
          <a:xfrm>
            <a:off x="3059832" y="5445224"/>
            <a:ext cx="2508397" cy="1412776"/>
          </a:xfrm>
          <a:prstGeom prst="rect">
            <a:avLst/>
          </a:prstGeom>
          <a:noFill/>
        </p:spPr>
      </p:pic>
      <p:pic>
        <p:nvPicPr>
          <p:cNvPr id="16" name="Picture 4" descr="100 x &amp;#x20AC;500 EURO Spielgeld Scheine Cashbricks® im Bündel"/>
          <p:cNvPicPr>
            <a:picLocks noChangeAspect="1" noChangeArrowheads="1"/>
          </p:cNvPicPr>
          <p:nvPr/>
        </p:nvPicPr>
        <p:blipFill>
          <a:blip r:embed="rId3" cstate="print"/>
          <a:srcRect/>
          <a:stretch>
            <a:fillRect/>
          </a:stretch>
        </p:blipFill>
        <p:spPr bwMode="auto">
          <a:xfrm>
            <a:off x="1" y="5129808"/>
            <a:ext cx="2771800" cy="172819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0" y="0"/>
            <a:ext cx="9144000" cy="1754326"/>
          </a:xfrm>
          <a:prstGeom prst="rect">
            <a:avLst/>
          </a:prstGeom>
          <a:noFill/>
        </p:spPr>
        <p:txBody>
          <a:bodyPr wrap="square" rtlCol="0">
            <a:spAutoFit/>
          </a:bodyPr>
          <a:lstStyle/>
          <a:p>
            <a:pPr algn="ctr"/>
            <a:r>
              <a:rPr lang="de-AT" sz="5400" b="1" dirty="0">
                <a:latin typeface="PIDvl" pitchFamily="2" charset="0"/>
              </a:rPr>
              <a:t>Computer </a:t>
            </a:r>
            <a:br>
              <a:rPr lang="de-AT" sz="5400" b="1" dirty="0">
                <a:latin typeface="PIDvl" pitchFamily="2" charset="0"/>
              </a:rPr>
            </a:br>
            <a:r>
              <a:rPr lang="de-AT" sz="5400" b="1" dirty="0">
                <a:latin typeface="PIDvl" pitchFamily="2" charset="0"/>
              </a:rPr>
              <a:t>raus aus den Schulen…</a:t>
            </a:r>
          </a:p>
        </p:txBody>
      </p:sp>
      <p:sp>
        <p:nvSpPr>
          <p:cNvPr id="5" name="Textfeld 4"/>
          <p:cNvSpPr txBox="1"/>
          <p:nvPr/>
        </p:nvSpPr>
        <p:spPr>
          <a:xfrm>
            <a:off x="899592" y="4509120"/>
            <a:ext cx="6984776" cy="1200329"/>
          </a:xfrm>
          <a:prstGeom prst="rect">
            <a:avLst/>
          </a:prstGeom>
          <a:noFill/>
        </p:spPr>
        <p:txBody>
          <a:bodyPr wrap="square" rtlCol="0">
            <a:spAutoFit/>
          </a:bodyPr>
          <a:lstStyle/>
          <a:p>
            <a:pPr algn="ctr"/>
            <a:r>
              <a:rPr lang="de-AT" sz="2400" b="1" dirty="0">
                <a:latin typeface="Typewriter" pitchFamily="2" charset="0"/>
              </a:rPr>
              <a:t>10 Sekunden nach dem Digitalen Urknall,</a:t>
            </a:r>
          </a:p>
          <a:p>
            <a:r>
              <a:rPr lang="de-AT" sz="2400" b="1" dirty="0">
                <a:latin typeface="Typewriter" pitchFamily="2" charset="0"/>
              </a:rPr>
              <a:t>es können aber auch erst 9 Sekunden sein …</a:t>
            </a:r>
          </a:p>
          <a:p>
            <a:endParaRPr lang="de-AT" sz="2400" b="1" dirty="0">
              <a:latin typeface="Typewriter" pitchFamily="2" charset="0"/>
            </a:endParaRPr>
          </a:p>
        </p:txBody>
      </p:sp>
      <p:sp>
        <p:nvSpPr>
          <p:cNvPr id="6" name="Textfeld 5"/>
          <p:cNvSpPr txBox="1"/>
          <p:nvPr/>
        </p:nvSpPr>
        <p:spPr>
          <a:xfrm>
            <a:off x="1835696" y="5733256"/>
            <a:ext cx="5535490" cy="369332"/>
          </a:xfrm>
          <a:prstGeom prst="rect">
            <a:avLst/>
          </a:prstGeom>
          <a:noFill/>
        </p:spPr>
        <p:txBody>
          <a:bodyPr wrap="none" rtlCol="0">
            <a:spAutoFit/>
          </a:bodyPr>
          <a:lstStyle/>
          <a:p>
            <a:r>
              <a:rPr lang="de-AT" b="1" dirty="0">
                <a:latin typeface="Typewriter" pitchFamily="2" charset="0"/>
              </a:rPr>
              <a:t>Peter </a:t>
            </a:r>
            <a:r>
              <a:rPr lang="de-AT" b="1" dirty="0" err="1">
                <a:latin typeface="Typewriter" pitchFamily="2" charset="0"/>
              </a:rPr>
              <a:t>Micheuz</a:t>
            </a:r>
            <a:r>
              <a:rPr lang="de-AT" b="1" dirty="0">
                <a:latin typeface="Typewriter" pitchFamily="2" charset="0"/>
              </a:rPr>
              <a:t>, Alpen-Adria-Gymnasium Völkermarkt</a:t>
            </a:r>
            <a:endParaRPr lang="de-AT" dirty="0"/>
          </a:p>
        </p:txBody>
      </p:sp>
      <p:pic>
        <p:nvPicPr>
          <p:cNvPr id="7" name="Picture 14" descr="erste_pcs"/>
          <p:cNvPicPr>
            <a:picLocks noChangeAspect="1" noChangeArrowheads="1"/>
          </p:cNvPicPr>
          <p:nvPr/>
        </p:nvPicPr>
        <p:blipFill>
          <a:blip r:embed="rId2" cstate="print"/>
          <a:srcRect/>
          <a:stretch>
            <a:fillRect/>
          </a:stretch>
        </p:blipFill>
        <p:spPr bwMode="auto">
          <a:xfrm rot="10800000">
            <a:off x="1691680" y="1700808"/>
            <a:ext cx="5688632" cy="2761362"/>
          </a:xfrm>
          <a:prstGeom prst="rect">
            <a:avLst/>
          </a:prstGeom>
          <a:noFill/>
          <a:ln>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0" y="0"/>
            <a:ext cx="9144000" cy="7294305"/>
          </a:xfrm>
          <a:prstGeom prst="rect">
            <a:avLst/>
          </a:prstGeom>
          <a:noFill/>
        </p:spPr>
        <p:txBody>
          <a:bodyPr wrap="square" rtlCol="0">
            <a:spAutoFit/>
          </a:bodyPr>
          <a:lstStyle/>
          <a:p>
            <a:r>
              <a:rPr lang="de-AT" b="1" dirty="0"/>
              <a:t>"Computer raus aus den Schulen..." </a:t>
            </a:r>
            <a:endParaRPr lang="de-AT" dirty="0"/>
          </a:p>
          <a:p>
            <a:r>
              <a:rPr lang="de-AT" i="1" dirty="0"/>
              <a:t>Meint er das wirklich? Spitzer kann das nicht mehr formuliert werden. Aber man beachte die 3 Punkte im provokanten Titel. In diesem Workshop erwartet Sie ein </a:t>
            </a:r>
            <a:r>
              <a:rPr lang="de-AT" b="1" i="1" dirty="0"/>
              <a:t>panoptisches Kaleidoskop</a:t>
            </a:r>
            <a:r>
              <a:rPr lang="de-AT" i="1" dirty="0"/>
              <a:t> zum Thema "</a:t>
            </a:r>
            <a:r>
              <a:rPr lang="de-AT" b="1" i="1" dirty="0"/>
              <a:t>Digitale Bildung</a:t>
            </a:r>
            <a:r>
              <a:rPr lang="de-AT" i="1" dirty="0"/>
              <a:t> und Digitale Schule", bei dem die </a:t>
            </a:r>
            <a:r>
              <a:rPr lang="de-AT" b="1" i="1" dirty="0" err="1"/>
              <a:t>instruktionelle</a:t>
            </a:r>
            <a:r>
              <a:rPr lang="de-AT" b="1" i="1" dirty="0"/>
              <a:t> Phase</a:t>
            </a:r>
            <a:r>
              <a:rPr lang="de-AT" i="1" dirty="0"/>
              <a:t> in Form einer traditionellen </a:t>
            </a:r>
            <a:r>
              <a:rPr lang="de-AT" b="1" i="1" dirty="0"/>
              <a:t>Kraftpunkt-Präsentation</a:t>
            </a:r>
            <a:r>
              <a:rPr lang="de-AT" i="1" dirty="0"/>
              <a:t> "</a:t>
            </a:r>
            <a:r>
              <a:rPr lang="de-AT" b="1" i="1" dirty="0" err="1"/>
              <a:t>from</a:t>
            </a:r>
            <a:r>
              <a:rPr lang="de-AT" b="1" i="1" dirty="0"/>
              <a:t> </a:t>
            </a:r>
            <a:r>
              <a:rPr lang="de-AT" b="1" i="1" dirty="0" err="1"/>
              <a:t>the</a:t>
            </a:r>
            <a:r>
              <a:rPr lang="de-AT" b="1" i="1" dirty="0"/>
              <a:t> sage on </a:t>
            </a:r>
            <a:r>
              <a:rPr lang="de-AT" b="1" i="1" dirty="0" err="1"/>
              <a:t>the</a:t>
            </a:r>
            <a:r>
              <a:rPr lang="de-AT" b="1" i="1" dirty="0"/>
              <a:t> </a:t>
            </a:r>
            <a:r>
              <a:rPr lang="de-AT" b="1" i="1" dirty="0" err="1"/>
              <a:t>stage</a:t>
            </a:r>
            <a:r>
              <a:rPr lang="de-AT" b="1" i="1" dirty="0"/>
              <a:t> </a:t>
            </a:r>
            <a:r>
              <a:rPr lang="de-AT" b="1" i="1" dirty="0" err="1"/>
              <a:t>to</a:t>
            </a:r>
            <a:r>
              <a:rPr lang="de-AT" b="1" i="1" dirty="0"/>
              <a:t> </a:t>
            </a:r>
            <a:r>
              <a:rPr lang="de-AT" b="1" i="1" dirty="0" err="1"/>
              <a:t>the</a:t>
            </a:r>
            <a:r>
              <a:rPr lang="de-AT" b="1" i="1" dirty="0"/>
              <a:t> </a:t>
            </a:r>
            <a:r>
              <a:rPr lang="de-AT" b="1" i="1" dirty="0" err="1"/>
              <a:t>guide</a:t>
            </a:r>
            <a:r>
              <a:rPr lang="de-AT" b="1" i="1" dirty="0"/>
              <a:t> </a:t>
            </a:r>
            <a:r>
              <a:rPr lang="de-AT" b="1" i="1" dirty="0" err="1"/>
              <a:t>by</a:t>
            </a:r>
            <a:r>
              <a:rPr lang="de-AT" b="1" i="1" dirty="0"/>
              <a:t> </a:t>
            </a:r>
            <a:r>
              <a:rPr lang="de-AT" b="1" i="1" dirty="0" err="1"/>
              <a:t>the</a:t>
            </a:r>
            <a:r>
              <a:rPr lang="de-AT" b="1" i="1" dirty="0"/>
              <a:t> </a:t>
            </a:r>
            <a:r>
              <a:rPr lang="de-AT" b="1" i="1" dirty="0" err="1"/>
              <a:t>side</a:t>
            </a:r>
            <a:r>
              <a:rPr lang="de-AT" i="1" dirty="0"/>
              <a:t>„ in eine "hart aber fair" geführte </a:t>
            </a:r>
            <a:r>
              <a:rPr lang="de-AT" b="1" i="1" dirty="0"/>
              <a:t>konstruktive Diskussion</a:t>
            </a:r>
            <a:r>
              <a:rPr lang="de-AT" i="1" dirty="0"/>
              <a:t> (oder zu einem </a:t>
            </a:r>
            <a:r>
              <a:rPr lang="de-AT" b="1" i="1" dirty="0"/>
              <a:t>Diskurs?</a:t>
            </a:r>
            <a:r>
              <a:rPr lang="de-AT" i="1" dirty="0"/>
              <a:t>) überleiten kann und soll, aber nicht muss.</a:t>
            </a:r>
          </a:p>
          <a:p>
            <a:r>
              <a:rPr lang="de-AT" i="1" dirty="0"/>
              <a:t>Nach einer kurzen Geschichte zur </a:t>
            </a:r>
            <a:r>
              <a:rPr lang="de-AT" b="1" i="1" dirty="0"/>
              <a:t>Digitalen Evolution in Schulen</a:t>
            </a:r>
            <a:r>
              <a:rPr lang="de-AT" i="1" dirty="0"/>
              <a:t>, die mit </a:t>
            </a:r>
            <a:r>
              <a:rPr lang="de-AT" b="1" i="1" dirty="0"/>
              <a:t>lokal-digitalen Urknallszenarien</a:t>
            </a:r>
            <a:r>
              <a:rPr lang="de-AT" i="1" dirty="0"/>
              <a:t> beginnt (Vor </a:t>
            </a:r>
            <a:r>
              <a:rPr lang="de-AT" i="1" dirty="0" err="1"/>
              <a:t>wievielen</a:t>
            </a:r>
            <a:r>
              <a:rPr lang="de-AT" i="1" dirty="0"/>
              <a:t> Jahren war eigentlich?  Und spüren wir noch ihre </a:t>
            </a:r>
            <a:r>
              <a:rPr lang="de-AT" b="1" i="1" dirty="0"/>
              <a:t>Gravitationswellen</a:t>
            </a:r>
            <a:r>
              <a:rPr lang="de-AT" i="1" dirty="0"/>
              <a:t>?), bei dem die </a:t>
            </a:r>
            <a:r>
              <a:rPr lang="de-AT" b="1" i="1" dirty="0"/>
              <a:t>Nullen und  Einsen </a:t>
            </a:r>
            <a:r>
              <a:rPr lang="de-AT" i="1" dirty="0"/>
              <a:t>noch gleichverteilt waren, wird versucht, in der gebotenen Kürze ein (subjektives?) gemischtes Gesamtbild zur derzeitigen Situation zu zeichnen. Dabei wird nicht zuletzt auch </a:t>
            </a:r>
            <a:r>
              <a:rPr lang="de-AT" i="1" dirty="0" err="1"/>
              <a:t>auch</a:t>
            </a:r>
            <a:r>
              <a:rPr lang="de-AT" i="1" dirty="0"/>
              <a:t> auf </a:t>
            </a:r>
            <a:r>
              <a:rPr lang="de-AT" b="1" i="1" dirty="0" err="1"/>
              <a:t>Spannagel‘s</a:t>
            </a:r>
            <a:r>
              <a:rPr lang="de-AT" b="1" i="1" dirty="0"/>
              <a:t> Irrtümer</a:t>
            </a:r>
            <a:r>
              <a:rPr lang="de-AT" i="1" dirty="0"/>
              <a:t> rekurriert. </a:t>
            </a:r>
            <a:br>
              <a:rPr lang="de-AT" i="1" dirty="0"/>
            </a:br>
            <a:br>
              <a:rPr lang="de-AT" i="1" dirty="0"/>
            </a:br>
            <a:r>
              <a:rPr lang="de-AT" i="1" dirty="0"/>
              <a:t>Nach einem dialektischen Blick in die </a:t>
            </a:r>
            <a:r>
              <a:rPr lang="de-AT" b="1" i="1" dirty="0"/>
              <a:t>digitale Zukunft des (</a:t>
            </a:r>
            <a:r>
              <a:rPr lang="de-AT" b="1" i="1" dirty="0" err="1"/>
              <a:t>süd</a:t>
            </a:r>
            <a:r>
              <a:rPr lang="de-AT" b="1" i="1" dirty="0"/>
              <a:t>)österreichischen Bildungswesens </a:t>
            </a:r>
            <a:r>
              <a:rPr lang="de-AT" i="1" dirty="0"/>
              <a:t>und ihrer </a:t>
            </a:r>
            <a:r>
              <a:rPr lang="de-AT" b="1" i="1" dirty="0" err="1"/>
              <a:t>Stakeholder</a:t>
            </a:r>
            <a:r>
              <a:rPr lang="de-AT" i="1" dirty="0"/>
              <a:t> bis hin zur </a:t>
            </a:r>
            <a:r>
              <a:rPr lang="de-AT" b="1" i="1" dirty="0"/>
              <a:t>digitalen Singularität</a:t>
            </a:r>
            <a:r>
              <a:rPr lang="de-AT" i="1" dirty="0"/>
              <a:t> soll - wenn gewünscht - eine Diskussion beginnen. </a:t>
            </a:r>
          </a:p>
          <a:p>
            <a:r>
              <a:rPr lang="de-AT" i="1" dirty="0"/>
              <a:t>Natürlich werden auch die Hundert wirklich besten Softwarewerkzeuge und Methoden - natürlich nur im Überblick, was sonst - vorgestellt, mit denen nicht nur die Klasse, sondern sogar die gesamte Schule auf den Kopf gestellt, pardon: </a:t>
            </a:r>
            <a:r>
              <a:rPr lang="de-AT" b="1" i="1" dirty="0"/>
              <a:t>geflippt</a:t>
            </a:r>
            <a:r>
              <a:rPr lang="de-AT" i="1" dirty="0"/>
              <a:t>, werden kann... (bitte wieder die 3 </a:t>
            </a:r>
            <a:r>
              <a:rPr lang="de-AT" i="1" dirty="0" err="1"/>
              <a:t>Punkterln</a:t>
            </a:r>
            <a:r>
              <a:rPr lang="de-AT" i="1" dirty="0"/>
              <a:t> beachten).</a:t>
            </a:r>
          </a:p>
          <a:p>
            <a:r>
              <a:rPr lang="de-AT" i="1" dirty="0"/>
              <a:t>Auch ein kurzer Blick in die schulpraktische Arbeit des Vortragenden wird nicht fehlen, denn </a:t>
            </a:r>
            <a:r>
              <a:rPr lang="de-AT" b="1" i="1" dirty="0"/>
              <a:t>Theorie </a:t>
            </a:r>
            <a:r>
              <a:rPr lang="de-AT" i="1" dirty="0"/>
              <a:t>ist das eine, </a:t>
            </a:r>
            <a:r>
              <a:rPr lang="de-AT" b="1" i="1" dirty="0"/>
              <a:t>Praxis</a:t>
            </a:r>
            <a:r>
              <a:rPr lang="de-AT" i="1" dirty="0"/>
              <a:t> das andere. </a:t>
            </a:r>
            <a:br>
              <a:rPr lang="de-AT" i="1" dirty="0"/>
            </a:br>
            <a:r>
              <a:rPr lang="de-AT" i="1" dirty="0"/>
              <a:t>Und wenn noch Zeit bleibt, gibt es zwischendurch ein </a:t>
            </a:r>
            <a:r>
              <a:rPr lang="de-AT" b="1" i="1" dirty="0"/>
              <a:t>„</a:t>
            </a:r>
            <a:r>
              <a:rPr lang="de-AT" b="1" i="1" dirty="0" err="1"/>
              <a:t>missionarrisches</a:t>
            </a:r>
            <a:r>
              <a:rPr lang="de-AT" b="1" i="1" dirty="0"/>
              <a:t>“ Plädoyer </a:t>
            </a:r>
            <a:r>
              <a:rPr lang="de-AT" i="1" dirty="0"/>
              <a:t>für eine bessere formelle Verankerung von "Digitaler Bildung" vor allem in der Sekundarstufe 1.  </a:t>
            </a:r>
            <a:r>
              <a:rPr lang="de-AT" i="1" dirty="0" err="1"/>
              <a:t>Hoppala</a:t>
            </a:r>
            <a:r>
              <a:rPr lang="de-AT" i="1" dirty="0"/>
              <a:t>, dann heißt es also wieder </a:t>
            </a:r>
            <a:r>
              <a:rPr lang="de-AT" b="1" dirty="0"/>
              <a:t>"Rein mit den Computern..." </a:t>
            </a:r>
          </a:p>
          <a:p>
            <a:endParaRPr lang="de-AT"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147763"/>
            <a:ext cx="9144000" cy="5710237"/>
          </a:xfrm>
          <a:prstGeom prst="rect">
            <a:avLst/>
          </a:prstGeom>
          <a:noFill/>
          <a:ln w="9525">
            <a:noFill/>
            <a:miter lim="800000"/>
            <a:headEnd/>
            <a:tailEnd/>
          </a:ln>
        </p:spPr>
      </p:pic>
      <p:sp>
        <p:nvSpPr>
          <p:cNvPr id="5" name="Textfeld 4"/>
          <p:cNvSpPr txBox="1"/>
          <p:nvPr/>
        </p:nvSpPr>
        <p:spPr>
          <a:xfrm>
            <a:off x="0" y="0"/>
            <a:ext cx="9144000" cy="923330"/>
          </a:xfrm>
          <a:prstGeom prst="rect">
            <a:avLst/>
          </a:prstGeom>
          <a:solidFill>
            <a:srgbClr val="FFFF00"/>
          </a:solidFill>
        </p:spPr>
        <p:txBody>
          <a:bodyPr wrap="square" rtlCol="0">
            <a:spAutoFit/>
          </a:bodyPr>
          <a:lstStyle/>
          <a:p>
            <a:pPr algn="ctr"/>
            <a:r>
              <a:rPr lang="de-AT" sz="5400" dirty="0"/>
              <a:t>Was Sie versäumen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0" y="948691"/>
            <a:ext cx="9144000" cy="5893921"/>
          </a:xfrm>
          <a:prstGeom prst="rect">
            <a:avLst/>
          </a:prstGeom>
          <a:solidFill>
            <a:srgbClr val="FFFF00"/>
          </a:solidFill>
        </p:spPr>
        <p:txBody>
          <a:bodyPr wrap="square" rtlCol="0">
            <a:spAutoFit/>
          </a:bodyPr>
          <a:lstStyle/>
          <a:p>
            <a:r>
              <a:rPr lang="de-AT" sz="2000" dirty="0"/>
              <a:t>Irrtum 1: </a:t>
            </a:r>
            <a:r>
              <a:rPr lang="de-AT" sz="2000" b="1" dirty="0"/>
              <a:t>Schüler können schon alles.</a:t>
            </a:r>
          </a:p>
          <a:p>
            <a:r>
              <a:rPr lang="de-AT" sz="2000" dirty="0"/>
              <a:t>                 Vergleich: Muttersprachler  müssen in Deutsch noch viel lernen.</a:t>
            </a:r>
          </a:p>
          <a:p>
            <a:endParaRPr lang="de-AT" sz="1200" dirty="0"/>
          </a:p>
          <a:p>
            <a:r>
              <a:rPr lang="de-AT" sz="2000" dirty="0"/>
              <a:t>Irrtum 2: </a:t>
            </a:r>
            <a:r>
              <a:rPr lang="de-AT" sz="2000" b="1" dirty="0"/>
              <a:t>Schule ist nicht zuständig.</a:t>
            </a:r>
          </a:p>
          <a:p>
            <a:endParaRPr lang="de-AT" sz="1200" dirty="0"/>
          </a:p>
          <a:p>
            <a:r>
              <a:rPr lang="de-AT" sz="2000" dirty="0"/>
              <a:t>Irrtum 3: </a:t>
            </a:r>
            <a:r>
              <a:rPr lang="de-AT" sz="2000" b="1" dirty="0"/>
              <a:t>Schule muss vor Gefahren warnen.</a:t>
            </a:r>
          </a:p>
          <a:p>
            <a:r>
              <a:rPr lang="de-AT" sz="2000" dirty="0"/>
              <a:t>                 Technologie produktiv im Unterricht einsetzen, nicht bloß warnen!</a:t>
            </a:r>
          </a:p>
          <a:p>
            <a:endParaRPr lang="de-AT" sz="1200" dirty="0"/>
          </a:p>
          <a:p>
            <a:r>
              <a:rPr lang="de-AT" sz="2000" dirty="0"/>
              <a:t>Irrtum 4: </a:t>
            </a:r>
            <a:r>
              <a:rPr lang="de-AT" sz="2000" b="1" dirty="0"/>
              <a:t>Computer lösen Lehrer ab.</a:t>
            </a:r>
          </a:p>
          <a:p>
            <a:endParaRPr lang="de-AT" sz="1200" dirty="0"/>
          </a:p>
          <a:p>
            <a:r>
              <a:rPr lang="de-AT" sz="2000" dirty="0"/>
              <a:t>Irrtum 5: </a:t>
            </a:r>
            <a:r>
              <a:rPr lang="de-AT" sz="2000" b="1" dirty="0"/>
              <a:t>Digitale Medien erleichtern das Lernen.</a:t>
            </a:r>
          </a:p>
          <a:p>
            <a:endParaRPr lang="de-AT" sz="1100" dirty="0"/>
          </a:p>
          <a:p>
            <a:r>
              <a:rPr lang="de-AT" sz="2000" dirty="0"/>
              <a:t>Irrtum 6: </a:t>
            </a:r>
            <a:r>
              <a:rPr lang="de-AT" sz="2000" b="1" dirty="0"/>
              <a:t>Digitale Medien lösen analoge Medien ab.</a:t>
            </a:r>
            <a:br>
              <a:rPr lang="de-AT" sz="2000" dirty="0"/>
            </a:br>
            <a:br>
              <a:rPr lang="de-AT" sz="1000" dirty="0"/>
            </a:br>
            <a:r>
              <a:rPr lang="de-AT" sz="2000" dirty="0"/>
              <a:t>Irrtum 7: </a:t>
            </a:r>
            <a:r>
              <a:rPr lang="de-AT" sz="2000" b="1" dirty="0"/>
              <a:t>Ich muss mich mit diesen Technologien jetzt noch gar nicht  </a:t>
            </a:r>
            <a:br>
              <a:rPr lang="de-AT" sz="2000" b="1" dirty="0"/>
            </a:br>
            <a:r>
              <a:rPr lang="de-AT" sz="2000" b="1" dirty="0"/>
              <a:t>                 auseinandersetzen.</a:t>
            </a:r>
            <a:br>
              <a:rPr lang="de-AT" sz="2000" dirty="0"/>
            </a:br>
            <a:endParaRPr lang="de-AT" sz="900" dirty="0"/>
          </a:p>
          <a:p>
            <a:r>
              <a:rPr lang="de-AT" sz="2000" dirty="0"/>
              <a:t>Irrtum 8: </a:t>
            </a:r>
            <a:r>
              <a:rPr lang="de-AT" sz="2000" b="1" dirty="0"/>
              <a:t>Mit der nachrückenden Lehrergeneration ändert sich alles. </a:t>
            </a:r>
            <a:br>
              <a:rPr lang="de-AT" sz="2000" b="1" dirty="0"/>
            </a:br>
            <a:endParaRPr lang="de-AT" sz="1050" b="1" dirty="0"/>
          </a:p>
          <a:p>
            <a:r>
              <a:rPr lang="de-AT" sz="2000" dirty="0"/>
              <a:t>Irrtum 9: </a:t>
            </a:r>
            <a:r>
              <a:rPr lang="de-AT" sz="2000" b="1" dirty="0"/>
              <a:t>Zeit, die ich heute in digitale Medien stecke, spare ich später</a:t>
            </a:r>
            <a:r>
              <a:rPr lang="de-AT" sz="2000" dirty="0"/>
              <a:t>.</a:t>
            </a:r>
            <a:br>
              <a:rPr lang="de-AT" sz="2000" dirty="0"/>
            </a:br>
            <a:endParaRPr lang="de-AT" sz="1050" dirty="0"/>
          </a:p>
          <a:p>
            <a:r>
              <a:rPr lang="de-AT" sz="2000" dirty="0"/>
              <a:t>Irrtum 10: </a:t>
            </a:r>
            <a:r>
              <a:rPr lang="de-AT" sz="2000" b="1" dirty="0"/>
              <a:t>Ich kann das nicht.</a:t>
            </a:r>
          </a:p>
          <a:p>
            <a:endParaRPr lang="de-AT" dirty="0"/>
          </a:p>
        </p:txBody>
      </p:sp>
      <p:sp>
        <p:nvSpPr>
          <p:cNvPr id="5" name="Textfeld 4"/>
          <p:cNvSpPr txBox="1"/>
          <p:nvPr/>
        </p:nvSpPr>
        <p:spPr>
          <a:xfrm>
            <a:off x="0" y="0"/>
            <a:ext cx="6121740" cy="923330"/>
          </a:xfrm>
          <a:prstGeom prst="rect">
            <a:avLst/>
          </a:prstGeom>
          <a:noFill/>
        </p:spPr>
        <p:txBody>
          <a:bodyPr wrap="none" rtlCol="0">
            <a:spAutoFit/>
          </a:bodyPr>
          <a:lstStyle/>
          <a:p>
            <a:r>
              <a:rPr lang="de-AT" sz="5400" b="1" dirty="0" err="1"/>
              <a:t>Beyond</a:t>
            </a:r>
            <a:r>
              <a:rPr lang="de-AT" sz="5400" b="1" dirty="0"/>
              <a:t> Spannagel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cstate="print"/>
          <a:srcRect/>
          <a:stretch>
            <a:fillRect/>
          </a:stretch>
        </p:blipFill>
        <p:spPr bwMode="auto">
          <a:xfrm>
            <a:off x="1" y="0"/>
            <a:ext cx="9144000" cy="6858000"/>
          </a:xfrm>
          <a:prstGeom prst="rect">
            <a:avLst/>
          </a:prstGeom>
          <a:noFill/>
          <a:ln w="9525">
            <a:noFill/>
            <a:miter lim="800000"/>
            <a:headEnd/>
            <a:tailEnd/>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dd98bd144ab6a15c598a69361e27ac25083cde5"/>
</p:tagLst>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1470</Words>
  <Application>Microsoft Office PowerPoint</Application>
  <PresentationFormat>Bildschirmpräsentation (4:3)</PresentationFormat>
  <Paragraphs>102</Paragraphs>
  <Slides>39</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39</vt:i4>
      </vt:variant>
    </vt:vector>
  </HeadingPairs>
  <TitlesOfParts>
    <vt:vector size="45" baseType="lpstr">
      <vt:lpstr>Calibri</vt:lpstr>
      <vt:lpstr>PIDvl</vt:lpstr>
      <vt:lpstr>Typewriter</vt:lpstr>
      <vt:lpstr>Arial</vt:lpstr>
      <vt:lpstr>Arial Narrow</vt:lpstr>
      <vt:lpstr>Larissa-Design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pmicheuz</dc:creator>
  <cp:lastModifiedBy>Peter Micheuz</cp:lastModifiedBy>
  <cp:revision>65</cp:revision>
  <dcterms:created xsi:type="dcterms:W3CDTF">2016-02-13T15:43:55Z</dcterms:created>
  <dcterms:modified xsi:type="dcterms:W3CDTF">2024-04-02T09:04:41Z</dcterms:modified>
</cp:coreProperties>
</file>