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319" r:id="rId2"/>
    <p:sldId id="325" r:id="rId3"/>
    <p:sldId id="320" r:id="rId4"/>
    <p:sldId id="321" r:id="rId5"/>
    <p:sldId id="333" r:id="rId6"/>
    <p:sldId id="332" r:id="rId7"/>
    <p:sldId id="306" r:id="rId8"/>
    <p:sldId id="302" r:id="rId9"/>
    <p:sldId id="304" r:id="rId10"/>
    <p:sldId id="303" r:id="rId11"/>
    <p:sldId id="305" r:id="rId12"/>
    <p:sldId id="301" r:id="rId13"/>
    <p:sldId id="309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0" r:id="rId22"/>
    <p:sldId id="307" r:id="rId23"/>
    <p:sldId id="328" r:id="rId24"/>
    <p:sldId id="308" r:id="rId25"/>
    <p:sldId id="318" r:id="rId26"/>
    <p:sldId id="257" r:id="rId27"/>
    <p:sldId id="323" r:id="rId28"/>
    <p:sldId id="256" r:id="rId29"/>
    <p:sldId id="322" r:id="rId30"/>
    <p:sldId id="299" r:id="rId31"/>
    <p:sldId id="300" r:id="rId32"/>
    <p:sldId id="258" r:id="rId33"/>
    <p:sldId id="282" r:id="rId34"/>
    <p:sldId id="285" r:id="rId35"/>
    <p:sldId id="287" r:id="rId36"/>
    <p:sldId id="286" r:id="rId37"/>
    <p:sldId id="289" r:id="rId38"/>
    <p:sldId id="288" r:id="rId39"/>
    <p:sldId id="290" r:id="rId40"/>
    <p:sldId id="291" r:id="rId41"/>
    <p:sldId id="324" r:id="rId42"/>
    <p:sldId id="296" r:id="rId43"/>
    <p:sldId id="259" r:id="rId44"/>
    <p:sldId id="261" r:id="rId45"/>
    <p:sldId id="326" r:id="rId46"/>
    <p:sldId id="262" r:id="rId47"/>
    <p:sldId id="331" r:id="rId48"/>
    <p:sldId id="327" r:id="rId49"/>
    <p:sldId id="263" r:id="rId50"/>
    <p:sldId id="329" r:id="rId51"/>
  </p:sldIdLst>
  <p:sldSz cx="9144000" cy="6858000" type="screen4x3"/>
  <p:notesSz cx="6858000" cy="9144000"/>
  <p:custDataLst>
    <p:tags r:id="rId5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94675" autoAdjust="0"/>
  </p:normalViewPr>
  <p:slideViewPr>
    <p:cSldViewPr>
      <p:cViewPr varScale="1">
        <p:scale>
          <a:sx n="83" d="100"/>
          <a:sy n="83" d="100"/>
        </p:scale>
        <p:origin x="16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BD0BC-F419-44B0-ABEC-1921534682D4}" type="datetimeFigureOut">
              <a:rPr lang="de-AT" smtClean="0"/>
              <a:pPr/>
              <a:t>02.04.2024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1AFE-0076-4E09-BD0D-016A9F3343BD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84976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885698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latin typeface="Arial Rounded MT Bold" pitchFamily="34" charset="0"/>
              </a:rPr>
              <a:t>DANKE FÜR‘S KOMMEN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95737" y="62068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Was Sie und ich jetzt leider versäumen 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771800" y="692696"/>
            <a:ext cx="353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http://www.i-dbnd.de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8875"/>
            <a:ext cx="914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7020272" y="620688"/>
            <a:ext cx="1835696" cy="648072"/>
          </a:xfrm>
          <a:prstGeom prst="ellipse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416824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1619672" y="332656"/>
            <a:ext cx="579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Strategiepapier zur Digitalen Bildung </a:t>
            </a:r>
          </a:p>
        </p:txBody>
      </p:sp>
      <p:sp>
        <p:nvSpPr>
          <p:cNvPr id="6" name="Rechteck 5"/>
          <p:cNvSpPr/>
          <p:nvPr/>
        </p:nvSpPr>
        <p:spPr>
          <a:xfrm>
            <a:off x="0" y="651944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sz="1600" dirty="0"/>
              <a:t>http://www.km.</a:t>
            </a:r>
            <a:r>
              <a:rPr lang="de-AT" sz="1600" dirty="0">
                <a:solidFill>
                  <a:schemeClr val="bg1"/>
                </a:solidFill>
              </a:rPr>
              <a:t>ba</a:t>
            </a:r>
            <a:r>
              <a:rPr lang="de-AT" sz="2000" b="1" dirty="0"/>
              <a:t>?</a:t>
            </a:r>
            <a:r>
              <a:rPr lang="de-AT" sz="1600" dirty="0">
                <a:solidFill>
                  <a:schemeClr val="bg1"/>
                </a:solidFill>
              </a:rPr>
              <a:t>yern</a:t>
            </a:r>
            <a:r>
              <a:rPr lang="de-AT" sz="1600" dirty="0"/>
              <a:t>.de/epaper/Digitale_Bildung_in_Schule_Hochschule_Kultur/index.html#14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6632"/>
            <a:ext cx="43924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0" y="2852936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Digitale Kompetenzen</a:t>
            </a:r>
            <a:r>
              <a:rPr lang="de-AT" dirty="0"/>
              <a:t> und </a:t>
            </a:r>
            <a:r>
              <a:rPr lang="de-AT" b="1" dirty="0"/>
              <a:t>Qualifikationen</a:t>
            </a:r>
            <a:r>
              <a:rPr lang="de-AT" dirty="0"/>
              <a:t> vermitteln: Junge und erwachsene Menschen sollen digitale Kompetenzen …</a:t>
            </a:r>
          </a:p>
        </p:txBody>
      </p:sp>
      <p:sp>
        <p:nvSpPr>
          <p:cNvPr id="6" name="Rechteck 5"/>
          <p:cNvSpPr/>
          <p:nvPr/>
        </p:nvSpPr>
        <p:spPr>
          <a:xfrm>
            <a:off x="2483768" y="3573016"/>
            <a:ext cx="6660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Medienkompetenz</a:t>
            </a:r>
            <a:r>
              <a:rPr lang="de-AT" dirty="0"/>
              <a:t> von Familien und jungen Menschen stärken: Kinder, Jugendliche und Erwachsene haben Internet und neue Medien in ihren Alltag integriert, die Medienkompetenz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458112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Der kompetente Umgang mit den digitalen Technologien und Medien</a:t>
            </a:r>
            <a:r>
              <a:rPr lang="de-AT" dirty="0"/>
              <a:t> ist eine Schlüsselqualifikation, die unser Leben erleichtert und bereichert. </a:t>
            </a:r>
            <a:r>
              <a:rPr lang="de-AT" b="1" dirty="0"/>
              <a:t>Kein Kind soll ohne digitale Kompetenzen die Schule verlassen</a:t>
            </a:r>
            <a:r>
              <a:rPr lang="de-AT" dirty="0"/>
              <a:t>, sie sind eine Grundlage für lebensbegleitendes Lernen.</a:t>
            </a:r>
          </a:p>
        </p:txBody>
      </p:sp>
      <p:sp>
        <p:nvSpPr>
          <p:cNvPr id="8" name="Rechteck 7"/>
          <p:cNvSpPr/>
          <p:nvPr/>
        </p:nvSpPr>
        <p:spPr>
          <a:xfrm>
            <a:off x="4211960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/>
              <a:t>Eine umfassende </a:t>
            </a:r>
            <a:r>
              <a:rPr lang="de-AT" b="1" dirty="0"/>
              <a:t>informatische Bildung </a:t>
            </a:r>
            <a:r>
              <a:rPr lang="de-AT" dirty="0"/>
              <a:t>ist ein wichtiger Faktor um die Innovationsfähigkeit des Standortes Österreich zu verbessern.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33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7092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Vermittlung </a:t>
            </a:r>
            <a:r>
              <a:rPr lang="de-AT" sz="2000" b="1" dirty="0"/>
              <a:t>standardisierter digitaler Kompetenzen</a:t>
            </a:r>
            <a:r>
              <a:rPr lang="de-AT" dirty="0"/>
              <a:t> in der Schule.</a:t>
            </a:r>
          </a:p>
        </p:txBody>
      </p:sp>
      <p:sp>
        <p:nvSpPr>
          <p:cNvPr id="8" name="Rechteck 7"/>
          <p:cNvSpPr/>
          <p:nvPr/>
        </p:nvSpPr>
        <p:spPr>
          <a:xfrm>
            <a:off x="3599384" y="620688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Vorbereitende, </a:t>
            </a:r>
            <a:r>
              <a:rPr lang="de-AT" b="1" dirty="0"/>
              <a:t>altersgerechte Vermittlung von digitalen Kompetenzen bereits im Kindergarten</a:t>
            </a:r>
          </a:p>
        </p:txBody>
      </p:sp>
      <p:sp>
        <p:nvSpPr>
          <p:cNvPr id="9" name="Rechteck 8"/>
          <p:cNvSpPr/>
          <p:nvPr/>
        </p:nvSpPr>
        <p:spPr>
          <a:xfrm>
            <a:off x="0" y="1556792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Erwerb berufsspezifischer </a:t>
            </a:r>
            <a:r>
              <a:rPr lang="de-AT" b="1" dirty="0" err="1"/>
              <a:t>eSkills</a:t>
            </a:r>
            <a:r>
              <a:rPr lang="de-AT" b="1" dirty="0"/>
              <a:t> </a:t>
            </a:r>
            <a:r>
              <a:rPr lang="de-AT" dirty="0"/>
              <a:t>(IT als Werkzeug für die verschiedenen Berufsbilder) und fachlicher Qualifikationen (</a:t>
            </a:r>
            <a:r>
              <a:rPr lang="de-AT" b="1" dirty="0"/>
              <a:t>IT als Ausbildungsziel für Fachkräfte</a:t>
            </a:r>
            <a:r>
              <a:rPr lang="de-AT" dirty="0"/>
              <a:t>) in der schulischen, dualen und tertiären Ausbildung.</a:t>
            </a:r>
          </a:p>
        </p:txBody>
      </p:sp>
      <p:sp>
        <p:nvSpPr>
          <p:cNvPr id="10" name="Rechteck 9"/>
          <p:cNvSpPr/>
          <p:nvPr/>
        </p:nvSpPr>
        <p:spPr>
          <a:xfrm>
            <a:off x="1439144" y="2636912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Kinder möglichst früh im eigenverantwortlichen Umgang mit digitalen Technologien vertraut machen, einen </a:t>
            </a:r>
            <a:r>
              <a:rPr lang="de-AT" b="1" dirty="0"/>
              <a:t>altersadäquaten Zugang zur Informatik </a:t>
            </a:r>
            <a:r>
              <a:rPr lang="de-AT" dirty="0"/>
              <a:t>(</a:t>
            </a:r>
            <a:r>
              <a:rPr lang="de-AT" b="1" dirty="0"/>
              <a:t>insbesondere </a:t>
            </a:r>
            <a:r>
              <a:rPr lang="de-AT" b="1" dirty="0" err="1"/>
              <a:t>Algorithmic</a:t>
            </a:r>
            <a:r>
              <a:rPr lang="de-AT" b="1" dirty="0"/>
              <a:t> </a:t>
            </a:r>
            <a:r>
              <a:rPr lang="de-AT" b="1" dirty="0" err="1"/>
              <a:t>and</a:t>
            </a:r>
            <a:r>
              <a:rPr lang="de-AT" b="1" dirty="0"/>
              <a:t> </a:t>
            </a:r>
            <a:r>
              <a:rPr lang="de-AT" b="1" dirty="0" err="1"/>
              <a:t>Computational</a:t>
            </a:r>
            <a:r>
              <a:rPr lang="de-AT" b="1" dirty="0"/>
              <a:t> </a:t>
            </a:r>
            <a:r>
              <a:rPr lang="de-AT" b="1" dirty="0" err="1"/>
              <a:t>Thinking</a:t>
            </a:r>
            <a:r>
              <a:rPr lang="de-AT" dirty="0"/>
              <a:t>) fördern und so langfristig Geschlechterstereotypen in der späteren Berufsorientierung entgegenwirken.</a:t>
            </a:r>
          </a:p>
        </p:txBody>
      </p:sp>
      <p:sp>
        <p:nvSpPr>
          <p:cNvPr id="11" name="Rechteck 10"/>
          <p:cNvSpPr/>
          <p:nvPr/>
        </p:nvSpPr>
        <p:spPr>
          <a:xfrm>
            <a:off x="0" y="4365104"/>
            <a:ext cx="5364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Jugendlichen durch Praktika Praxiserfahrung in der IKT ermöglichen</a:t>
            </a:r>
            <a:r>
              <a:rPr lang="de-AT" dirty="0"/>
              <a:t> und sie für die Forschung und Produktion von digitalen Technologien und Medien begeistern. </a:t>
            </a:r>
          </a:p>
        </p:txBody>
      </p:sp>
      <p:sp>
        <p:nvSpPr>
          <p:cNvPr id="12" name="Rechteck 11"/>
          <p:cNvSpPr/>
          <p:nvPr/>
        </p:nvSpPr>
        <p:spPr>
          <a:xfrm>
            <a:off x="3131840" y="5657671"/>
            <a:ext cx="6012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Qualifizierungsmaßnahmen digitaler Kompetenzen der Pädagoginnen und Pädagogen</a:t>
            </a:r>
            <a:r>
              <a:rPr lang="de-AT" dirty="0"/>
              <a:t> zum wirksamen Einsatz von digitalen Medien und eLearning im Unterricht.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332656"/>
            <a:ext cx="6516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Vermittlung von </a:t>
            </a:r>
            <a:r>
              <a:rPr lang="de-AT" b="1" dirty="0"/>
              <a:t>Medienkompetenz</a:t>
            </a:r>
            <a:r>
              <a:rPr lang="de-AT" dirty="0"/>
              <a:t> an Jugendliche und Erziehende</a:t>
            </a:r>
          </a:p>
        </p:txBody>
      </p:sp>
      <p:sp>
        <p:nvSpPr>
          <p:cNvPr id="5" name="Rechteck 4"/>
          <p:cNvSpPr/>
          <p:nvPr/>
        </p:nvSpPr>
        <p:spPr>
          <a:xfrm>
            <a:off x="1583160" y="98072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Spezifische Angebote zur digitalen Beteiligung junger Menschen fördern (z.B.: im Rahmen von innovativen F&amp;E Programmen, die IKT-unterstützte Partizipationsmethoden forcieren wie </a:t>
            </a:r>
            <a:r>
              <a:rPr lang="de-AT" b="1" dirty="0"/>
              <a:t>Sparkling Science, </a:t>
            </a:r>
            <a:r>
              <a:rPr lang="de-AT" b="1" dirty="0" err="1"/>
              <a:t>Citizen</a:t>
            </a:r>
            <a:r>
              <a:rPr lang="de-AT" b="1" dirty="0"/>
              <a:t> Science, Open Innovation</a:t>
            </a:r>
            <a:r>
              <a:rPr lang="de-AT" dirty="0"/>
              <a:t>)</a:t>
            </a:r>
          </a:p>
        </p:txBody>
      </p:sp>
      <p:sp>
        <p:nvSpPr>
          <p:cNvPr id="6" name="Rechteck 5"/>
          <p:cNvSpPr/>
          <p:nvPr/>
        </p:nvSpPr>
        <p:spPr>
          <a:xfrm>
            <a:off x="0" y="2348880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Digitale Kompetenzen als integrativer Bestandteil und fächerübergreifende </a:t>
            </a:r>
            <a:r>
              <a:rPr lang="de-AT" b="1" dirty="0" err="1"/>
              <a:t>Querschnittsmaterie</a:t>
            </a:r>
            <a:r>
              <a:rPr lang="de-AT" dirty="0"/>
              <a:t> der Bildungsangebote in der Erwachsenenbildung.</a:t>
            </a:r>
          </a:p>
        </p:txBody>
      </p:sp>
      <p:sp>
        <p:nvSpPr>
          <p:cNvPr id="7" name="Rechteck 6"/>
          <p:cNvSpPr/>
          <p:nvPr/>
        </p:nvSpPr>
        <p:spPr>
          <a:xfrm>
            <a:off x="1511152" y="357301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Durch den </a:t>
            </a:r>
            <a:r>
              <a:rPr lang="de-AT" b="1" dirty="0"/>
              <a:t>integrativen, inklusiven, systematischen und strategischen </a:t>
            </a:r>
            <a:r>
              <a:rPr lang="de-AT" dirty="0"/>
              <a:t>Einsatz von IKT in der Aus- und Weiterbildung sollen die Qualität beim Lehren und Lernen gezielt gesteigert, innovative Lernformen gefördert, der Zugang verbessert und Bildungseinrichtungen unterstützt werden.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195736" y="5013176"/>
            <a:ext cx="4685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0" dirty="0" err="1"/>
              <a:t>Bla</a:t>
            </a:r>
            <a:r>
              <a:rPr lang="de-AT" sz="8000" dirty="0"/>
              <a:t>, </a:t>
            </a:r>
            <a:r>
              <a:rPr lang="de-AT" sz="8000" dirty="0" err="1"/>
              <a:t>bla</a:t>
            </a:r>
            <a:r>
              <a:rPr lang="de-AT" sz="8000" dirty="0"/>
              <a:t>. ….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/>
              <a:t>Das Potential von IKT für die Bildung ist noch nicht ausgeschöpft, die Technologien des 21. Jahrhunderts sollen mit </a:t>
            </a:r>
            <a:r>
              <a:rPr lang="de-AT" sz="2000" b="1" dirty="0"/>
              <a:t>modernen pädagogischen Modellen</a:t>
            </a:r>
            <a:r>
              <a:rPr lang="de-AT" sz="2000" dirty="0"/>
              <a:t> (</a:t>
            </a:r>
            <a:r>
              <a:rPr lang="de-AT" sz="2000" b="1" dirty="0"/>
              <a:t>forschendes Lernen</a:t>
            </a:r>
            <a:r>
              <a:rPr lang="de-AT" sz="2000" dirty="0"/>
              <a:t>, Peer Learning u.a.) verknüpft werden. </a:t>
            </a:r>
          </a:p>
          <a:p>
            <a:r>
              <a:rPr lang="de-AT" sz="2000" dirty="0"/>
              <a:t>Die Technologien unterstützen neue Lehr- und Lernformen wie z.B. </a:t>
            </a:r>
            <a:r>
              <a:rPr lang="de-AT" sz="2000" b="1" dirty="0" err="1"/>
              <a:t>flipped</a:t>
            </a:r>
            <a:r>
              <a:rPr lang="de-AT" sz="2000" b="1" dirty="0"/>
              <a:t> </a:t>
            </a:r>
            <a:r>
              <a:rPr lang="de-AT" sz="2000" b="1" dirty="0" err="1"/>
              <a:t>classroom</a:t>
            </a:r>
            <a:r>
              <a:rPr lang="de-AT" sz="2000" dirty="0"/>
              <a:t>, öffnen die Klassenzimmer und fördern </a:t>
            </a:r>
            <a:r>
              <a:rPr lang="de-AT" sz="2000" b="1" dirty="0"/>
              <a:t>teamorientiertes, klassenübergreifendes Zusammenarbeiten</a:t>
            </a:r>
            <a:r>
              <a:rPr lang="de-AT" sz="2000" dirty="0"/>
              <a:t> sowie </a:t>
            </a:r>
            <a:r>
              <a:rPr lang="de-AT" sz="2000" b="1" dirty="0"/>
              <a:t>schülerzentriertes Lernen</a:t>
            </a:r>
            <a:r>
              <a:rPr lang="de-AT" sz="2000" dirty="0"/>
              <a:t>. </a:t>
            </a:r>
          </a:p>
          <a:p>
            <a:r>
              <a:rPr lang="de-AT" sz="2000" b="1" dirty="0"/>
              <a:t>Viele Schulen </a:t>
            </a:r>
            <a:r>
              <a:rPr lang="de-AT" sz="2000" dirty="0"/>
              <a:t>haben IKT und digitale Medien in den Unterricht und in die Schulentwicklung </a:t>
            </a:r>
            <a:r>
              <a:rPr lang="de-AT" sz="2000" b="1" dirty="0"/>
              <a:t>gut integriert</a:t>
            </a:r>
            <a:r>
              <a:rPr lang="de-AT" sz="2000" dirty="0"/>
              <a:t>. Schulische eLearning-Netzwerke und Notebook-/</a:t>
            </a:r>
            <a:r>
              <a:rPr lang="de-AT" sz="2000" dirty="0" err="1"/>
              <a:t>Tabletklassen</a:t>
            </a:r>
            <a:r>
              <a:rPr lang="de-AT" sz="2000" dirty="0"/>
              <a:t> haben sich etabliert. </a:t>
            </a:r>
            <a:r>
              <a:rPr lang="de-AT" sz="2000" b="1" dirty="0"/>
              <a:t>Mobile Geräte</a:t>
            </a:r>
            <a:r>
              <a:rPr lang="de-AT" sz="2000" dirty="0"/>
              <a:t> werden als Lernwerkzeuge, Lernplattformen als virtuelle Lernräume genutzt. Diese bestehenden Strategien und Modelle sollen weiter ausgebaut und auf weitere Standorte ausgeweitet werden. </a:t>
            </a:r>
          </a:p>
          <a:p>
            <a:r>
              <a:rPr lang="de-AT" sz="2000" dirty="0"/>
              <a:t>Gut aufbereitete </a:t>
            </a:r>
            <a:r>
              <a:rPr lang="de-AT" sz="2000" b="1" dirty="0"/>
              <a:t>digitale Bildungsinhalte</a:t>
            </a:r>
            <a:r>
              <a:rPr lang="de-AT" sz="2000" dirty="0"/>
              <a:t> bieten die Chance für einen wirkungsvollen Einsatz der Technologien und unterstützen eine weitere Verbreiterung. </a:t>
            </a:r>
          </a:p>
          <a:p>
            <a:r>
              <a:rPr lang="de-AT" sz="2000" dirty="0"/>
              <a:t>Eine </a:t>
            </a:r>
            <a:r>
              <a:rPr lang="de-AT" sz="2000" b="1" dirty="0"/>
              <a:t>digitale Bildungseinrichtung</a:t>
            </a:r>
            <a:r>
              <a:rPr lang="de-AT" sz="2000" dirty="0"/>
              <a:t> setzt sich mit dem </a:t>
            </a:r>
            <a:r>
              <a:rPr lang="de-AT" sz="2000" b="1" dirty="0"/>
              <a:t>optimalen Einsatz der Technologien aktiv auseinander</a:t>
            </a:r>
            <a:r>
              <a:rPr lang="de-AT" sz="2000" dirty="0"/>
              <a:t> und entwickelt für ihren Standort eine </a:t>
            </a:r>
            <a:r>
              <a:rPr lang="de-AT" sz="2000" b="1" dirty="0"/>
              <a:t>Umsetzungsstrategie</a:t>
            </a:r>
            <a:r>
              <a:rPr lang="de-AT" sz="2000" dirty="0"/>
              <a:t>. </a:t>
            </a:r>
          </a:p>
          <a:p>
            <a:r>
              <a:rPr lang="de-AT" sz="2000" dirty="0"/>
              <a:t>Die </a:t>
            </a:r>
            <a:r>
              <a:rPr lang="de-AT" sz="2000" b="1" dirty="0"/>
              <a:t>Herausforderung für die </a:t>
            </a:r>
            <a:r>
              <a:rPr lang="de-AT" sz="2000" b="1" dirty="0" err="1"/>
              <a:t>Erhalter</a:t>
            </a:r>
            <a:r>
              <a:rPr lang="de-AT" sz="2000" b="1" dirty="0"/>
              <a:t> von Bildungseinrichtungen </a:t>
            </a:r>
            <a:r>
              <a:rPr lang="de-AT" sz="2000" dirty="0"/>
              <a:t>besteht darin, </a:t>
            </a:r>
            <a:r>
              <a:rPr lang="de-AT" sz="2000" b="1" dirty="0"/>
              <a:t>bestmögliche Rahmenbedingungen</a:t>
            </a:r>
            <a:r>
              <a:rPr lang="de-AT" sz="2000" dirty="0"/>
              <a:t> z.B. im </a:t>
            </a:r>
            <a:r>
              <a:rPr lang="de-AT" sz="2000" b="1" dirty="0"/>
              <a:t>infrastrukturellen Bereich</a:t>
            </a:r>
            <a:r>
              <a:rPr lang="de-AT" sz="2000" dirty="0"/>
              <a:t> zu schaffen. </a:t>
            </a:r>
          </a:p>
          <a:p>
            <a:r>
              <a:rPr lang="de-AT" sz="2000" dirty="0"/>
              <a:t>Der </a:t>
            </a:r>
            <a:r>
              <a:rPr lang="de-AT" sz="2000" b="1" dirty="0"/>
              <a:t>Zugang zu digitalen Medien </a:t>
            </a:r>
            <a:r>
              <a:rPr lang="de-AT" sz="2000" dirty="0"/>
              <a:t>insbesondere für Schulen sowie für Lernende soll </a:t>
            </a:r>
            <a:r>
              <a:rPr lang="de-AT" sz="2000" b="1" dirty="0"/>
              <a:t>verbessert</a:t>
            </a:r>
            <a:r>
              <a:rPr lang="de-AT" sz="2000" dirty="0"/>
              <a:t> werden. Daher sollen faire und nachhaltige Modelle geschaffen werden, damit digitale Medien einen Beitrag zur </a:t>
            </a:r>
            <a:r>
              <a:rPr lang="de-AT" sz="2000" b="1" dirty="0"/>
              <a:t>Chancengerechtigkeit</a:t>
            </a:r>
            <a:r>
              <a:rPr lang="de-AT" sz="2000" dirty="0"/>
              <a:t> in der Bildung, sowie zum frühen individualisierten Fördern von Potentialen leisten können.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Digitale Schulbücher </a:t>
            </a:r>
            <a:r>
              <a:rPr lang="de-AT" dirty="0"/>
              <a:t>schrittweise verankern; digitale Bildungsmedien und offene und freie Bildungsinhalte (</a:t>
            </a:r>
            <a:r>
              <a:rPr lang="de-AT" b="1" dirty="0"/>
              <a:t>OER – Open Educational Resources</a:t>
            </a:r>
            <a:r>
              <a:rPr lang="de-AT" dirty="0"/>
              <a:t>) verstärkt als Unterrichtsmittel einsetzen sowie Erwachsenen für ihre (selbstorganisierte) Weiterbildung anbieten.</a:t>
            </a:r>
          </a:p>
        </p:txBody>
      </p:sp>
      <p:sp>
        <p:nvSpPr>
          <p:cNvPr id="5" name="Rechteck 4"/>
          <p:cNvSpPr/>
          <p:nvPr/>
        </p:nvSpPr>
        <p:spPr>
          <a:xfrm>
            <a:off x="3635896" y="1268760"/>
            <a:ext cx="5508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Moderne pädagogische Modelle</a:t>
            </a:r>
            <a:r>
              <a:rPr lang="de-AT" dirty="0"/>
              <a:t> und neue Formate im Unterricht sowie in der Aus- und Weiterbildung von Pädagoginnen und Pädagogen verstärkt einsetzen.</a:t>
            </a:r>
          </a:p>
        </p:txBody>
      </p:sp>
      <p:sp>
        <p:nvSpPr>
          <p:cNvPr id="6" name="Rechteck 5"/>
          <p:cNvSpPr/>
          <p:nvPr/>
        </p:nvSpPr>
        <p:spPr>
          <a:xfrm>
            <a:off x="0" y="2420888"/>
            <a:ext cx="6084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Netzwerke innovativer Schulen fördern</a:t>
            </a:r>
            <a:r>
              <a:rPr lang="de-AT" dirty="0"/>
              <a:t>; eLearning-Strategien über Peer-Learning-Ansätze ausweiten.</a:t>
            </a:r>
          </a:p>
        </p:txBody>
      </p:sp>
      <p:sp>
        <p:nvSpPr>
          <p:cNvPr id="7" name="Rechteck 6"/>
          <p:cNvSpPr/>
          <p:nvPr/>
        </p:nvSpPr>
        <p:spPr>
          <a:xfrm>
            <a:off x="2465512" y="3284984"/>
            <a:ext cx="6678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Rahmenbedingungen für den Technologieeinsatz an den Schulstandorten optimieren</a:t>
            </a:r>
            <a:r>
              <a:rPr lang="de-AT" dirty="0"/>
              <a:t> (insbesondere Ausbau von WLAN und Breitband); </a:t>
            </a:r>
            <a:r>
              <a:rPr lang="de-AT" b="1" dirty="0"/>
              <a:t>Schließung von infrastrukturellen Lücken</a:t>
            </a:r>
            <a:r>
              <a:rPr lang="de-AT" dirty="0"/>
              <a:t> und Schaffung einer (</a:t>
            </a:r>
            <a:r>
              <a:rPr lang="de-AT" b="1" dirty="0"/>
              <a:t>standardisierten) Infrastruktur</a:t>
            </a:r>
            <a:r>
              <a:rPr lang="de-AT" dirty="0"/>
              <a:t>; </a:t>
            </a:r>
          </a:p>
          <a:p>
            <a:r>
              <a:rPr lang="de-AT" dirty="0"/>
              <a:t>Entwicklung von </a:t>
            </a:r>
            <a:r>
              <a:rPr lang="de-AT" b="1" dirty="0"/>
              <a:t>sozial verträglichen Finanzierungsmodellen</a:t>
            </a:r>
            <a:r>
              <a:rPr lang="de-AT" dirty="0"/>
              <a:t> für digitale Lernbegleiter (z.B. </a:t>
            </a:r>
            <a:r>
              <a:rPr lang="de-AT" dirty="0" err="1"/>
              <a:t>Tablets</a:t>
            </a:r>
            <a:r>
              <a:rPr lang="de-AT" dirty="0"/>
              <a:t>, Notebooks u.Ä.).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195736" y="5013176"/>
            <a:ext cx="4685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0" dirty="0" err="1"/>
              <a:t>Bla</a:t>
            </a:r>
            <a:r>
              <a:rPr lang="de-AT" sz="8000" dirty="0"/>
              <a:t>, </a:t>
            </a:r>
            <a:r>
              <a:rPr lang="de-AT" sz="8000" dirty="0" err="1"/>
              <a:t>bla</a:t>
            </a:r>
            <a:r>
              <a:rPr lang="de-AT" sz="8000" dirty="0"/>
              <a:t>. ….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5580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„</a:t>
            </a:r>
            <a:r>
              <a:rPr lang="de-AT" b="1" dirty="0" err="1"/>
              <a:t>Shared</a:t>
            </a:r>
            <a:r>
              <a:rPr lang="de-AT" b="1" dirty="0"/>
              <a:t> Services“ </a:t>
            </a:r>
            <a:r>
              <a:rPr lang="de-AT" dirty="0"/>
              <a:t>für Schulen und standardisierte Anwendungen forcieren um Synergien zu nutzen, </a:t>
            </a:r>
            <a:r>
              <a:rPr lang="de-AT" b="1" dirty="0"/>
              <a:t>die Organisation zu entlasten und Transparenz zu fördern.</a:t>
            </a:r>
            <a:r>
              <a:rPr lang="de-AT" dirty="0"/>
              <a:t> </a:t>
            </a:r>
          </a:p>
        </p:txBody>
      </p:sp>
      <p:sp>
        <p:nvSpPr>
          <p:cNvPr id="5" name="Rechteck 4"/>
          <p:cNvSpPr/>
          <p:nvPr/>
        </p:nvSpPr>
        <p:spPr>
          <a:xfrm>
            <a:off x="3275856" y="1196752"/>
            <a:ext cx="5868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Unterstützung der Vernetzung im Austausch und der Weiterentwicklung von pädagogischen und didaktischen Herangehensweisen im Kontext der Nutzung von digitalen Medien und Technologien.</a:t>
            </a:r>
          </a:p>
        </p:txBody>
      </p:sp>
      <p:sp>
        <p:nvSpPr>
          <p:cNvPr id="6" name="Rechteck 5"/>
          <p:cNvSpPr/>
          <p:nvPr/>
        </p:nvSpPr>
        <p:spPr>
          <a:xfrm>
            <a:off x="0" y="2492896"/>
            <a:ext cx="6300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Ausbau von neuen </a:t>
            </a:r>
            <a:r>
              <a:rPr lang="de-AT" b="1" dirty="0"/>
              <a:t>non-formalen und informellen </a:t>
            </a:r>
            <a:r>
              <a:rPr lang="de-AT" dirty="0"/>
              <a:t>Bildungsangeboten über digitale Wege (z.B. </a:t>
            </a:r>
            <a:r>
              <a:rPr lang="de-AT" dirty="0" err="1"/>
              <a:t>Webinare</a:t>
            </a:r>
            <a:r>
              <a:rPr lang="de-AT" dirty="0"/>
              <a:t>, </a:t>
            </a:r>
            <a:r>
              <a:rPr lang="de-AT" dirty="0" err="1"/>
              <a:t>Serious</a:t>
            </a:r>
            <a:r>
              <a:rPr lang="de-AT" dirty="0"/>
              <a:t> Games) im Bereich der außerschulischen Jugendarbeit und der Elternbildung.</a:t>
            </a:r>
          </a:p>
        </p:txBody>
      </p:sp>
      <p:sp>
        <p:nvSpPr>
          <p:cNvPr id="7" name="Rechteck 6"/>
          <p:cNvSpPr/>
          <p:nvPr/>
        </p:nvSpPr>
        <p:spPr>
          <a:xfrm>
            <a:off x="3419872" y="3789040"/>
            <a:ext cx="5724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Evaluierung und Überprüfung der </a:t>
            </a:r>
            <a:r>
              <a:rPr lang="de-AT" b="1" dirty="0"/>
              <a:t>Zweckmäßigkeit des Einsatzes von digitalen Medien</a:t>
            </a:r>
            <a:r>
              <a:rPr lang="de-AT" dirty="0"/>
              <a:t> im Hinblick auf den Erwerb von generellen Fähigkeiten und Kompetenzen.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195736" y="5013176"/>
            <a:ext cx="4685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0" dirty="0" err="1"/>
              <a:t>Bla</a:t>
            </a:r>
            <a:r>
              <a:rPr lang="de-AT" sz="8000" dirty="0"/>
              <a:t>, </a:t>
            </a:r>
            <a:r>
              <a:rPr lang="de-AT" sz="8000" dirty="0" err="1"/>
              <a:t>bla</a:t>
            </a:r>
            <a:r>
              <a:rPr lang="de-AT" sz="8000" dirty="0"/>
              <a:t>. ….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764704"/>
            <a:ext cx="855345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Gestern in meiner Mailbox 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37" y="0"/>
            <a:ext cx="9079663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564904"/>
            <a:ext cx="6349227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r="22992"/>
          <a:stretch>
            <a:fillRect/>
          </a:stretch>
        </p:blipFill>
        <p:spPr bwMode="auto">
          <a:xfrm>
            <a:off x="0" y="0"/>
            <a:ext cx="2987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76672"/>
            <a:ext cx="2257425" cy="621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8680"/>
            <a:ext cx="216024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7776" y="548680"/>
            <a:ext cx="2016224" cy="603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2915816" y="0"/>
            <a:ext cx="622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Projekte des BMBF im Kontext Digitaler Bildung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140968"/>
            <a:ext cx="3510930" cy="308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 t="11555"/>
          <a:stretch>
            <a:fillRect/>
          </a:stretch>
        </p:blipFill>
        <p:spPr bwMode="auto">
          <a:xfrm>
            <a:off x="0" y="548680"/>
            <a:ext cx="8524027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 t="30698"/>
          <a:stretch>
            <a:fillRect/>
          </a:stretch>
        </p:blipFill>
        <p:spPr bwMode="auto">
          <a:xfrm>
            <a:off x="2051720" y="3501008"/>
            <a:ext cx="6693649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latin typeface="Arial Rounded MT Bold" pitchFamily="34" charset="0"/>
              </a:rPr>
              <a:t>Und dann ist da noch …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latin typeface="Arial Rounded MT Bold" pitchFamily="34" charset="0"/>
              </a:rPr>
              <a:t>Gemessen mit blablameter.de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8001"/>
          <a:stretch>
            <a:fillRect/>
          </a:stretch>
        </p:blipFill>
        <p:spPr bwMode="auto">
          <a:xfrm>
            <a:off x="1043608" y="908720"/>
            <a:ext cx="2843808" cy="525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060848"/>
            <a:ext cx="5997361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lkenförmige Legende 3"/>
          <p:cNvSpPr/>
          <p:nvPr/>
        </p:nvSpPr>
        <p:spPr>
          <a:xfrm>
            <a:off x="395536" y="548680"/>
            <a:ext cx="8352928" cy="5256584"/>
          </a:xfrm>
          <a:prstGeom prst="cloudCallout">
            <a:avLst>
              <a:gd name="adj1" fmla="val -50699"/>
              <a:gd name="adj2" fmla="val 63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00" dirty="0"/>
              <a:t>Kurze Verschnaufpause I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52" y="188640"/>
            <a:ext cx="872533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33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75" y="1124744"/>
            <a:ext cx="366712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/>
              <a:t>Die üblichen Verdächtigen ;-)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549304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0" y="54868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auf dem (</a:t>
            </a:r>
            <a:r>
              <a:rPr lang="de-AT" sz="2800" b="1" dirty="0" err="1"/>
              <a:t>inter</a:t>
            </a:r>
            <a:r>
              <a:rPr lang="de-AT" sz="2800" b="1" dirty="0"/>
              <a:t>)nationalen e-Wanderzirkus</a:t>
            </a:r>
            <a:r>
              <a:rPr lang="de-AT" dirty="0"/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Meine „Wanderung“ 2016  </a:t>
            </a:r>
            <a:br>
              <a:rPr lang="de-AT" b="1" dirty="0"/>
            </a:br>
            <a:r>
              <a:rPr lang="de-AT" b="1" dirty="0"/>
              <a:t>Graz - Klagenfurt - Graz - </a:t>
            </a:r>
            <a:r>
              <a:rPr lang="de-AT" b="1" dirty="0" err="1"/>
              <a:t>Mattsee</a:t>
            </a:r>
            <a:r>
              <a:rPr lang="de-AT" b="1" dirty="0"/>
              <a:t> - Königstein - Krems  [Jul.: Porto – Okt.: Münster]</a:t>
            </a:r>
            <a:endParaRPr lang="de-AT" dirty="0"/>
          </a:p>
        </p:txBody>
      </p:sp>
      <p:sp>
        <p:nvSpPr>
          <p:cNvPr id="9" name="Ellipse 8"/>
          <p:cNvSpPr/>
          <p:nvPr/>
        </p:nvSpPr>
        <p:spPr>
          <a:xfrm>
            <a:off x="2051720" y="1196752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Ellipse 9"/>
          <p:cNvSpPr/>
          <p:nvPr/>
        </p:nvSpPr>
        <p:spPr>
          <a:xfrm>
            <a:off x="3635896" y="4221088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Ellipse 10"/>
          <p:cNvSpPr/>
          <p:nvPr/>
        </p:nvSpPr>
        <p:spPr>
          <a:xfrm>
            <a:off x="2915816" y="5229200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Ellipse 11"/>
          <p:cNvSpPr/>
          <p:nvPr/>
        </p:nvSpPr>
        <p:spPr>
          <a:xfrm>
            <a:off x="3059832" y="5373216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Ellipse 12"/>
          <p:cNvSpPr/>
          <p:nvPr/>
        </p:nvSpPr>
        <p:spPr>
          <a:xfrm>
            <a:off x="3275856" y="5229200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Ellipse 13"/>
          <p:cNvSpPr/>
          <p:nvPr/>
        </p:nvSpPr>
        <p:spPr>
          <a:xfrm>
            <a:off x="3707904" y="4869160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Ellipse 14"/>
          <p:cNvSpPr/>
          <p:nvPr/>
        </p:nvSpPr>
        <p:spPr>
          <a:xfrm>
            <a:off x="3203848" y="4941168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Ellipse 15"/>
          <p:cNvSpPr/>
          <p:nvPr/>
        </p:nvSpPr>
        <p:spPr>
          <a:xfrm>
            <a:off x="4499992" y="2204864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Demographische Daten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67233" b="6317"/>
          <a:stretch>
            <a:fillRect/>
          </a:stretch>
        </p:blipFill>
        <p:spPr bwMode="auto">
          <a:xfrm>
            <a:off x="5940152" y="764704"/>
            <a:ext cx="299620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r="42017"/>
          <a:stretch>
            <a:fillRect/>
          </a:stretch>
        </p:blipFill>
        <p:spPr bwMode="auto">
          <a:xfrm>
            <a:off x="1115616" y="836712"/>
            <a:ext cx="691276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Schultypen und Schulstufen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61345" b="26590"/>
          <a:stretch>
            <a:fillRect/>
          </a:stretch>
        </p:blipFill>
        <p:spPr bwMode="auto">
          <a:xfrm>
            <a:off x="1043608" y="3501008"/>
            <a:ext cx="68407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5220072" y="4437112"/>
            <a:ext cx="1152128" cy="792088"/>
          </a:xfrm>
          <a:prstGeom prst="ellipse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836712"/>
            <a:ext cx="3181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4404" y="2708920"/>
            <a:ext cx="196734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Gerade Verbindung mit Pfeil 5"/>
          <p:cNvCxnSpPr/>
          <p:nvPr/>
        </p:nvCxnSpPr>
        <p:spPr>
          <a:xfrm>
            <a:off x="3707904" y="3429000"/>
            <a:ext cx="259228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V="1">
            <a:off x="1979712" y="3284984"/>
            <a:ext cx="439248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 t="5102" b="4082"/>
          <a:stretch>
            <a:fillRect/>
          </a:stretch>
        </p:blipFill>
        <p:spPr bwMode="auto">
          <a:xfrm rot="16200000">
            <a:off x="5040052" y="2888940"/>
            <a:ext cx="936104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052736"/>
            <a:ext cx="2736304" cy="263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293096"/>
            <a:ext cx="266429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Gerade Verbindung mit Pfeil 7"/>
          <p:cNvCxnSpPr/>
          <p:nvPr/>
        </p:nvCxnSpPr>
        <p:spPr>
          <a:xfrm>
            <a:off x="1547664" y="2348880"/>
            <a:ext cx="22322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1187624" y="1412776"/>
            <a:ext cx="417646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1403648" y="1844824"/>
            <a:ext cx="338437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2915816" y="2060848"/>
            <a:ext cx="216024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1403648" y="5373216"/>
            <a:ext cx="244827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1259632" y="5157192"/>
            <a:ext cx="338437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971600" y="5157192"/>
            <a:ext cx="417646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899592" y="4653136"/>
            <a:ext cx="446449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24800" b="376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004048" y="-459432"/>
            <a:ext cx="864096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t="2162"/>
          <a:stretch>
            <a:fillRect/>
          </a:stretch>
        </p:blipFill>
        <p:spPr bwMode="auto">
          <a:xfrm rot="16200000">
            <a:off x="5040052" y="440668"/>
            <a:ext cx="792088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004049" y="1340769"/>
            <a:ext cx="864096" cy="662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004048" y="2276871"/>
            <a:ext cx="864096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5053745" y="3163279"/>
            <a:ext cx="764704" cy="662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67138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076055" y="-99394"/>
            <a:ext cx="1080121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 t="2198"/>
          <a:stretch>
            <a:fillRect/>
          </a:stretch>
        </p:blipFill>
        <p:spPr bwMode="auto">
          <a:xfrm rot="16200000">
            <a:off x="5184070" y="1016731"/>
            <a:ext cx="936104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 t="1099"/>
          <a:stretch>
            <a:fillRect/>
          </a:stretch>
        </p:blipFill>
        <p:spPr bwMode="auto">
          <a:xfrm rot="16200000">
            <a:off x="5188921" y="2019993"/>
            <a:ext cx="926404" cy="648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220830" y="2996196"/>
            <a:ext cx="849636" cy="646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788024" y="-531440"/>
            <a:ext cx="158417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968044" y="944724"/>
            <a:ext cx="1224137" cy="633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 l="4762"/>
          <a:stretch>
            <a:fillRect/>
          </a:stretch>
        </p:blipFill>
        <p:spPr bwMode="auto">
          <a:xfrm rot="16200000">
            <a:off x="4824028" y="2456892"/>
            <a:ext cx="151216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5792" t="1111"/>
          <a:stretch>
            <a:fillRect/>
          </a:stretch>
        </p:blipFill>
        <p:spPr bwMode="auto">
          <a:xfrm rot="16200000">
            <a:off x="4968045" y="-1503549"/>
            <a:ext cx="936103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 l="5757"/>
          <a:stretch>
            <a:fillRect/>
          </a:stretch>
        </p:blipFill>
        <p:spPr bwMode="auto">
          <a:xfrm rot="16200000">
            <a:off x="4644008" y="-171400"/>
            <a:ext cx="1584176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 l="3222"/>
          <a:stretch>
            <a:fillRect/>
          </a:stretch>
        </p:blipFill>
        <p:spPr bwMode="auto">
          <a:xfrm rot="16200000">
            <a:off x="4824029" y="1304764"/>
            <a:ext cx="1224136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824033" y="2600906"/>
            <a:ext cx="1224136" cy="662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2379" t="1042"/>
          <a:stretch>
            <a:fillRect/>
          </a:stretch>
        </p:blipFill>
        <p:spPr bwMode="auto">
          <a:xfrm rot="16200000">
            <a:off x="5184069" y="-2007605"/>
            <a:ext cx="576063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 l="8156"/>
          <a:stretch>
            <a:fillRect/>
          </a:stretch>
        </p:blipFill>
        <p:spPr bwMode="auto">
          <a:xfrm rot="16200000">
            <a:off x="5112062" y="-1287526"/>
            <a:ext cx="720079" cy="684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 t="1053"/>
          <a:stretch>
            <a:fillRect/>
          </a:stretch>
        </p:blipFill>
        <p:spPr bwMode="auto">
          <a:xfrm rot="16200000">
            <a:off x="4932040" y="-315416"/>
            <a:ext cx="1080120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013661" y="755092"/>
            <a:ext cx="916880" cy="684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5112060" y="1664804"/>
            <a:ext cx="720080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4896036" y="2672916"/>
            <a:ext cx="1152128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2379"/>
          <a:stretch>
            <a:fillRect/>
          </a:stretch>
        </p:blipFill>
        <p:spPr bwMode="auto">
          <a:xfrm rot="16200000">
            <a:off x="4896038" y="-135396"/>
            <a:ext cx="936104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968044" y="800708"/>
            <a:ext cx="792090" cy="662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 l="6773"/>
          <a:stretch>
            <a:fillRect/>
          </a:stretch>
        </p:blipFill>
        <p:spPr bwMode="auto">
          <a:xfrm rot="16200000">
            <a:off x="4932040" y="1700806"/>
            <a:ext cx="864098" cy="662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980036" y="2588915"/>
            <a:ext cx="768103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043608" y="260648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www.ahs-informatik.at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 b="13793"/>
          <a:stretch>
            <a:fillRect/>
          </a:stretch>
        </p:blipFill>
        <p:spPr bwMode="auto">
          <a:xfrm>
            <a:off x="5292080" y="476672"/>
            <a:ext cx="32403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64088" y="260648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/>
              <a:t>tddl.ph-kaernten.ac.at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0"/>
            <a:ext cx="424075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b="1" dirty="0"/>
              <a:t>Informatik - </a:t>
            </a:r>
            <a:r>
              <a:rPr lang="de-AT" b="1" dirty="0" err="1"/>
              <a:t>Fachkoordinatorentag</a:t>
            </a:r>
            <a:r>
              <a:rPr lang="de-AT" b="1" dirty="0"/>
              <a:t>  Graz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60032" y="0"/>
            <a:ext cx="42839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Tag des Digitalen Lernens PH Kärnten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924944"/>
            <a:ext cx="2507508" cy="173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ciekawe.org/wp-content/uploads/2015/09/qjjlkG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564904"/>
            <a:ext cx="3456384" cy="2112561"/>
          </a:xfrm>
          <a:prstGeom prst="rect">
            <a:avLst/>
          </a:prstGeom>
          <a:noFill/>
        </p:spPr>
      </p:pic>
      <p:pic>
        <p:nvPicPr>
          <p:cNvPr id="12" name="Grafik 11" descr="IMAG70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517232"/>
            <a:ext cx="9144000" cy="134076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788024" y="2492896"/>
            <a:ext cx="43559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Digital-inklusiv am/in </a:t>
            </a:r>
            <a:r>
              <a:rPr lang="de-AT" b="1" dirty="0" err="1"/>
              <a:t>Mattsee</a:t>
            </a:r>
            <a:endParaRPr lang="de-AT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0" y="2492896"/>
            <a:ext cx="44279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AT" b="1" dirty="0"/>
              <a:t>Informatik – </a:t>
            </a:r>
            <a:r>
              <a:rPr lang="de-AT" b="1" dirty="0" err="1"/>
              <a:t>Fachdidaktiktag</a:t>
            </a:r>
            <a:r>
              <a:rPr lang="de-AT" b="1" dirty="0"/>
              <a:t>  Graz (</a:t>
            </a:r>
            <a:r>
              <a:rPr lang="de-AT" b="1" dirty="0" err="1"/>
              <a:t>Maker</a:t>
            </a:r>
            <a:r>
              <a:rPr lang="de-AT" b="1" dirty="0"/>
              <a:t>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0" y="5157192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/>
              <a:t>Königsteiner Gespräche zur Informatik-Fachdidaktik in der Sächsischen Schweiz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115616" y="4653136"/>
            <a:ext cx="1900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Zaubertricks im Web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5263"/>
          <a:stretch>
            <a:fillRect/>
          </a:stretch>
        </p:blipFill>
        <p:spPr bwMode="auto">
          <a:xfrm rot="16200000">
            <a:off x="5112061" y="-927484"/>
            <a:ext cx="129614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076058" y="476671"/>
            <a:ext cx="136815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 l="7293"/>
          <a:stretch>
            <a:fillRect/>
          </a:stretch>
        </p:blipFill>
        <p:spPr bwMode="auto">
          <a:xfrm rot="16200000">
            <a:off x="5220072" y="1772816"/>
            <a:ext cx="108012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256076" y="2888938"/>
            <a:ext cx="1008113" cy="612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lkenförmige Legende 3"/>
          <p:cNvSpPr/>
          <p:nvPr/>
        </p:nvSpPr>
        <p:spPr>
          <a:xfrm>
            <a:off x="467544" y="548680"/>
            <a:ext cx="8352928" cy="5256584"/>
          </a:xfrm>
          <a:prstGeom prst="cloudCallout">
            <a:avLst>
              <a:gd name="adj1" fmla="val -50699"/>
              <a:gd name="adj2" fmla="val 63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00" dirty="0"/>
              <a:t>Kurze Verschnaufpause II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 t="11680"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Schnelle qualitative Analyse der Freiantworten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5122"/>
            <a:ext cx="9144000" cy="314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3140968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err="1"/>
              <a:t>Begriffwolken</a:t>
            </a:r>
            <a:r>
              <a:rPr lang="de-AT" sz="2800" b="1" dirty="0"/>
              <a:t> zu DIGITALER und INFORMATISCHER Bildung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30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 err="1"/>
              <a:t>Begriffwolke</a:t>
            </a:r>
            <a:r>
              <a:rPr lang="de-AT" sz="2800" b="1" dirty="0"/>
              <a:t> zu SONSTIGES …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r="53150"/>
          <a:stretch>
            <a:fillRect/>
          </a:stretch>
        </p:blipFill>
        <p:spPr bwMode="auto">
          <a:xfrm>
            <a:off x="0" y="1"/>
            <a:ext cx="9144000" cy="378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3846" t="13420"/>
          <a:stretch>
            <a:fillRect/>
          </a:stretch>
        </p:blipFill>
        <p:spPr bwMode="auto">
          <a:xfrm>
            <a:off x="0" y="3764487"/>
            <a:ext cx="9144000" cy="309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052736"/>
            <a:ext cx="680424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3327" t="2293" r="3524" b="3713"/>
          <a:stretch>
            <a:fillRect/>
          </a:stretch>
        </p:blipFill>
        <p:spPr bwMode="auto">
          <a:xfrm>
            <a:off x="323528" y="2132856"/>
            <a:ext cx="2232248" cy="326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/>
              <a:t>Beat </a:t>
            </a:r>
            <a:r>
              <a:rPr lang="de-AT" sz="3200" b="1" dirty="0" err="1"/>
              <a:t>Döbeli‘s</a:t>
            </a:r>
            <a:r>
              <a:rPr lang="de-AT" sz="3200" b="1" dirty="0"/>
              <a:t>  BIG PICTURE von Schule </a:t>
            </a:r>
            <a:br>
              <a:rPr lang="de-AT" sz="3200" b="1" dirty="0"/>
            </a:br>
            <a:r>
              <a:rPr lang="de-AT" sz="3200" b="1" dirty="0"/>
              <a:t>im Lichte DIGITALER BILDUNG („Leitmedienwechsel“)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724128" y="4941168"/>
            <a:ext cx="1372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/>
              <a:t>Seite 41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a/ac/Presidio-modelo2.JPG/1024px-Presidio-model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176464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0" y="6057781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Panoptisches Gefängnis aus der Machado-Diktatur in Kuba</a:t>
            </a:r>
            <a:br>
              <a:rPr lang="de-AT" sz="2800" b="1" dirty="0"/>
            </a:br>
            <a:r>
              <a:rPr lang="de-AT" b="1" dirty="0"/>
              <a:t>Quelle: https://de.wikipedia.org/wiki/Panopticon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19168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dirty="0" err="1">
                <a:solidFill>
                  <a:schemeClr val="bg1"/>
                </a:solidFill>
              </a:rPr>
              <a:t>Panoptismus</a:t>
            </a:r>
            <a:r>
              <a:rPr lang="de-AT" sz="6000" dirty="0">
                <a:solidFill>
                  <a:schemeClr val="bg1"/>
                </a:solidFill>
              </a:rPr>
              <a:t> </a:t>
            </a:r>
            <a:r>
              <a:rPr lang="de-AT" sz="2800" dirty="0">
                <a:solidFill>
                  <a:schemeClr val="bg1"/>
                </a:solidFill>
              </a:rPr>
              <a:t>(Foucault, 20.Jhdt.)</a:t>
            </a:r>
            <a:endParaRPr lang="de-AT" sz="40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5373216"/>
            <a:ext cx="417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Panoptikum, Jeremy Bentham (19. Jhdt.) </a:t>
            </a:r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www.prepolino.ch/bildersammlung/lehrer_und_schueler/computer%20ohne%20comput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195480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0" y="0"/>
            <a:ext cx="4644008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6000" b="1" dirty="0"/>
              <a:t>IT-BILDUNGS-</a:t>
            </a:r>
          </a:p>
          <a:p>
            <a:pPr algn="ctr"/>
            <a:r>
              <a:rPr lang="de-AT" sz="6000" b="1" dirty="0"/>
              <a:t>MONITORING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a/ac/Presidio-modelo2.JPG/1024px-Presidio-model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0" y="33265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dirty="0" err="1">
                <a:solidFill>
                  <a:schemeClr val="bg1"/>
                </a:solidFill>
              </a:rPr>
              <a:t>Panoptismus</a:t>
            </a:r>
            <a:r>
              <a:rPr lang="de-AT" sz="6000" dirty="0">
                <a:solidFill>
                  <a:schemeClr val="bg1"/>
                </a:solidFill>
              </a:rPr>
              <a:t> </a:t>
            </a:r>
            <a:r>
              <a:rPr lang="de-AT" sz="2800" dirty="0">
                <a:solidFill>
                  <a:schemeClr val="bg1"/>
                </a:solidFill>
              </a:rPr>
              <a:t>(Foucault, 20.Jhdt.)</a:t>
            </a:r>
            <a:endParaRPr lang="de-AT" sz="40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5373216"/>
            <a:ext cx="417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Panoptikum, Jeremy Bentham (19. Jhdt.) </a:t>
            </a:r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invidis.de/wp-content/uploads/2014/07/eyevis-Video-Wall-im-Kontrollra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976664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1043608" y="1268760"/>
            <a:ext cx="1372876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Die brave 1A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43808" y="1340768"/>
            <a:ext cx="1729961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Die schlimme 4E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716016" y="1916832"/>
            <a:ext cx="1427186" cy="646331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Alert!</a:t>
            </a:r>
            <a:br>
              <a:rPr lang="de-AT" dirty="0">
                <a:solidFill>
                  <a:schemeClr val="bg1"/>
                </a:solidFill>
              </a:rPr>
            </a:br>
            <a:r>
              <a:rPr lang="de-AT" dirty="0">
                <a:solidFill>
                  <a:schemeClr val="bg1"/>
                </a:solidFill>
              </a:rPr>
              <a:t>Lehrer brüllt!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630505" y="1484784"/>
            <a:ext cx="766557" cy="646331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</a:rPr>
              <a:t>Klasse</a:t>
            </a:r>
            <a:br>
              <a:rPr lang="de-AT" dirty="0">
                <a:solidFill>
                  <a:schemeClr val="bg1"/>
                </a:solidFill>
              </a:rPr>
            </a:br>
            <a:r>
              <a:rPr lang="de-AT" dirty="0">
                <a:solidFill>
                  <a:schemeClr val="bg1"/>
                </a:solidFill>
              </a:rPr>
              <a:t>allein!</a:t>
            </a:r>
          </a:p>
        </p:txBody>
      </p:sp>
      <p:sp>
        <p:nvSpPr>
          <p:cNvPr id="15" name="Rechteck 1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AT" dirty="0"/>
              <a:t>Quelle: http://invidis.de/wp-content/uploads/2014/07/eyevis-Video-Wall-im-Kontrollraum.jpg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800" b="1" dirty="0"/>
              <a:t>Eine panoptische Schulleitung, oder Abt. II/8 ;-)</a:t>
            </a:r>
            <a:r>
              <a:rPr lang="de-AT" sz="2800" dirty="0"/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/>
              <a:t>Nicht ganz Abschließendes …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683568" y="1484785"/>
            <a:ext cx="78488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/>
              <a:t>Berliner Imperativ </a:t>
            </a:r>
            <a:br>
              <a:rPr lang="de-AT" dirty="0"/>
            </a:br>
            <a:r>
              <a:rPr lang="de-AT" b="1" i="1" dirty="0"/>
              <a:t>Frage nicht, was die Abteilung II/8 für dich tun kann, </a:t>
            </a:r>
            <a:br>
              <a:rPr lang="de-AT" b="1" i="1" dirty="0"/>
            </a:br>
            <a:r>
              <a:rPr lang="de-AT" b="1" i="1" dirty="0"/>
              <a:t>sondern frage, was du für diese Abteilung tun kannst.</a:t>
            </a:r>
          </a:p>
          <a:p>
            <a:endParaRPr lang="de-AT" dirty="0"/>
          </a:p>
          <a:p>
            <a:r>
              <a:rPr lang="de-AT" sz="3200" b="1" dirty="0"/>
              <a:t>Konsolidierung und Bündelung der Kräfte  </a:t>
            </a:r>
          </a:p>
          <a:p>
            <a:endParaRPr lang="de-AT" b="1" dirty="0"/>
          </a:p>
          <a:p>
            <a:r>
              <a:rPr lang="de-AT" sz="3200" b="1" dirty="0"/>
              <a:t>Transparenz  (Daten und Fakten)</a:t>
            </a:r>
          </a:p>
          <a:p>
            <a:endParaRPr lang="de-AT" b="1" dirty="0"/>
          </a:p>
          <a:p>
            <a:r>
              <a:rPr lang="de-AT" sz="3200" b="1" dirty="0"/>
              <a:t>Spitze und Breite  („Bewegung und Sport“)</a:t>
            </a:r>
          </a:p>
          <a:p>
            <a:endParaRPr lang="de-AT" sz="2000" b="1" dirty="0"/>
          </a:p>
          <a:p>
            <a:r>
              <a:rPr lang="de-AT" sz="3200" b="1" dirty="0"/>
              <a:t>Sekundarstufe I+II</a:t>
            </a:r>
            <a:br>
              <a:rPr lang="de-AT" sz="2000" b="1" dirty="0"/>
            </a:br>
            <a:r>
              <a:rPr lang="de-AT" b="1" i="1" dirty="0"/>
              <a:t>Bildungsstandards, Curriculum, </a:t>
            </a:r>
            <a:r>
              <a:rPr lang="de-AT" b="1" i="1" dirty="0" err="1"/>
              <a:t>Zeitgefässe</a:t>
            </a:r>
            <a:r>
              <a:rPr lang="de-AT" b="1" i="1" dirty="0"/>
              <a:t> (Stunden)</a:t>
            </a:r>
          </a:p>
          <a:p>
            <a:r>
              <a:rPr lang="de-AT" b="1" i="1" dirty="0"/>
              <a:t>Kompetenzmodelle SEK I und SEK II zusammenführen</a:t>
            </a:r>
            <a:endParaRPr lang="de-AT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t="40928" b="4641"/>
          <a:stretch>
            <a:fillRect/>
          </a:stretch>
        </p:blipFill>
        <p:spPr bwMode="auto">
          <a:xfrm>
            <a:off x="0" y="548680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37799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37079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5" cstate="print"/>
          <a:srcRect t="13739" b="10935"/>
          <a:stretch>
            <a:fillRect/>
          </a:stretch>
        </p:blipFill>
        <p:spPr bwMode="auto">
          <a:xfrm>
            <a:off x="3851920" y="1556792"/>
            <a:ext cx="52920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 rot="19228259">
            <a:off x="6736884" y="1329146"/>
            <a:ext cx="25851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dirty="0"/>
              <a:t>IFIP Konferenz in Portugal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/>
              <a:t>Wie sehen die anderen Länder uns?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4400" b="1" dirty="0"/>
              <a:t>Zum Nachdenken – Die 500.000 € Fee</a:t>
            </a:r>
            <a:endParaRPr lang="de-AT" sz="7200" b="1" dirty="0"/>
          </a:p>
        </p:txBody>
      </p:sp>
      <p:pic>
        <p:nvPicPr>
          <p:cNvPr id="44034" name="Picture 2" descr="1/2 Million Euro Schreddergeld als Barren"/>
          <p:cNvPicPr>
            <a:picLocks noChangeAspect="1" noChangeArrowheads="1"/>
          </p:cNvPicPr>
          <p:nvPr/>
        </p:nvPicPr>
        <p:blipFill>
          <a:blip r:embed="rId2" cstate="print"/>
          <a:srcRect l="5035" t="19468" r="2662" b="14018"/>
          <a:stretch>
            <a:fillRect/>
          </a:stretch>
        </p:blipFill>
        <p:spPr bwMode="auto">
          <a:xfrm>
            <a:off x="2627784" y="2564904"/>
            <a:ext cx="3960440" cy="2880320"/>
          </a:xfrm>
          <a:prstGeom prst="rect">
            <a:avLst/>
          </a:prstGeom>
          <a:noFill/>
        </p:spPr>
      </p:pic>
      <p:pic>
        <p:nvPicPr>
          <p:cNvPr id="7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561856"/>
            <a:ext cx="2301316" cy="1296144"/>
          </a:xfrm>
          <a:prstGeom prst="rect">
            <a:avLst/>
          </a:prstGeom>
          <a:noFill/>
        </p:spPr>
      </p:pic>
      <p:pic>
        <p:nvPicPr>
          <p:cNvPr id="8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2045614" cy="1152128"/>
          </a:xfrm>
          <a:prstGeom prst="rect">
            <a:avLst/>
          </a:prstGeom>
          <a:noFill/>
        </p:spPr>
      </p:pic>
      <p:pic>
        <p:nvPicPr>
          <p:cNvPr id="9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708920"/>
            <a:ext cx="1789912" cy="1008112"/>
          </a:xfrm>
          <a:prstGeom prst="rect">
            <a:avLst/>
          </a:prstGeom>
          <a:noFill/>
        </p:spPr>
      </p:pic>
      <p:pic>
        <p:nvPicPr>
          <p:cNvPr id="10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268760"/>
            <a:ext cx="2241770" cy="1262607"/>
          </a:xfrm>
          <a:prstGeom prst="rect">
            <a:avLst/>
          </a:prstGeom>
          <a:noFill/>
        </p:spPr>
      </p:pic>
      <p:pic>
        <p:nvPicPr>
          <p:cNvPr id="11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2232248" cy="1257244"/>
          </a:xfrm>
          <a:prstGeom prst="rect">
            <a:avLst/>
          </a:prstGeom>
          <a:noFill/>
        </p:spPr>
      </p:pic>
      <p:pic>
        <p:nvPicPr>
          <p:cNvPr id="12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124744"/>
            <a:ext cx="2592288" cy="1460025"/>
          </a:xfrm>
          <a:prstGeom prst="rect">
            <a:avLst/>
          </a:prstGeom>
          <a:noFill/>
        </p:spPr>
      </p:pic>
      <p:pic>
        <p:nvPicPr>
          <p:cNvPr id="13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005064"/>
            <a:ext cx="2173465" cy="1224136"/>
          </a:xfrm>
          <a:prstGeom prst="rect">
            <a:avLst/>
          </a:prstGeom>
          <a:noFill/>
        </p:spPr>
      </p:pic>
      <p:pic>
        <p:nvPicPr>
          <p:cNvPr id="14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573016"/>
            <a:ext cx="2267744" cy="1584176"/>
          </a:xfrm>
          <a:prstGeom prst="rect">
            <a:avLst/>
          </a:prstGeom>
          <a:noFill/>
        </p:spPr>
      </p:pic>
      <p:pic>
        <p:nvPicPr>
          <p:cNvPr id="15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445224"/>
            <a:ext cx="2508397" cy="1412776"/>
          </a:xfrm>
          <a:prstGeom prst="rect">
            <a:avLst/>
          </a:prstGeom>
          <a:noFill/>
        </p:spPr>
      </p:pic>
      <p:pic>
        <p:nvPicPr>
          <p:cNvPr id="16" name="Picture 4" descr="100 x &amp;#x20AC;500 EURO Spielgeld Scheine Cashbricks® im Bün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129808"/>
            <a:ext cx="2771800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204864"/>
            <a:ext cx="915306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/>
              <a:t>„DIGITALE BILDUNG“, ein Versuch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 t="24112"/>
          <a:stretch>
            <a:fillRect/>
          </a:stretch>
        </p:blipFill>
        <p:spPr bwMode="auto">
          <a:xfrm>
            <a:off x="4571999" y="2924944"/>
            <a:ext cx="4572001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4499992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1331640" y="4437112"/>
            <a:ext cx="2720938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de-AT" b="1" dirty="0"/>
              <a:t>http://blog.doebe.li/Blog/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067944" y="1700808"/>
            <a:ext cx="216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Breier, </a:t>
            </a:r>
            <a:r>
              <a:rPr lang="de-AT" b="1" dirty="0" err="1"/>
              <a:t>Edudays</a:t>
            </a:r>
            <a:r>
              <a:rPr lang="de-AT" b="1" dirty="0"/>
              <a:t> 2014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3413" t="3801" r="6074"/>
          <a:stretch>
            <a:fillRect/>
          </a:stretch>
        </p:blipFill>
        <p:spPr bwMode="auto">
          <a:xfrm>
            <a:off x="0" y="0"/>
            <a:ext cx="4392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40"/>
            <a:ext cx="5112568" cy="25922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hteck 5"/>
          <p:cNvSpPr/>
          <p:nvPr/>
        </p:nvSpPr>
        <p:spPr>
          <a:xfrm>
            <a:off x="3779912" y="3429000"/>
            <a:ext cx="5112568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de-AT" b="1" dirty="0">
                <a:solidFill>
                  <a:schemeClr val="tx2"/>
                </a:solidFill>
              </a:rPr>
              <a:t>Bildung in der digitalen vernetzten Welt </a:t>
            </a:r>
          </a:p>
          <a:p>
            <a:pPr algn="ctr"/>
            <a:r>
              <a:rPr lang="de-AT" b="1" dirty="0">
                <a:solidFill>
                  <a:schemeClr val="tx2"/>
                </a:solidFill>
              </a:rPr>
              <a:t>(kurz: </a:t>
            </a:r>
            <a:r>
              <a:rPr lang="de-AT" b="1" u="sng" dirty="0">
                <a:solidFill>
                  <a:schemeClr val="tx2"/>
                </a:solidFill>
              </a:rPr>
              <a:t>Digitale Bildung</a:t>
            </a:r>
            <a:r>
              <a:rPr lang="de-AT" b="1" dirty="0">
                <a:solidFill>
                  <a:schemeClr val="tx2"/>
                </a:solidFill>
              </a:rPr>
              <a:t>) muss aus </a:t>
            </a:r>
          </a:p>
          <a:p>
            <a:pPr algn="ctr"/>
            <a:r>
              <a:rPr lang="de-AT" b="1" dirty="0">
                <a:solidFill>
                  <a:schemeClr val="tx2"/>
                </a:solidFill>
              </a:rPr>
              <a:t>technologischer, </a:t>
            </a:r>
          </a:p>
          <a:p>
            <a:pPr algn="ctr"/>
            <a:r>
              <a:rPr lang="de-AT" b="1" dirty="0">
                <a:solidFill>
                  <a:schemeClr val="tx2"/>
                </a:solidFill>
              </a:rPr>
              <a:t>gesellschaftlich-kultureller und anwendungsbezogener </a:t>
            </a:r>
          </a:p>
          <a:p>
            <a:pPr algn="ctr"/>
            <a:r>
              <a:rPr lang="de-AT" b="1" dirty="0">
                <a:solidFill>
                  <a:schemeClr val="tx2"/>
                </a:solidFill>
              </a:rPr>
              <a:t>Perspektive in den Blick genommen werden.</a:t>
            </a:r>
            <a:endParaRPr lang="de-AT" sz="2400" b="1" dirty="0">
              <a:solidFill>
                <a:schemeClr val="tx2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779912" y="5229200"/>
            <a:ext cx="511256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AT" b="1" dirty="0"/>
              <a:t>Digitale Bildung im eigenständigen Lernbereich sowie innerhalb der anderen Fächer muss kontinuierlich über alle Schulstufen für alle </a:t>
            </a:r>
            <a:r>
              <a:rPr lang="de-AT" b="1" dirty="0" err="1"/>
              <a:t>Schüler_innen</a:t>
            </a:r>
            <a:r>
              <a:rPr lang="de-AT" b="1" dirty="0"/>
              <a:t> im Sinne eines </a:t>
            </a:r>
            <a:r>
              <a:rPr lang="de-AT" b="1" dirty="0" err="1"/>
              <a:t>Spiralcurriulums</a:t>
            </a:r>
            <a:r>
              <a:rPr lang="de-AT" b="1" dirty="0"/>
              <a:t> erfolgen.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788024" y="2518350"/>
            <a:ext cx="4355976" cy="433965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Für eine souveräne und aktiv gestaltende Rolle in der digitalisierten Welt benötigen wir eine grundlegende </a:t>
            </a:r>
            <a:r>
              <a:rPr lang="de-AT" sz="2400" b="1" dirty="0">
                <a:solidFill>
                  <a:schemeClr val="bg1"/>
                </a:solidFill>
              </a:rPr>
              <a:t>informatorische</a:t>
            </a:r>
            <a:r>
              <a:rPr lang="de-AT" dirty="0">
                <a:solidFill>
                  <a:schemeClr val="bg1"/>
                </a:solidFill>
              </a:rPr>
              <a:t> </a:t>
            </a:r>
            <a:r>
              <a:rPr lang="de-AT" b="1" dirty="0">
                <a:solidFill>
                  <a:schemeClr val="bg1"/>
                </a:solidFill>
              </a:rPr>
              <a:t>Bildung</a:t>
            </a:r>
            <a:r>
              <a:rPr lang="de-AT" dirty="0">
                <a:solidFill>
                  <a:schemeClr val="bg1"/>
                </a:solidFill>
              </a:rPr>
              <a:t>, die uns ermächtigt, die Logik von </a:t>
            </a:r>
            <a:r>
              <a:rPr lang="de-AT" b="1" dirty="0">
                <a:solidFill>
                  <a:schemeClr val="bg1"/>
                </a:solidFill>
              </a:rPr>
              <a:t>Algorithmen</a:t>
            </a:r>
            <a:r>
              <a:rPr lang="de-AT" dirty="0">
                <a:solidFill>
                  <a:schemeClr val="bg1"/>
                </a:solidFill>
              </a:rPr>
              <a:t> zu begreifen, sie kritisch zu hinterfragen und selbst zu gestalten. Sie muss zum technischen, aber auch zum rechtlichen Verständnis und zur Gestaltung digitaler Medien, Netze und Strukturen befähigen. </a:t>
            </a:r>
          </a:p>
          <a:p>
            <a:r>
              <a:rPr lang="de-AT" dirty="0">
                <a:solidFill>
                  <a:schemeClr val="bg1"/>
                </a:solidFill>
              </a:rPr>
              <a:t>Die </a:t>
            </a:r>
            <a:r>
              <a:rPr lang="de-AT" b="1" dirty="0">
                <a:solidFill>
                  <a:schemeClr val="bg1"/>
                </a:solidFill>
              </a:rPr>
              <a:t>schulische Informatik</a:t>
            </a:r>
            <a:r>
              <a:rPr lang="de-AT" dirty="0">
                <a:solidFill>
                  <a:schemeClr val="bg1"/>
                </a:solidFill>
              </a:rPr>
              <a:t> geht also über das </a:t>
            </a:r>
            <a:r>
              <a:rPr lang="de-AT" b="1" dirty="0">
                <a:solidFill>
                  <a:schemeClr val="bg1"/>
                </a:solidFill>
              </a:rPr>
              <a:t>Erlernen einer Programmiersprache </a:t>
            </a:r>
            <a:r>
              <a:rPr lang="de-AT" dirty="0">
                <a:solidFill>
                  <a:schemeClr val="bg1"/>
                </a:solidFill>
              </a:rPr>
              <a:t>weit hinaus, kann aber durchaus schon in der Grundschule ansetzen, wenn die Ansätze spielerisch und altersgerecht sind.</a:t>
            </a:r>
          </a:p>
        </p:txBody>
      </p:sp>
      <p:sp>
        <p:nvSpPr>
          <p:cNvPr id="3" name="Rechteck 2"/>
          <p:cNvSpPr/>
          <p:nvPr/>
        </p:nvSpPr>
        <p:spPr>
          <a:xfrm>
            <a:off x="0" y="3356992"/>
            <a:ext cx="4572000" cy="2031325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de-AT" dirty="0"/>
              <a:t>„</a:t>
            </a:r>
            <a:r>
              <a:rPr lang="de-AT" b="1" dirty="0"/>
              <a:t>Digitale Bildung</a:t>
            </a:r>
            <a:r>
              <a:rPr lang="de-AT" dirty="0"/>
              <a:t>“ meint also </a:t>
            </a:r>
            <a:r>
              <a:rPr lang="de-AT" b="1" dirty="0"/>
              <a:t>nicht etwa die Digitalisierung von Lernprozessen</a:t>
            </a:r>
            <a:r>
              <a:rPr lang="de-AT" dirty="0"/>
              <a:t>, sondern deren </a:t>
            </a:r>
            <a:r>
              <a:rPr lang="de-AT" b="1" dirty="0"/>
              <a:t>qualitative Veränderung </a:t>
            </a:r>
            <a:r>
              <a:rPr lang="de-AT" dirty="0"/>
              <a:t>durch den </a:t>
            </a:r>
            <a:r>
              <a:rPr lang="de-AT" b="1" dirty="0"/>
              <a:t>sinnvollen und gezielten Einsatz</a:t>
            </a:r>
            <a:r>
              <a:rPr lang="de-AT" dirty="0"/>
              <a:t> digitaler Medien. </a:t>
            </a:r>
          </a:p>
          <a:p>
            <a:r>
              <a:rPr lang="de-AT" dirty="0"/>
              <a:t>Digitale Lernangebote können den das Lernen begleitenden Menschen niemals ersetzen.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fa34fdc5e444a7355f2873a7c902efe2e151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1356</Words>
  <Application>Microsoft Office PowerPoint</Application>
  <PresentationFormat>Bildschirmpräsentation (4:3)</PresentationFormat>
  <Paragraphs>102</Paragraphs>
  <Slides>50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4" baseType="lpstr">
      <vt:lpstr>Arial</vt:lpstr>
      <vt:lpstr>Arial Rounded MT Bold</vt:lpstr>
      <vt:lpstr>Calibri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pmicheuz</dc:creator>
  <cp:lastModifiedBy>Peter Micheuz</cp:lastModifiedBy>
  <cp:revision>56</cp:revision>
  <dcterms:created xsi:type="dcterms:W3CDTF">2016-03-24T15:07:47Z</dcterms:created>
  <dcterms:modified xsi:type="dcterms:W3CDTF">2024-04-02T08:56:08Z</dcterms:modified>
</cp:coreProperties>
</file>