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3" r:id="rId1"/>
    <p:sldMasterId id="2147483723" r:id="rId2"/>
  </p:sldMasterIdLst>
  <p:notesMasterIdLst>
    <p:notesMasterId r:id="rId49"/>
  </p:notesMasterIdLst>
  <p:handoutMasterIdLst>
    <p:handoutMasterId r:id="rId50"/>
  </p:handoutMasterIdLst>
  <p:sldIdLst>
    <p:sldId id="387" r:id="rId3"/>
    <p:sldId id="414" r:id="rId4"/>
    <p:sldId id="389" r:id="rId5"/>
    <p:sldId id="437" r:id="rId6"/>
    <p:sldId id="390" r:id="rId7"/>
    <p:sldId id="391" r:id="rId8"/>
    <p:sldId id="415" r:id="rId9"/>
    <p:sldId id="436" r:id="rId10"/>
    <p:sldId id="392" r:id="rId11"/>
    <p:sldId id="435" r:id="rId12"/>
    <p:sldId id="430" r:id="rId13"/>
    <p:sldId id="393" r:id="rId14"/>
    <p:sldId id="438" r:id="rId15"/>
    <p:sldId id="431" r:id="rId16"/>
    <p:sldId id="429" r:id="rId17"/>
    <p:sldId id="394" r:id="rId18"/>
    <p:sldId id="416" r:id="rId19"/>
    <p:sldId id="428" r:id="rId20"/>
    <p:sldId id="427" r:id="rId21"/>
    <p:sldId id="425" r:id="rId22"/>
    <p:sldId id="423" r:id="rId23"/>
    <p:sldId id="424" r:id="rId24"/>
    <p:sldId id="417" r:id="rId25"/>
    <p:sldId id="418" r:id="rId26"/>
    <p:sldId id="419" r:id="rId27"/>
    <p:sldId id="433" r:id="rId28"/>
    <p:sldId id="420" r:id="rId29"/>
    <p:sldId id="434" r:id="rId30"/>
    <p:sldId id="422" r:id="rId31"/>
    <p:sldId id="395" r:id="rId32"/>
    <p:sldId id="396" r:id="rId33"/>
    <p:sldId id="397" r:id="rId34"/>
    <p:sldId id="398" r:id="rId35"/>
    <p:sldId id="399" r:id="rId36"/>
    <p:sldId id="400" r:id="rId37"/>
    <p:sldId id="401" r:id="rId38"/>
    <p:sldId id="402" r:id="rId39"/>
    <p:sldId id="403" r:id="rId40"/>
    <p:sldId id="404" r:id="rId41"/>
    <p:sldId id="413" r:id="rId42"/>
    <p:sldId id="405" r:id="rId43"/>
    <p:sldId id="406" r:id="rId44"/>
    <p:sldId id="407" r:id="rId45"/>
    <p:sldId id="408" r:id="rId46"/>
    <p:sldId id="409" r:id="rId47"/>
    <p:sldId id="410" r:id="rId48"/>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4">
          <p15:clr>
            <a:srgbClr val="A4A3A4"/>
          </p15:clr>
        </p15:guide>
        <p15:guide id="2" orient="horz" pos="2902">
          <p15:clr>
            <a:srgbClr val="A4A3A4"/>
          </p15:clr>
        </p15:guide>
        <p15:guide id="3" pos="345">
          <p15:clr>
            <a:srgbClr val="A4A3A4"/>
          </p15:clr>
        </p15:guide>
        <p15:guide id="4" pos="5366">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20F"/>
    <a:srgbClr val="E6E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818" autoAdjust="0"/>
  </p:normalViewPr>
  <p:slideViewPr>
    <p:cSldViewPr snapToGrid="0" snapToObjects="1">
      <p:cViewPr varScale="1">
        <p:scale>
          <a:sx n="115" d="100"/>
          <a:sy n="115" d="100"/>
        </p:scale>
        <p:origin x="666" y="108"/>
      </p:cViewPr>
      <p:guideLst>
        <p:guide orient="horz" pos="524"/>
        <p:guide orient="horz" pos="2902"/>
        <p:guide pos="345"/>
        <p:guide pos="5366"/>
      </p:guideLst>
    </p:cSldViewPr>
  </p:slideViewPr>
  <p:outlineViewPr>
    <p:cViewPr>
      <p:scale>
        <a:sx n="33" d="100"/>
        <a:sy n="33" d="100"/>
      </p:scale>
      <p:origin x="36" y="4872"/>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100" d="100"/>
          <a:sy n="100" d="100"/>
        </p:scale>
        <p:origin x="1266"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52016" y="9430306"/>
            <a:ext cx="2945659" cy="496332"/>
          </a:xfrm>
          <a:prstGeom prst="rect">
            <a:avLst/>
          </a:prstGeom>
        </p:spPr>
        <p:txBody>
          <a:bodyPr vert="horz" lIns="91440" tIns="45720" rIns="91440" bIns="45720" rtlCol="0" anchor="b" anchorCtr="0"/>
          <a:lstStyle>
            <a:lvl1pPr algn="r">
              <a:defRPr sz="1200"/>
            </a:lvl1pPr>
          </a:lstStyle>
          <a:p>
            <a:fld id="{A4F87B00-D7D7-4E73-88E5-5DF5797B2681}" type="datetimeFigureOut">
              <a:rPr lang="de-AT" smtClean="0"/>
              <a:t>11.10.2023</a:t>
            </a:fld>
            <a:endParaRPr lang="de-AT" dirty="0"/>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AT" dirty="0"/>
          </a:p>
        </p:txBody>
      </p:sp>
      <p:sp>
        <p:nvSpPr>
          <p:cNvPr id="6" name="Foliennummernplatzhalter 5"/>
          <p:cNvSpPr>
            <a:spLocks noGrp="1"/>
          </p:cNvSpPr>
          <p:nvPr>
            <p:ph type="sldNum" sz="quarter" idx="3"/>
          </p:nvPr>
        </p:nvSpPr>
        <p:spPr>
          <a:xfrm>
            <a:off x="2945659" y="9428583"/>
            <a:ext cx="904784" cy="496332"/>
          </a:xfrm>
          <a:prstGeom prst="rect">
            <a:avLst/>
          </a:prstGeom>
        </p:spPr>
        <p:txBody>
          <a:bodyPr vert="horz" lIns="91440" tIns="45720" rIns="91440" bIns="45720" rtlCol="0" anchor="b"/>
          <a:lstStyle>
            <a:lvl1pPr algn="r">
              <a:defRPr sz="1200"/>
            </a:lvl1pPr>
          </a:lstStyle>
          <a:p>
            <a:pPr algn="ctr"/>
            <a:fld id="{1BCACBB0-6C6B-4B3E-B6E6-54B62284C21B}" type="slidenum">
              <a:rPr lang="de-AT" smtClean="0"/>
              <a:pPr algn="ctr"/>
              <a:t>‹Nr.›</a:t>
            </a:fld>
            <a:endParaRPr lang="de-AT" dirty="0"/>
          </a:p>
        </p:txBody>
      </p:sp>
      <p:pic>
        <p:nvPicPr>
          <p:cNvPr id="7" name="Grafik 6" descr="Bundesministerium &#10;&#10;&#10;Bildung, Wissenschaft und Forschu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2000" y="432000"/>
            <a:ext cx="1476000" cy="460800"/>
          </a:xfrm>
          <a:prstGeom prst="rect">
            <a:avLst/>
          </a:prstGeom>
          <a:noFill/>
          <a:ln>
            <a:noFill/>
          </a:ln>
        </p:spPr>
      </p:pic>
    </p:spTree>
    <p:extLst>
      <p:ext uri="{BB962C8B-B14F-4D97-AF65-F5344CB8AC3E}">
        <p14:creationId xmlns:p14="http://schemas.microsoft.com/office/powerpoint/2010/main" val="1483347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52016" y="9428582"/>
            <a:ext cx="2945659" cy="496332"/>
          </a:xfrm>
          <a:prstGeom prst="rect">
            <a:avLst/>
          </a:prstGeom>
        </p:spPr>
        <p:txBody>
          <a:bodyPr vert="horz" lIns="91440" tIns="45720" rIns="91440" bIns="45720" rtlCol="0" anchor="b" anchorCtr="0"/>
          <a:lstStyle>
            <a:lvl1pPr algn="r">
              <a:defRPr sz="1200"/>
            </a:lvl1pPr>
          </a:lstStyle>
          <a:p>
            <a:fld id="{64F923B6-97FF-4AF0-A17D-1758840DBBE2}" type="datetimeFigureOut">
              <a:rPr lang="de-AT" smtClean="0"/>
              <a:t>11.10.2023</a:t>
            </a:fld>
            <a:endParaRPr lang="de-AT"/>
          </a:p>
        </p:txBody>
      </p:sp>
      <p:sp>
        <p:nvSpPr>
          <p:cNvPr id="4" name="Folienbildplatzhalter 3"/>
          <p:cNvSpPr>
            <a:spLocks noGrp="1" noRot="1" noChangeAspect="1"/>
          </p:cNvSpPr>
          <p:nvPr>
            <p:ph type="sldImg" idx="2"/>
          </p:nvPr>
        </p:nvSpPr>
        <p:spPr>
          <a:xfrm>
            <a:off x="-317500" y="674688"/>
            <a:ext cx="7432675" cy="41814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854894" y="4963319"/>
            <a:ext cx="5090351" cy="4218821"/>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2945659" y="9428582"/>
            <a:ext cx="904784" cy="498056"/>
          </a:xfrm>
          <a:prstGeom prst="rect">
            <a:avLst/>
          </a:prstGeom>
        </p:spPr>
        <p:txBody>
          <a:bodyPr vert="horz" lIns="91440" tIns="45720" rIns="91440" bIns="45720" rtlCol="0" anchor="b"/>
          <a:lstStyle>
            <a:lvl1pPr algn="ctr">
              <a:defRPr sz="1200"/>
            </a:lvl1pPr>
          </a:lstStyle>
          <a:p>
            <a:fld id="{F0A5DA3B-92D6-4D4B-9895-D15CB563B5E4}" type="slidenum">
              <a:rPr lang="de-AT" smtClean="0"/>
              <a:pPr/>
              <a:t>‹Nr.›</a:t>
            </a:fld>
            <a:endParaRPr lang="de-AT"/>
          </a:p>
        </p:txBody>
      </p:sp>
    </p:spTree>
    <p:extLst>
      <p:ext uri="{BB962C8B-B14F-4D97-AF65-F5344CB8AC3E}">
        <p14:creationId xmlns:p14="http://schemas.microsoft.com/office/powerpoint/2010/main" val="1136113356"/>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200"/>
      </a:spcBef>
      <a:defRPr sz="1200" kern="1200">
        <a:solidFill>
          <a:schemeClr val="tx1"/>
        </a:solidFill>
        <a:latin typeface="+mn-lt"/>
        <a:ea typeface="+mn-ea"/>
        <a:cs typeface="+mn-cs"/>
      </a:defRPr>
    </a:lvl1pPr>
    <a:lvl2pPr marL="396000" indent="-171450" algn="l" defTabSz="914400" rtl="0" eaLnBrk="1" latinLnBrk="0" hangingPunct="1">
      <a:spcBef>
        <a:spcPts val="200"/>
      </a:spcBef>
      <a:buFont typeface="Arial" pitchFamily="34" charset="0"/>
      <a:buChar char="•"/>
      <a:defRPr sz="1200" kern="1200">
        <a:solidFill>
          <a:schemeClr val="tx1"/>
        </a:solidFill>
        <a:latin typeface="+mn-lt"/>
        <a:ea typeface="+mn-ea"/>
        <a:cs typeface="+mn-cs"/>
      </a:defRPr>
    </a:lvl2pPr>
    <a:lvl3pPr marL="792000" indent="-171450" algn="l" defTabSz="914400" rtl="0" eaLnBrk="1" latinLnBrk="0" hangingPunct="1">
      <a:spcBef>
        <a:spcPts val="200"/>
      </a:spcBef>
      <a:buFont typeface="Courier New" pitchFamily="49" charset="0"/>
      <a:buChar char="o"/>
      <a:defRPr sz="1200" kern="1200">
        <a:solidFill>
          <a:schemeClr val="tx1"/>
        </a:solidFill>
        <a:latin typeface="+mn-lt"/>
        <a:ea typeface="+mn-ea"/>
        <a:cs typeface="+mn-cs"/>
      </a:defRPr>
    </a:lvl3pPr>
    <a:lvl4pPr marL="1188000" indent="-171450" algn="l" defTabSz="914400" rtl="0" eaLnBrk="1" latinLnBrk="0" hangingPunct="1">
      <a:spcBef>
        <a:spcPts val="200"/>
      </a:spcBef>
      <a:buFont typeface="Wingdings" pitchFamily="2" charset="2"/>
      <a:buChar char="§"/>
      <a:defRPr sz="1200" kern="1200">
        <a:solidFill>
          <a:schemeClr val="tx1"/>
        </a:solidFill>
        <a:latin typeface="+mn-lt"/>
        <a:ea typeface="+mn-ea"/>
        <a:cs typeface="+mn-cs"/>
      </a:defRPr>
    </a:lvl4pPr>
    <a:lvl5pPr marL="1584000" indent="-171450" algn="l" defTabSz="914400" rtl="0" eaLnBrk="1" latinLnBrk="0" hangingPunct="1">
      <a:spcBef>
        <a:spcPts val="200"/>
      </a:spcBef>
      <a:buFont typeface="Symbol"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1" name="Picture 2" descr="C:\BKA-2018\BKA2018-Brief\REPUBLIK-AT-DOKUMENTVORLAGEN\POTX\HG_Powerpoint_4zu3.p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2800" cy="5148000"/>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1"/>
          <p:cNvSpPr>
            <a:spLocks noGrp="1"/>
          </p:cNvSpPr>
          <p:nvPr>
            <p:ph type="subTitle" idx="1"/>
          </p:nvPr>
        </p:nvSpPr>
        <p:spPr>
          <a:xfrm>
            <a:off x="539999" y="2124000"/>
            <a:ext cx="7978526" cy="1389600"/>
          </a:xfrm>
        </p:spPr>
        <p:txBody>
          <a:bodyPr/>
          <a:lstStyle>
            <a:lvl1pPr marL="0" indent="0" algn="l">
              <a:lnSpc>
                <a:spcPts val="4000"/>
              </a:lnSpc>
              <a:spcBef>
                <a:spcPts val="0"/>
              </a:spcBef>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dirty="0"/>
          </a:p>
        </p:txBody>
      </p:sp>
      <p:sp>
        <p:nvSpPr>
          <p:cNvPr id="5" name="Textplatzhalter 4"/>
          <p:cNvSpPr>
            <a:spLocks noGrp="1"/>
          </p:cNvSpPr>
          <p:nvPr>
            <p:ph type="body" sz="quarter" idx="10"/>
          </p:nvPr>
        </p:nvSpPr>
        <p:spPr>
          <a:xfrm>
            <a:off x="539750" y="4191000"/>
            <a:ext cx="3422650" cy="415529"/>
          </a:xfrm>
        </p:spPr>
        <p:txBody>
          <a:bodyPr anchor="b" anchorCtr="0"/>
          <a:lstStyle>
            <a:lvl1pPr marL="0" indent="0">
              <a:lnSpc>
                <a:spcPts val="1800"/>
              </a:lnSpc>
              <a:spcAft>
                <a:spcPts val="0"/>
              </a:spcAft>
              <a:buNone/>
              <a:defRPr sz="1400"/>
            </a:lvl1pPr>
          </a:lstStyle>
          <a:p>
            <a:pPr lvl="0"/>
            <a:r>
              <a:rPr lang="de-DE"/>
              <a:t>Formatvorlagen des Textmasters bearbeiten</a:t>
            </a:r>
          </a:p>
        </p:txBody>
      </p:sp>
      <p:sp>
        <p:nvSpPr>
          <p:cNvPr id="13" name="Textfeld 12"/>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pic>
        <p:nvPicPr>
          <p:cNvPr id="18" name="Grafik 17" descr="Bundesministerium &#10;&#10;&#10;Bildung, Wissenschaft und Forschu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6800" y="208800"/>
            <a:ext cx="3023870" cy="939165"/>
          </a:xfrm>
          <a:prstGeom prst="rect">
            <a:avLst/>
          </a:prstGeom>
          <a:noFill/>
          <a:ln>
            <a:noFill/>
          </a:ln>
        </p:spPr>
      </p:pic>
      <p:sp>
        <p:nvSpPr>
          <p:cNvPr id="2" name="Titel 1"/>
          <p:cNvSpPr>
            <a:spLocks noGrp="1"/>
          </p:cNvSpPr>
          <p:nvPr>
            <p:ph type="ctrTitle" hasCustomPrompt="1"/>
          </p:nvPr>
        </p:nvSpPr>
        <p:spPr>
          <a:xfrm>
            <a:off x="539999" y="1062000"/>
            <a:ext cx="7978526" cy="997200"/>
          </a:xfrm>
        </p:spPr>
        <p:txBody>
          <a:bodyPr anchor="b" anchorCtr="0"/>
          <a:lstStyle>
            <a:lvl1pPr>
              <a:lnSpc>
                <a:spcPts val="4000"/>
              </a:lnSpc>
              <a:defRPr sz="3600">
                <a:solidFill>
                  <a:schemeClr val="tx1"/>
                </a:solidFill>
                <a:latin typeface="Calibri" panose="020F0502020204030204" pitchFamily="34" charset="0"/>
                <a:cs typeface="Calibri" panose="020F0502020204030204" pitchFamily="34" charset="0"/>
              </a:defRPr>
            </a:lvl1pPr>
          </a:lstStyle>
          <a:p>
            <a:r>
              <a:rPr lang="de-DE" dirty="0"/>
              <a:t>Titelmasterformat </a:t>
            </a:r>
            <a:br>
              <a:rPr lang="de-DE" dirty="0"/>
            </a:br>
            <a:r>
              <a:rPr lang="de-DE" dirty="0"/>
              <a:t>durch Klicken bearbeiten</a:t>
            </a:r>
            <a:endParaRPr lang="de-AT" dirty="0"/>
          </a:p>
        </p:txBody>
      </p:sp>
    </p:spTree>
    <p:extLst>
      <p:ext uri="{BB962C8B-B14F-4D97-AF65-F5344CB8AC3E}">
        <p14:creationId xmlns:p14="http://schemas.microsoft.com/office/powerpoint/2010/main" val="3897482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Titel 1"/>
          <p:cNvSpPr>
            <a:spLocks noGrp="1"/>
          </p:cNvSpPr>
          <p:nvPr>
            <p:ph type="title"/>
          </p:nvPr>
        </p:nvSpPr>
        <p:spPr>
          <a:xfrm>
            <a:off x="540001" y="1054800"/>
            <a:ext cx="7978525" cy="622091"/>
          </a:xfrm>
        </p:spPr>
        <p:txBody>
          <a:bodyPr/>
          <a:lstStyle/>
          <a:p>
            <a:r>
              <a:rPr lang="de-DE"/>
              <a:t>Titelmasterformat durch Klicken bearbeiten</a:t>
            </a:r>
            <a:endParaRPr lang="de-DE" dirty="0"/>
          </a:p>
        </p:txBody>
      </p:sp>
      <p:sp>
        <p:nvSpPr>
          <p:cNvPr id="7" name="Bildplatzhalter 6"/>
          <p:cNvSpPr>
            <a:spLocks noGrp="1"/>
          </p:cNvSpPr>
          <p:nvPr>
            <p:ph type="pic" sz="quarter" idx="13"/>
          </p:nvPr>
        </p:nvSpPr>
        <p:spPr>
          <a:xfrm>
            <a:off x="539751" y="1630800"/>
            <a:ext cx="7978775" cy="2977200"/>
          </a:xfrm>
        </p:spPr>
        <p:txBody>
          <a:bodyPr/>
          <a:lstStyle/>
          <a:p>
            <a:r>
              <a:rPr lang="de-DE" dirty="0"/>
              <a:t>Bild durch Klicken auf Symbol hinzufügen</a:t>
            </a:r>
          </a:p>
        </p:txBody>
      </p:sp>
      <p:sp>
        <p:nvSpPr>
          <p:cNvPr id="4" name="Fußzeilenplatzhalter 3"/>
          <p:cNvSpPr>
            <a:spLocks noGrp="1"/>
          </p:cNvSpPr>
          <p:nvPr>
            <p:ph type="ftr" sz="quarter" idx="11"/>
          </p:nvPr>
        </p:nvSpPr>
        <p:spPr/>
        <p:txBody>
          <a:bodyPr/>
          <a:lstStyle/>
          <a:p>
            <a:r>
              <a:rPr lang="de-AT" dirty="0"/>
              <a:t>Präsentationstitel</a:t>
            </a:r>
          </a:p>
        </p:txBody>
      </p:sp>
      <p:sp>
        <p:nvSpPr>
          <p:cNvPr id="5" name="Foliennummernplatzhalter 4"/>
          <p:cNvSpPr>
            <a:spLocks noGrp="1"/>
          </p:cNvSpPr>
          <p:nvPr>
            <p:ph type="sldNum" sz="quarter" idx="12"/>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328967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 Text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AT" dirty="0"/>
              <a:t>Präsentationstitel</a:t>
            </a:r>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
        <p:nvSpPr>
          <p:cNvPr id="5" name="Bildplatzhalter 6"/>
          <p:cNvSpPr>
            <a:spLocks noGrp="1"/>
          </p:cNvSpPr>
          <p:nvPr>
            <p:ph type="pic" sz="quarter" idx="13"/>
          </p:nvPr>
        </p:nvSpPr>
        <p:spPr>
          <a:xfrm>
            <a:off x="539750" y="1630800"/>
            <a:ext cx="3813175" cy="2977200"/>
          </a:xfrm>
        </p:spPr>
        <p:txBody>
          <a:bodyPr/>
          <a:lstStyle/>
          <a:p>
            <a:r>
              <a:rPr lang="de-DE" dirty="0"/>
              <a:t>Bild durch Klicken auf Symbol hinzufügen</a:t>
            </a:r>
          </a:p>
        </p:txBody>
      </p:sp>
      <p:sp>
        <p:nvSpPr>
          <p:cNvPr id="7" name="Textplatzhalter 6"/>
          <p:cNvSpPr>
            <a:spLocks noGrp="1"/>
          </p:cNvSpPr>
          <p:nvPr>
            <p:ph type="body" sz="quarter" idx="14"/>
          </p:nvPr>
        </p:nvSpPr>
        <p:spPr>
          <a:xfrm>
            <a:off x="4706125" y="1630800"/>
            <a:ext cx="3812400" cy="2977200"/>
          </a:xfrm>
        </p:spPr>
        <p:txBody>
          <a:bodyPr/>
          <a:lstStyle/>
          <a:p>
            <a:pPr lvl="0"/>
            <a:r>
              <a:rPr lang="de-DE"/>
              <a:t>Formatvorlagen des Textmasters bearbeiten</a:t>
            </a:r>
          </a:p>
        </p:txBody>
      </p:sp>
    </p:spTree>
    <p:extLst>
      <p:ext uri="{BB962C8B-B14F-4D97-AF65-F5344CB8AC3E}">
        <p14:creationId xmlns:p14="http://schemas.microsoft.com/office/powerpoint/2010/main" val="3670379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nhalte beliebig -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AT" dirty="0"/>
              <a:t>Präsentationstitel</a:t>
            </a:r>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
        <p:nvSpPr>
          <p:cNvPr id="8" name="Inhaltsplatzhalter 7"/>
          <p:cNvSpPr>
            <a:spLocks noGrp="1"/>
          </p:cNvSpPr>
          <p:nvPr>
            <p:ph sz="quarter" idx="15"/>
          </p:nvPr>
        </p:nvSpPr>
        <p:spPr>
          <a:xfrm>
            <a:off x="540000" y="1630800"/>
            <a:ext cx="3838575" cy="2977200"/>
          </a:xfrm>
        </p:spPr>
        <p:txBody>
          <a:bodyPr/>
          <a:lstStyle/>
          <a:p>
            <a:pPr lvl="0"/>
            <a:r>
              <a:rPr lang="de-DE"/>
              <a:t>Formatvorlagen des Textmasters bearbeiten</a:t>
            </a:r>
          </a:p>
          <a:p>
            <a:pPr lvl="1"/>
            <a:r>
              <a:rPr lang="de-DE"/>
              <a:t>Zweite Ebene</a:t>
            </a:r>
          </a:p>
          <a:p>
            <a:pPr lvl="2"/>
            <a:r>
              <a:rPr lang="de-DE"/>
              <a:t>Dritte Ebene</a:t>
            </a:r>
          </a:p>
        </p:txBody>
      </p:sp>
      <p:sp>
        <p:nvSpPr>
          <p:cNvPr id="9" name="Inhaltsplatzhalter 7"/>
          <p:cNvSpPr>
            <a:spLocks noGrp="1"/>
          </p:cNvSpPr>
          <p:nvPr>
            <p:ph sz="quarter" idx="16"/>
          </p:nvPr>
        </p:nvSpPr>
        <p:spPr>
          <a:xfrm>
            <a:off x="4679951" y="1630800"/>
            <a:ext cx="3838575" cy="2977200"/>
          </a:xfrm>
        </p:spPr>
        <p:txBody>
          <a:body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3743109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539751" y="1630800"/>
            <a:ext cx="7978775" cy="29772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AT" dirty="0"/>
              <a:t>Präsentationstitel</a:t>
            </a:r>
          </a:p>
        </p:txBody>
      </p:sp>
      <p:sp>
        <p:nvSpPr>
          <p:cNvPr id="5" name="Foliennummernplatzhalter 4"/>
          <p:cNvSpPr>
            <a:spLocks noGrp="1"/>
          </p:cNvSpPr>
          <p:nvPr>
            <p:ph type="sldNum" sz="quarter" idx="12"/>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891384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9999" y="1004400"/>
            <a:ext cx="5389200" cy="1062000"/>
          </a:xfrm>
        </p:spPr>
        <p:txBody>
          <a:bodyPr/>
          <a:lstStyle>
            <a:lvl1pPr>
              <a:lnSpc>
                <a:spcPts val="4000"/>
              </a:lnSpc>
              <a:defRPr sz="3000" b="0">
                <a:solidFill>
                  <a:schemeClr val="tx1"/>
                </a:solidFill>
              </a:defRPr>
            </a:lvl1pPr>
          </a:lstStyle>
          <a:p>
            <a:r>
              <a:rPr lang="de-DE" dirty="0"/>
              <a:t>Titelmasterformat durch Klicken </a:t>
            </a:r>
            <a:br>
              <a:rPr lang="de-DE" dirty="0"/>
            </a:br>
            <a:r>
              <a:rPr lang="de-DE" dirty="0"/>
              <a:t>bearbeiten</a:t>
            </a:r>
          </a:p>
        </p:txBody>
      </p:sp>
      <p:sp>
        <p:nvSpPr>
          <p:cNvPr id="9" name="Textplatzhalter 8"/>
          <p:cNvSpPr>
            <a:spLocks noGrp="1"/>
          </p:cNvSpPr>
          <p:nvPr>
            <p:ph type="body" sz="quarter" idx="10"/>
          </p:nvPr>
        </p:nvSpPr>
        <p:spPr>
          <a:xfrm>
            <a:off x="539750" y="3643313"/>
            <a:ext cx="3423600" cy="963216"/>
          </a:xfrm>
        </p:spPr>
        <p:txBody>
          <a:bodyPr anchor="b" anchorCtr="0"/>
          <a:lstStyle>
            <a:lvl1pPr marL="0" indent="0">
              <a:lnSpc>
                <a:spcPts val="1800"/>
              </a:lnSpc>
              <a:spcAft>
                <a:spcPts val="0"/>
              </a:spcAft>
              <a:buNone/>
              <a:defRPr sz="1400"/>
            </a:lvl1pPr>
          </a:lstStyle>
          <a:p>
            <a:pPr lvl="0"/>
            <a:r>
              <a:rPr lang="de-DE"/>
              <a:t>Formatvorlagen des Textmasters bearbeiten</a:t>
            </a:r>
          </a:p>
        </p:txBody>
      </p:sp>
    </p:spTree>
    <p:extLst>
      <p:ext uri="{BB962C8B-B14F-4D97-AF65-F5344CB8AC3E}">
        <p14:creationId xmlns:p14="http://schemas.microsoft.com/office/powerpoint/2010/main" val="190283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8" name="Textplatzhalter 7"/>
          <p:cNvSpPr>
            <a:spLocks noGrp="1"/>
          </p:cNvSpPr>
          <p:nvPr>
            <p:ph type="body" sz="quarter" idx="13"/>
          </p:nvPr>
        </p:nvSpPr>
        <p:spPr>
          <a:xfrm>
            <a:off x="539751" y="1623600"/>
            <a:ext cx="7978775" cy="29844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AT" dirty="0"/>
              <a:t>Präsentationstitel</a:t>
            </a:r>
          </a:p>
        </p:txBody>
      </p:sp>
      <p:sp>
        <p:nvSpPr>
          <p:cNvPr id="5"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295316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2" name="Titel 1"/>
          <p:cNvSpPr>
            <a:spLocks noGrp="1"/>
          </p:cNvSpPr>
          <p:nvPr>
            <p:ph type="title"/>
          </p:nvPr>
        </p:nvSpPr>
        <p:spPr>
          <a:xfrm>
            <a:off x="540001" y="1054800"/>
            <a:ext cx="7978525" cy="622091"/>
          </a:xfrm>
        </p:spPr>
        <p:txBody>
          <a:bodyPr/>
          <a:lstStyle/>
          <a:p>
            <a:r>
              <a:rPr lang="de-DE"/>
              <a:t>Titelmasterformat durch Klicken bearbeiten</a:t>
            </a:r>
            <a:endParaRPr lang="de-DE" dirty="0"/>
          </a:p>
        </p:txBody>
      </p:sp>
      <p:sp>
        <p:nvSpPr>
          <p:cNvPr id="7" name="Bildplatzhalter 6"/>
          <p:cNvSpPr>
            <a:spLocks noGrp="1"/>
          </p:cNvSpPr>
          <p:nvPr>
            <p:ph type="pic" sz="quarter" idx="13"/>
          </p:nvPr>
        </p:nvSpPr>
        <p:spPr>
          <a:xfrm>
            <a:off x="539751" y="1630800"/>
            <a:ext cx="7978775" cy="2977200"/>
          </a:xfrm>
        </p:spPr>
        <p:txBody>
          <a:bodyPr/>
          <a:lstStyle/>
          <a:p>
            <a:r>
              <a:rPr lang="de-DE"/>
              <a:t>Bild durch Klicken auf Symbol hinzufügen</a:t>
            </a:r>
            <a:endParaRPr lang="de-DE" dirty="0"/>
          </a:p>
        </p:txBody>
      </p:sp>
      <p:sp>
        <p:nvSpPr>
          <p:cNvPr id="4" name="Fußzeilenplatzhalter 3"/>
          <p:cNvSpPr>
            <a:spLocks noGrp="1"/>
          </p:cNvSpPr>
          <p:nvPr>
            <p:ph type="ftr" sz="quarter" idx="11"/>
          </p:nvPr>
        </p:nvSpPr>
        <p:spPr/>
        <p:txBody>
          <a:bodyPr/>
          <a:lstStyle/>
          <a:p>
            <a:r>
              <a:rPr lang="de-AT" dirty="0"/>
              <a:t>Präsentationstitel</a:t>
            </a:r>
          </a:p>
        </p:txBody>
      </p:sp>
      <p:sp>
        <p:nvSpPr>
          <p:cNvPr id="5" name="Foliennummernplatzhalter 4"/>
          <p:cNvSpPr>
            <a:spLocks noGrp="1"/>
          </p:cNvSpPr>
          <p:nvPr>
            <p:ph type="sldNum" sz="quarter" idx="12"/>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226073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 Text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AT" dirty="0"/>
              <a:t>Präsentationstitel</a:t>
            </a:r>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
        <p:nvSpPr>
          <p:cNvPr id="5" name="Bildplatzhalter 6"/>
          <p:cNvSpPr>
            <a:spLocks noGrp="1"/>
          </p:cNvSpPr>
          <p:nvPr>
            <p:ph type="pic" sz="quarter" idx="13"/>
          </p:nvPr>
        </p:nvSpPr>
        <p:spPr>
          <a:xfrm>
            <a:off x="539750" y="1630800"/>
            <a:ext cx="3813175" cy="2977200"/>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4706125" y="1630800"/>
            <a:ext cx="3812400" cy="2977200"/>
          </a:xfrm>
        </p:spPr>
        <p:txBody>
          <a:bodyPr/>
          <a:lstStyle/>
          <a:p>
            <a:pPr lvl="0"/>
            <a:r>
              <a:rPr lang="de-DE"/>
              <a:t>Formatvorlagen des Textmasters bearbeiten</a:t>
            </a:r>
          </a:p>
        </p:txBody>
      </p:sp>
    </p:spTree>
    <p:extLst>
      <p:ext uri="{BB962C8B-B14F-4D97-AF65-F5344CB8AC3E}">
        <p14:creationId xmlns:p14="http://schemas.microsoft.com/office/powerpoint/2010/main" val="239426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Inhalte beliebig - nebeneinan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Fußzeilenplatzhalter 2"/>
          <p:cNvSpPr>
            <a:spLocks noGrp="1"/>
          </p:cNvSpPr>
          <p:nvPr>
            <p:ph type="ftr" sz="quarter" idx="10"/>
          </p:nvPr>
        </p:nvSpPr>
        <p:spPr/>
        <p:txBody>
          <a:bodyPr/>
          <a:lstStyle/>
          <a:p>
            <a:r>
              <a:rPr lang="de-AT" dirty="0"/>
              <a:t>Präsentationstitel</a:t>
            </a:r>
          </a:p>
        </p:txBody>
      </p:sp>
      <p:sp>
        <p:nvSpPr>
          <p:cNvPr id="4" name="Foliennummernplatzhalter 3"/>
          <p:cNvSpPr>
            <a:spLocks noGrp="1"/>
          </p:cNvSpPr>
          <p:nvPr>
            <p:ph type="sldNum" sz="quarter" idx="11"/>
          </p:nvPr>
        </p:nvSpPr>
        <p:spPr/>
        <p:txBody>
          <a:bodyPr/>
          <a:lstStyle/>
          <a:p>
            <a:fld id="{1206269C-C24E-4E80-9A4B-E7E19BB59A67}" type="slidenum">
              <a:rPr lang="de-AT" smtClean="0"/>
              <a:pPr/>
              <a:t>‹Nr.›</a:t>
            </a:fld>
            <a:endParaRPr lang="de-AT" dirty="0"/>
          </a:p>
        </p:txBody>
      </p:sp>
      <p:sp>
        <p:nvSpPr>
          <p:cNvPr id="8" name="Inhaltsplatzhalter 7"/>
          <p:cNvSpPr>
            <a:spLocks noGrp="1"/>
          </p:cNvSpPr>
          <p:nvPr>
            <p:ph sz="quarter" idx="15"/>
          </p:nvPr>
        </p:nvSpPr>
        <p:spPr>
          <a:xfrm>
            <a:off x="540000" y="1630800"/>
            <a:ext cx="3838575" cy="2977200"/>
          </a:xfrm>
        </p:spPr>
        <p:txBody>
          <a:bodyPr/>
          <a:lstStyle/>
          <a:p>
            <a:pPr lvl="0"/>
            <a:r>
              <a:rPr lang="de-DE"/>
              <a:t>Formatvorlagen des Textmasters bearbeiten</a:t>
            </a:r>
          </a:p>
          <a:p>
            <a:pPr lvl="1"/>
            <a:r>
              <a:rPr lang="de-DE"/>
              <a:t>Zweite Ebene</a:t>
            </a:r>
          </a:p>
          <a:p>
            <a:pPr lvl="2"/>
            <a:r>
              <a:rPr lang="de-DE"/>
              <a:t>Dritte Ebene</a:t>
            </a:r>
          </a:p>
        </p:txBody>
      </p:sp>
      <p:sp>
        <p:nvSpPr>
          <p:cNvPr id="9" name="Inhaltsplatzhalter 7"/>
          <p:cNvSpPr>
            <a:spLocks noGrp="1"/>
          </p:cNvSpPr>
          <p:nvPr>
            <p:ph sz="quarter" idx="16"/>
          </p:nvPr>
        </p:nvSpPr>
        <p:spPr>
          <a:xfrm>
            <a:off x="4679951" y="1630800"/>
            <a:ext cx="3838575" cy="2977200"/>
          </a:xfrm>
        </p:spPr>
        <p:txBody>
          <a:bodyPr/>
          <a:lstStyle/>
          <a:p>
            <a:pPr lvl="0"/>
            <a:r>
              <a:rPr lang="de-DE"/>
              <a:t>Formatvorlagen des Textmasters bearbeiten</a:t>
            </a:r>
          </a:p>
          <a:p>
            <a:pPr lvl="1"/>
            <a:r>
              <a:rPr lang="de-DE"/>
              <a:t>Zweite Ebene</a:t>
            </a:r>
          </a:p>
          <a:p>
            <a:pPr lvl="2"/>
            <a:r>
              <a:rPr lang="de-DE"/>
              <a:t>Dritte Ebene</a:t>
            </a:r>
          </a:p>
        </p:txBody>
      </p:sp>
    </p:spTree>
    <p:extLst>
      <p:ext uri="{BB962C8B-B14F-4D97-AF65-F5344CB8AC3E}">
        <p14:creationId xmlns:p14="http://schemas.microsoft.com/office/powerpoint/2010/main" val="6661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beliebig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9" name="Inhaltsplatzhalter 8"/>
          <p:cNvSpPr>
            <a:spLocks noGrp="1"/>
          </p:cNvSpPr>
          <p:nvPr>
            <p:ph sz="quarter" idx="13"/>
          </p:nvPr>
        </p:nvSpPr>
        <p:spPr>
          <a:xfrm>
            <a:off x="539751" y="1630800"/>
            <a:ext cx="7978775" cy="2977200"/>
          </a:xfrm>
        </p:spPr>
        <p:txBody>
          <a:bodyPr/>
          <a:lstStyle/>
          <a:p>
            <a:pPr lvl="0"/>
            <a:r>
              <a:rPr lang="de-DE"/>
              <a:t>Formatvorlagen des Textmasters bearbeiten</a:t>
            </a:r>
          </a:p>
          <a:p>
            <a:pPr lvl="1"/>
            <a:r>
              <a:rPr lang="de-DE"/>
              <a:t>Zweite Ebene</a:t>
            </a:r>
          </a:p>
          <a:p>
            <a:pPr lvl="2"/>
            <a:r>
              <a:rPr lang="de-DE"/>
              <a:t>Dritte Ebene</a:t>
            </a:r>
          </a:p>
        </p:txBody>
      </p:sp>
      <p:sp>
        <p:nvSpPr>
          <p:cNvPr id="4" name="Fußzeilenplatzhalter 3"/>
          <p:cNvSpPr>
            <a:spLocks noGrp="1"/>
          </p:cNvSpPr>
          <p:nvPr>
            <p:ph type="ftr" sz="quarter" idx="11"/>
          </p:nvPr>
        </p:nvSpPr>
        <p:spPr/>
        <p:txBody>
          <a:bodyPr/>
          <a:lstStyle/>
          <a:p>
            <a:r>
              <a:rPr lang="de-AT" dirty="0"/>
              <a:t>Präsentationstitel</a:t>
            </a:r>
          </a:p>
        </p:txBody>
      </p:sp>
      <p:sp>
        <p:nvSpPr>
          <p:cNvPr id="5" name="Foliennummernplatzhalter 4"/>
          <p:cNvSpPr>
            <a:spLocks noGrp="1"/>
          </p:cNvSpPr>
          <p:nvPr>
            <p:ph type="sldNum" sz="quarter" idx="12"/>
          </p:nvPr>
        </p:nvSpPr>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2550449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39999" y="1004400"/>
            <a:ext cx="5389200" cy="1062000"/>
          </a:xfrm>
        </p:spPr>
        <p:txBody>
          <a:bodyPr/>
          <a:lstStyle>
            <a:lvl1pPr>
              <a:lnSpc>
                <a:spcPts val="4000"/>
              </a:lnSpc>
              <a:defRPr sz="3000" b="0">
                <a:solidFill>
                  <a:schemeClr val="tx1"/>
                </a:solidFill>
              </a:defRPr>
            </a:lvl1pPr>
          </a:lstStyle>
          <a:p>
            <a:r>
              <a:rPr lang="de-DE" dirty="0"/>
              <a:t>Titelmasterformat durch Klicken </a:t>
            </a:r>
            <a:br>
              <a:rPr lang="de-DE" dirty="0"/>
            </a:br>
            <a:r>
              <a:rPr lang="de-DE" dirty="0"/>
              <a:t>bearbeiten</a:t>
            </a:r>
          </a:p>
        </p:txBody>
      </p:sp>
      <p:sp>
        <p:nvSpPr>
          <p:cNvPr id="9" name="Textplatzhalter 8"/>
          <p:cNvSpPr>
            <a:spLocks noGrp="1"/>
          </p:cNvSpPr>
          <p:nvPr>
            <p:ph type="body" sz="quarter" idx="10"/>
          </p:nvPr>
        </p:nvSpPr>
        <p:spPr>
          <a:xfrm>
            <a:off x="539750" y="3643313"/>
            <a:ext cx="3423600" cy="963216"/>
          </a:xfrm>
        </p:spPr>
        <p:txBody>
          <a:bodyPr anchor="b" anchorCtr="0"/>
          <a:lstStyle>
            <a:lvl1pPr marL="0" indent="0">
              <a:lnSpc>
                <a:spcPts val="1800"/>
              </a:lnSpc>
              <a:spcAft>
                <a:spcPts val="0"/>
              </a:spcAft>
              <a:buNone/>
              <a:defRPr sz="1400"/>
            </a:lvl1pPr>
          </a:lstStyle>
          <a:p>
            <a:pPr lvl="0"/>
            <a:r>
              <a:rPr lang="de-DE"/>
              <a:t>Formatvorlagen des Textmasters bearbeiten</a:t>
            </a:r>
          </a:p>
        </p:txBody>
      </p:sp>
    </p:spTree>
    <p:extLst>
      <p:ext uri="{BB962C8B-B14F-4D97-AF65-F5344CB8AC3E}">
        <p14:creationId xmlns:p14="http://schemas.microsoft.com/office/powerpoint/2010/main" val="1274369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11" name="Picture 2" descr="C:\BKA-2018\BKA2018-Brief\REPUBLIK-AT-DOKUMENTVORLAGEN\POTX\HG_Powerpoint_4zu3.p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72800" cy="5148000"/>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1"/>
          <p:cNvSpPr>
            <a:spLocks noGrp="1"/>
          </p:cNvSpPr>
          <p:nvPr>
            <p:ph type="subTitle" idx="1"/>
          </p:nvPr>
        </p:nvSpPr>
        <p:spPr>
          <a:xfrm>
            <a:off x="539999" y="2124000"/>
            <a:ext cx="7978526" cy="1389600"/>
          </a:xfrm>
        </p:spPr>
        <p:txBody>
          <a:bodyPr/>
          <a:lstStyle>
            <a:lvl1pPr marL="0" indent="0" algn="l">
              <a:lnSpc>
                <a:spcPts val="4000"/>
              </a:lnSpc>
              <a:spcBef>
                <a:spcPts val="0"/>
              </a:spcBef>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dirty="0"/>
          </a:p>
        </p:txBody>
      </p:sp>
      <p:sp>
        <p:nvSpPr>
          <p:cNvPr id="5" name="Textplatzhalter 4"/>
          <p:cNvSpPr>
            <a:spLocks noGrp="1"/>
          </p:cNvSpPr>
          <p:nvPr>
            <p:ph type="body" sz="quarter" idx="10"/>
          </p:nvPr>
        </p:nvSpPr>
        <p:spPr>
          <a:xfrm>
            <a:off x="539750" y="4191000"/>
            <a:ext cx="3422650" cy="415529"/>
          </a:xfrm>
        </p:spPr>
        <p:txBody>
          <a:bodyPr anchor="b" anchorCtr="0"/>
          <a:lstStyle>
            <a:lvl1pPr marL="0" indent="0">
              <a:lnSpc>
                <a:spcPts val="1800"/>
              </a:lnSpc>
              <a:spcAft>
                <a:spcPts val="0"/>
              </a:spcAft>
              <a:buNone/>
              <a:defRPr sz="1400"/>
            </a:lvl1pPr>
          </a:lstStyle>
          <a:p>
            <a:pPr lvl="0"/>
            <a:r>
              <a:rPr lang="de-DE"/>
              <a:t>Formatvorlagen des Textmasters bearbeiten</a:t>
            </a:r>
          </a:p>
        </p:txBody>
      </p:sp>
      <p:sp>
        <p:nvSpPr>
          <p:cNvPr id="13" name="Textfeld 12"/>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pic>
        <p:nvPicPr>
          <p:cNvPr id="18" name="Grafik 17" descr="Bundesministerium &#10;&#10;&#10;Bildung, Wissenschaft und Forschun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6800" y="208800"/>
            <a:ext cx="3023870" cy="939165"/>
          </a:xfrm>
          <a:prstGeom prst="rect">
            <a:avLst/>
          </a:prstGeom>
          <a:noFill/>
          <a:ln>
            <a:noFill/>
          </a:ln>
        </p:spPr>
      </p:pic>
      <p:sp>
        <p:nvSpPr>
          <p:cNvPr id="2" name="Titel 1"/>
          <p:cNvSpPr>
            <a:spLocks noGrp="1"/>
          </p:cNvSpPr>
          <p:nvPr>
            <p:ph type="ctrTitle" hasCustomPrompt="1"/>
          </p:nvPr>
        </p:nvSpPr>
        <p:spPr>
          <a:xfrm>
            <a:off x="539999" y="1062000"/>
            <a:ext cx="7978526" cy="997200"/>
          </a:xfrm>
        </p:spPr>
        <p:txBody>
          <a:bodyPr anchor="b" anchorCtr="0"/>
          <a:lstStyle>
            <a:lvl1pPr>
              <a:lnSpc>
                <a:spcPts val="4000"/>
              </a:lnSpc>
              <a:defRPr sz="3600">
                <a:solidFill>
                  <a:schemeClr val="tx1"/>
                </a:solidFill>
                <a:latin typeface="Calibri" panose="020F0502020204030204" pitchFamily="34" charset="0"/>
                <a:cs typeface="Calibri" panose="020F0502020204030204" pitchFamily="34" charset="0"/>
              </a:defRPr>
            </a:lvl1pPr>
          </a:lstStyle>
          <a:p>
            <a:r>
              <a:rPr lang="de-DE" dirty="0"/>
              <a:t>Titelmasterformat </a:t>
            </a:r>
            <a:br>
              <a:rPr lang="de-DE" dirty="0"/>
            </a:br>
            <a:r>
              <a:rPr lang="de-DE" dirty="0"/>
              <a:t>durch Klicken bearbeiten</a:t>
            </a:r>
            <a:endParaRPr lang="de-AT" dirty="0"/>
          </a:p>
        </p:txBody>
      </p:sp>
    </p:spTree>
    <p:extLst>
      <p:ext uri="{BB962C8B-B14F-4D97-AF65-F5344CB8AC3E}">
        <p14:creationId xmlns:p14="http://schemas.microsoft.com/office/powerpoint/2010/main" val="422146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folie mit 1-zeiligem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8" name="Textplatzhalter 7"/>
          <p:cNvSpPr>
            <a:spLocks noGrp="1"/>
          </p:cNvSpPr>
          <p:nvPr>
            <p:ph type="body" sz="quarter" idx="13"/>
          </p:nvPr>
        </p:nvSpPr>
        <p:spPr>
          <a:xfrm>
            <a:off x="539751" y="1623600"/>
            <a:ext cx="7978775" cy="2984400"/>
          </a:xfrm>
        </p:spPr>
        <p:txBody>
          <a:bodyPr/>
          <a:lstStyle>
            <a:lvl1pPr>
              <a:spcAft>
                <a:spcPts val="600"/>
              </a:spcAft>
              <a:defRPr b="1"/>
            </a:lvl1pPr>
            <a:lvl2pPr>
              <a:spcAft>
                <a:spcPts val="600"/>
              </a:spcAft>
              <a:defRPr sz="1600"/>
            </a:lvl2pPr>
            <a:lvl3pPr>
              <a:spcAft>
                <a:spcPts val="600"/>
              </a:spcAft>
              <a:defRPr sz="1400"/>
            </a:lvl3pPr>
          </a:lstStyle>
          <a:p>
            <a:pPr lvl="0"/>
            <a:r>
              <a:rPr lang="de-DE" dirty="0"/>
              <a:t>Formatvorlagen des Textmasters bearbeiten</a:t>
            </a:r>
          </a:p>
          <a:p>
            <a:pPr lvl="1"/>
            <a:r>
              <a:rPr lang="de-DE" dirty="0"/>
              <a:t>Zweite Ebene</a:t>
            </a:r>
          </a:p>
          <a:p>
            <a:pPr lvl="2"/>
            <a:r>
              <a:rPr lang="de-DE" dirty="0"/>
              <a:t>Dritte Ebene</a:t>
            </a:r>
          </a:p>
        </p:txBody>
      </p:sp>
      <p:sp>
        <p:nvSpPr>
          <p:cNvPr id="4" name="Fußzeilenplatzhalter 3"/>
          <p:cNvSpPr>
            <a:spLocks noGrp="1"/>
          </p:cNvSpPr>
          <p:nvPr>
            <p:ph type="ftr" sz="quarter" idx="11"/>
          </p:nvPr>
        </p:nvSpPr>
        <p:spPr/>
        <p:txBody>
          <a:bodyPr/>
          <a:lstStyle/>
          <a:p>
            <a:r>
              <a:rPr lang="de-AT" dirty="0"/>
              <a:t>Präsentationstitel</a:t>
            </a:r>
          </a:p>
        </p:txBody>
      </p:sp>
      <p:sp>
        <p:nvSpPr>
          <p:cNvPr id="5"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‹Nr.›</a:t>
            </a:fld>
            <a:endParaRPr lang="de-AT" dirty="0"/>
          </a:p>
        </p:txBody>
      </p:sp>
    </p:spTree>
    <p:extLst>
      <p:ext uri="{BB962C8B-B14F-4D97-AF65-F5344CB8AC3E}">
        <p14:creationId xmlns:p14="http://schemas.microsoft.com/office/powerpoint/2010/main" val="250174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26" name="Picture 2" descr="C:\BKA-2018\BKA2018-Brief\REPUBLIK-AT-DOKUMENTVORLAGEN\POTX\HG_Powerpoint_4zu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174370" cy="5146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idx="1"/>
          </p:nvPr>
        </p:nvSpPr>
        <p:spPr>
          <a:xfrm>
            <a:off x="540001" y="1623600"/>
            <a:ext cx="7978525" cy="2984400"/>
          </a:xfrm>
          <a:prstGeom prst="rect">
            <a:avLst/>
          </a:prstGeom>
        </p:spPr>
        <p:txBody>
          <a:bodyPr vert="horz" lIns="0" tIns="0" rIns="0" bIns="0" rtlCol="0">
            <a:noAutofit/>
          </a:bodyPr>
          <a:lstStyle/>
          <a:p>
            <a:pPr lvl="0"/>
            <a:r>
              <a:rPr lang="de-DE" dirty="0"/>
              <a:t>Textmasterformat bearbeiten </a:t>
            </a:r>
            <a:br>
              <a:rPr lang="de-DE" dirty="0"/>
            </a:br>
            <a:r>
              <a:rPr lang="de-DE" dirty="0"/>
              <a:t>Erste Ebene </a:t>
            </a:r>
          </a:p>
          <a:p>
            <a:pPr lvl="1"/>
            <a:r>
              <a:rPr lang="de-DE" dirty="0"/>
              <a:t>Zweite Ebene – wie Ebene zuvor</a:t>
            </a:r>
          </a:p>
          <a:p>
            <a:pPr lvl="2"/>
            <a:r>
              <a:rPr lang="de-DE" dirty="0"/>
              <a:t>Dritte Ebene – wie Ebene zuvor</a:t>
            </a:r>
          </a:p>
        </p:txBody>
      </p:sp>
      <p:sp>
        <p:nvSpPr>
          <p:cNvPr id="9" name="Fußzeilenplatzhalter 12"/>
          <p:cNvSpPr>
            <a:spLocks noGrp="1"/>
          </p:cNvSpPr>
          <p:nvPr>
            <p:ph type="ftr" sz="quarter" idx="3"/>
          </p:nvPr>
        </p:nvSpPr>
        <p:spPr>
          <a:xfrm>
            <a:off x="540000" y="4790252"/>
            <a:ext cx="6875916" cy="200025"/>
          </a:xfrm>
          <a:prstGeom prst="rect">
            <a:avLst/>
          </a:prstGeom>
        </p:spPr>
        <p:txBody>
          <a:bodyPr vert="horz" lIns="0" tIns="0" rIns="0" bIns="0" rtlCol="0" anchor="ctr"/>
          <a:lstStyle>
            <a:lvl1pPr algn="l">
              <a:defRPr sz="1400">
                <a:solidFill>
                  <a:schemeClr val="tx1"/>
                </a:solidFill>
                <a:latin typeface="Calibri" panose="020F0502020204030204" pitchFamily="34" charset="0"/>
                <a:cs typeface="Calibri" panose="020F0502020204030204" pitchFamily="34" charset="0"/>
              </a:defRPr>
            </a:lvl1pPr>
          </a:lstStyle>
          <a:p>
            <a:r>
              <a:rPr lang="de-AT" dirty="0"/>
              <a:t>Präsentationstitel</a:t>
            </a:r>
          </a:p>
        </p:txBody>
      </p:sp>
      <p:sp>
        <p:nvSpPr>
          <p:cNvPr id="20" name="Foliennummernplatzhalter 13"/>
          <p:cNvSpPr>
            <a:spLocks noGrp="1"/>
          </p:cNvSpPr>
          <p:nvPr>
            <p:ph type="sldNum" sz="quarter" idx="4"/>
          </p:nvPr>
        </p:nvSpPr>
        <p:spPr>
          <a:xfrm>
            <a:off x="7558201" y="4790252"/>
            <a:ext cx="960324" cy="200025"/>
          </a:xfrm>
          <a:prstGeom prst="rect">
            <a:avLst/>
          </a:prstGeom>
        </p:spPr>
        <p:txBody>
          <a:bodyPr vert="horz" lIns="0" tIns="0" rIns="0" bIns="0" rtlCol="0" anchor="ctr"/>
          <a:lstStyle>
            <a:lvl1pPr algn="r">
              <a:defRPr sz="1400">
                <a:solidFill>
                  <a:schemeClr val="tx1"/>
                </a:solidFill>
                <a:latin typeface="Calibri" panose="020F0502020204030204" pitchFamily="34" charset="0"/>
                <a:cs typeface="Calibri" panose="020F0502020204030204" pitchFamily="34" charset="0"/>
              </a:defRPr>
            </a:lvl1pPr>
          </a:lstStyle>
          <a:p>
            <a:fld id="{1206269C-C24E-4E80-9A4B-E7E19BB59A67}" type="slidenum">
              <a:rPr lang="de-AT" smtClean="0"/>
              <a:pPr/>
              <a:t>‹Nr.›</a:t>
            </a:fld>
            <a:endParaRPr lang="de-AT" dirty="0"/>
          </a:p>
        </p:txBody>
      </p:sp>
      <p:sp>
        <p:nvSpPr>
          <p:cNvPr id="11" name="Textfeld 10"/>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sp>
        <p:nvSpPr>
          <p:cNvPr id="2" name="Titelplatzhalter 1"/>
          <p:cNvSpPr>
            <a:spLocks noGrp="1"/>
          </p:cNvSpPr>
          <p:nvPr>
            <p:ph type="title"/>
          </p:nvPr>
        </p:nvSpPr>
        <p:spPr>
          <a:xfrm>
            <a:off x="540001" y="1054800"/>
            <a:ext cx="7978525" cy="622091"/>
          </a:xfrm>
          <a:prstGeom prst="rect">
            <a:avLst/>
          </a:prstGeom>
        </p:spPr>
        <p:txBody>
          <a:bodyPr vert="horz" wrap="none" lIns="0" tIns="0" rIns="0" bIns="0" rtlCol="0" anchor="t" anchorCtr="0">
            <a:noAutofit/>
          </a:bodyPr>
          <a:lstStyle/>
          <a:p>
            <a:r>
              <a:rPr lang="de-DE" dirty="0"/>
              <a:t>Titelmasterformat durch Klicken bearbeiten</a:t>
            </a:r>
            <a:endParaRPr lang="de-AT" dirty="0"/>
          </a:p>
        </p:txBody>
      </p:sp>
      <p:pic>
        <p:nvPicPr>
          <p:cNvPr id="10" name="Grafik 9" descr="Bundesministerium &#10;&#10;&#10;Bildung, Wissenschaft und Forschung"/>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16800" y="208800"/>
            <a:ext cx="2033905" cy="631825"/>
          </a:xfrm>
          <a:prstGeom prst="rect">
            <a:avLst/>
          </a:prstGeom>
          <a:noFill/>
          <a:ln>
            <a:noFill/>
          </a:ln>
        </p:spPr>
      </p:pic>
    </p:spTree>
    <p:extLst>
      <p:ext uri="{BB962C8B-B14F-4D97-AF65-F5344CB8AC3E}">
        <p14:creationId xmlns:p14="http://schemas.microsoft.com/office/powerpoint/2010/main" val="12633824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7" r:id="rId3"/>
    <p:sldLayoutId id="2147483721" r:id="rId4"/>
    <p:sldLayoutId id="2147483722" r:id="rId5"/>
    <p:sldLayoutId id="2147483718" r:id="rId6"/>
    <p:sldLayoutId id="2147483720" r:id="rId7"/>
  </p:sldLayoutIdLst>
  <p:hf hdr="0" dt="0"/>
  <p:txStyles>
    <p:title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p:titleStyle>
    <p:body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26" name="Picture 2" descr="C:\BKA-2018\BKA2018-Brief\REPUBLIK-AT-DOKUMENTVORLAGEN\POTX\HG_Powerpoint_4zu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0370" y="-2749"/>
            <a:ext cx="9174370" cy="5146249"/>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2"/>
          <p:cNvSpPr>
            <a:spLocks noGrp="1"/>
          </p:cNvSpPr>
          <p:nvPr>
            <p:ph type="body" idx="1"/>
          </p:nvPr>
        </p:nvSpPr>
        <p:spPr>
          <a:xfrm>
            <a:off x="540001" y="1623600"/>
            <a:ext cx="7978525" cy="2984400"/>
          </a:xfrm>
          <a:prstGeom prst="rect">
            <a:avLst/>
          </a:prstGeom>
        </p:spPr>
        <p:txBody>
          <a:bodyPr vert="horz" lIns="0" tIns="0" rIns="0" bIns="0" rtlCol="0">
            <a:noAutofit/>
          </a:bodyPr>
          <a:lstStyle/>
          <a:p>
            <a:pPr lvl="0"/>
            <a:r>
              <a:rPr lang="de-DE" dirty="0"/>
              <a:t>Textmasterformat bearbeiten </a:t>
            </a:r>
            <a:br>
              <a:rPr lang="de-DE" dirty="0"/>
            </a:br>
            <a:r>
              <a:rPr lang="de-DE" dirty="0"/>
              <a:t>Erste Ebene </a:t>
            </a:r>
          </a:p>
          <a:p>
            <a:pPr lvl="1"/>
            <a:r>
              <a:rPr lang="de-DE" dirty="0"/>
              <a:t>Zweite Ebene – wie Ebene zuvor</a:t>
            </a:r>
          </a:p>
          <a:p>
            <a:pPr lvl="2"/>
            <a:r>
              <a:rPr lang="de-DE" dirty="0"/>
              <a:t>Dritte Ebene – wie Ebene zuvor</a:t>
            </a:r>
          </a:p>
        </p:txBody>
      </p:sp>
      <p:sp>
        <p:nvSpPr>
          <p:cNvPr id="9" name="Fußzeilenplatzhalter 12"/>
          <p:cNvSpPr>
            <a:spLocks noGrp="1"/>
          </p:cNvSpPr>
          <p:nvPr>
            <p:ph type="ftr" sz="quarter" idx="3"/>
          </p:nvPr>
        </p:nvSpPr>
        <p:spPr>
          <a:xfrm>
            <a:off x="540000" y="4790252"/>
            <a:ext cx="6875916" cy="200025"/>
          </a:xfrm>
          <a:prstGeom prst="rect">
            <a:avLst/>
          </a:prstGeom>
        </p:spPr>
        <p:txBody>
          <a:bodyPr vert="horz" lIns="0" tIns="0" rIns="0" bIns="0" rtlCol="0" anchor="ctr"/>
          <a:lstStyle>
            <a:lvl1pPr algn="l">
              <a:defRPr sz="1400">
                <a:solidFill>
                  <a:schemeClr val="tx1"/>
                </a:solidFill>
                <a:latin typeface="Calibri" panose="020F0502020204030204" pitchFamily="34" charset="0"/>
                <a:cs typeface="Calibri" panose="020F0502020204030204" pitchFamily="34" charset="0"/>
              </a:defRPr>
            </a:lvl1pPr>
          </a:lstStyle>
          <a:p>
            <a:r>
              <a:rPr lang="de-AT" dirty="0"/>
              <a:t>Präsentationstitel</a:t>
            </a:r>
          </a:p>
        </p:txBody>
      </p:sp>
      <p:sp>
        <p:nvSpPr>
          <p:cNvPr id="20" name="Foliennummernplatzhalter 13"/>
          <p:cNvSpPr>
            <a:spLocks noGrp="1"/>
          </p:cNvSpPr>
          <p:nvPr>
            <p:ph type="sldNum" sz="quarter" idx="4"/>
          </p:nvPr>
        </p:nvSpPr>
        <p:spPr>
          <a:xfrm>
            <a:off x="7558201" y="4790252"/>
            <a:ext cx="960324" cy="200025"/>
          </a:xfrm>
          <a:prstGeom prst="rect">
            <a:avLst/>
          </a:prstGeom>
        </p:spPr>
        <p:txBody>
          <a:bodyPr vert="horz" lIns="0" tIns="0" rIns="0" bIns="0" rtlCol="0" anchor="ctr"/>
          <a:lstStyle>
            <a:lvl1pPr algn="r">
              <a:defRPr sz="1400">
                <a:solidFill>
                  <a:schemeClr val="tx1"/>
                </a:solidFill>
                <a:latin typeface="Calibri" panose="020F0502020204030204" pitchFamily="34" charset="0"/>
                <a:cs typeface="Calibri" panose="020F0502020204030204" pitchFamily="34" charset="0"/>
              </a:defRPr>
            </a:lvl1pPr>
          </a:lstStyle>
          <a:p>
            <a:fld id="{1206269C-C24E-4E80-9A4B-E7E19BB59A67}" type="slidenum">
              <a:rPr lang="de-AT" smtClean="0"/>
              <a:pPr/>
              <a:t>‹Nr.›</a:t>
            </a:fld>
            <a:endParaRPr lang="de-AT" dirty="0"/>
          </a:p>
        </p:txBody>
      </p:sp>
      <p:sp>
        <p:nvSpPr>
          <p:cNvPr id="11" name="Textfeld 10"/>
          <p:cNvSpPr txBox="1"/>
          <p:nvPr userDrawn="1"/>
        </p:nvSpPr>
        <p:spPr>
          <a:xfrm>
            <a:off x="6651752" y="230400"/>
            <a:ext cx="2200274" cy="184666"/>
          </a:xfrm>
          <a:prstGeom prst="rect">
            <a:avLst/>
          </a:prstGeom>
          <a:noFill/>
        </p:spPr>
        <p:txBody>
          <a:bodyPr wrap="square" lIns="0" tIns="0" rIns="0" bIns="0" rtlCol="0">
            <a:spAutoFit/>
          </a:bodyPr>
          <a:lstStyle/>
          <a:p>
            <a:pPr algn="r"/>
            <a:r>
              <a:rPr lang="de-AT" sz="1200" dirty="0">
                <a:solidFill>
                  <a:schemeClr val="tx2"/>
                </a:solidFill>
                <a:latin typeface="Calibri" panose="020F0502020204030204" pitchFamily="34" charset="0"/>
                <a:cs typeface="Calibri" panose="020F0502020204030204" pitchFamily="34" charset="0"/>
              </a:rPr>
              <a:t>bmbwf.gv.at</a:t>
            </a:r>
          </a:p>
        </p:txBody>
      </p:sp>
      <p:sp>
        <p:nvSpPr>
          <p:cNvPr id="2" name="Titelplatzhalter 1"/>
          <p:cNvSpPr>
            <a:spLocks noGrp="1"/>
          </p:cNvSpPr>
          <p:nvPr>
            <p:ph type="title"/>
          </p:nvPr>
        </p:nvSpPr>
        <p:spPr>
          <a:xfrm>
            <a:off x="540001" y="1054800"/>
            <a:ext cx="7978525" cy="622091"/>
          </a:xfrm>
          <a:prstGeom prst="rect">
            <a:avLst/>
          </a:prstGeom>
        </p:spPr>
        <p:txBody>
          <a:bodyPr vert="horz" wrap="none" lIns="0" tIns="0" rIns="0" bIns="0" rtlCol="0" anchor="t" anchorCtr="0">
            <a:noAutofit/>
          </a:bodyPr>
          <a:lstStyle/>
          <a:p>
            <a:r>
              <a:rPr lang="de-DE" dirty="0"/>
              <a:t>Titelmasterformat durch Klicken bearbeiten</a:t>
            </a:r>
            <a:endParaRPr lang="de-AT" dirty="0"/>
          </a:p>
        </p:txBody>
      </p:sp>
      <p:pic>
        <p:nvPicPr>
          <p:cNvPr id="10" name="Grafik 9" descr="Bundesministerium &#10;&#10;&#10;Bildung, Wissenschaft und Forschung"/>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316800" y="208800"/>
            <a:ext cx="2033905" cy="631825"/>
          </a:xfrm>
          <a:prstGeom prst="rect">
            <a:avLst/>
          </a:prstGeom>
          <a:noFill/>
          <a:ln>
            <a:noFill/>
          </a:ln>
        </p:spPr>
      </p:pic>
    </p:spTree>
    <p:extLst>
      <p:ext uri="{BB962C8B-B14F-4D97-AF65-F5344CB8AC3E}">
        <p14:creationId xmlns:p14="http://schemas.microsoft.com/office/powerpoint/2010/main" val="105393760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dt="0"/>
  <p:txStyles>
    <p:title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p:titleStyle>
    <p:body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Calibri" panose="020F0502020204030204" pitchFamily="34" charset="0"/>
          <a:ea typeface="+mn-ea"/>
          <a:cs typeface="Calibri" panose="020F0502020204030204" pitchFamily="34" charset="0"/>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mimikama.org/chatgpt-erfindet/?fbclid=IwAR1HcBWozq1PbBxlZQeP1jCRdGzW6KujKS5Od9wSSWF6PerKG4Ny5RRvONo"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www.deutschlandfunk.de/mit-fakes-leben-wie-wir-mit-ki-generierten-bildern-umgehen-koennen-dlf-24a364ff-100.html"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designerinaction.de/design-wissen/ki-tools-bilde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6.wmf"/><Relationship Id="rId4" Type="http://schemas.openxmlformats.org/officeDocument/2006/relationships/image" Target="../media/image61.png"/><Relationship Id="rId9"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hyperlink" Target="https://www.advanced-innovation.io/ki-tools" TargetMode="External"/><Relationship Id="rId2" Type="http://schemas.openxmlformats.org/officeDocument/2006/relationships/hyperlink" Target="https://www.schule.at/bildungsnews/detail/101-ideen-fuer-die-nutzung-von-ki-im-unterrich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bmbwf.gv.at/ki"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bmbwf.gv.at/ki"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bmbwf.gv.at/ki"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bmbwf.gv.at/ki"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bmbwf.gv.at/ki"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bmbwf.gv.at/ki"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hyperlink" Target="https://www.bing.com/" TargetMode="External"/></Relationships>
</file>

<file path=ppt/slides/_rels/slide41.xml.rels><?xml version="1.0" encoding="UTF-8" standalone="yes"?>
<Relationships xmlns="http://schemas.openxmlformats.org/package/2006/relationships"><Relationship Id="rId2" Type="http://schemas.openxmlformats.org/officeDocument/2006/relationships/hyperlink" Target="http://www.bmbwf.gv.at/ki"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bmbwf.gv.at/ki"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magazin.forumbd.de/lehren-und-lernen/not-another-chatgpt-love-song/" TargetMode="External"/><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hyperlink" Target="http://www.bmbwf.gv.at/ki"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bmbwf.gv.at/ki" TargetMode="External"/><Relationship Id="rId2" Type="http://schemas.openxmlformats.org/officeDocument/2006/relationships/hyperlink" Target="https://www.schulministerium.nrw/system/files/media/document/file/handlungsleitfaden_ki_msb_nrw_230223.pdf" TargetMode="External"/><Relationship Id="rId1" Type="http://schemas.openxmlformats.org/officeDocument/2006/relationships/slideLayout" Target="../slideLayouts/slideLayout2.xml"/><Relationship Id="rId5" Type="http://schemas.openxmlformats.org/officeDocument/2006/relationships/hyperlink" Target="https://schokofakes.ai/" TargetMode="Externa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hyperlink" Target="https://schokofakes.ai/" TargetMode="External"/><Relationship Id="rId2" Type="http://schemas.openxmlformats.org/officeDocument/2006/relationships/hyperlink" Target="http://www.bmbwf.gv.at/ki"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hyperlink" Target="mailto:martin.bauer@bmbwf.gv.at" TargetMode="External"/><Relationship Id="rId7" Type="http://schemas.openxmlformats.org/officeDocument/2006/relationships/image" Target="../media/image82.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bit.ly/44pCIYw"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medien.ph-noe.ac.at/paella/ui/watch.html?id=56332238-0f97-4e52-8949-af84d688a0b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999" y="1062000"/>
            <a:ext cx="7978526" cy="2307212"/>
          </a:xfrm>
        </p:spPr>
        <p:txBody>
          <a:bodyPr/>
          <a:lstStyle/>
          <a:p>
            <a:r>
              <a:rPr lang="de-AT" dirty="0"/>
              <a:t>Auseinandersetzung mit </a:t>
            </a:r>
            <a:br>
              <a:rPr lang="de-AT" dirty="0"/>
            </a:br>
            <a:r>
              <a:rPr lang="de-AT" dirty="0"/>
              <a:t>Künstlicher Intelligenz </a:t>
            </a:r>
            <a:br>
              <a:rPr lang="de-AT" dirty="0"/>
            </a:br>
            <a:r>
              <a:rPr lang="de-AT" dirty="0"/>
              <a:t>im Bildungssystem</a:t>
            </a:r>
          </a:p>
        </p:txBody>
      </p:sp>
      <p:pic>
        <p:nvPicPr>
          <p:cNvPr id="1026" name="Picture 2" descr="Free Robot Artificial Intelligence illustration and pictur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670" b="100000" l="18958" r="100000">
                        <a14:foregroundMark x1="34792" y1="90118" x2="38750" y2="69322"/>
                        <a14:foregroundMark x1="35938" y1="67404" x2="42188" y2="74189"/>
                        <a14:foregroundMark x1="36979" y1="61652" x2="37917" y2="74779"/>
                        <a14:foregroundMark x1="33958" y1="70059" x2="41250" y2="78761"/>
                        <a14:foregroundMark x1="36146" y1="67847" x2="38958" y2="77876"/>
                        <a14:foregroundMark x1="35313" y1="70501" x2="36771" y2="73156"/>
                        <a14:foregroundMark x1="35104" y1="72124" x2="37083" y2="73599"/>
                        <a14:foregroundMark x1="63438" y1="58112" x2="65313" y2="68879"/>
                        <a14:foregroundMark x1="79271" y1="52802" x2="79792" y2="58555"/>
                        <a14:foregroundMark x1="75729" y1="52212" x2="73646" y2="62242"/>
                        <a14:backgroundMark x1="36354" y1="33776" x2="36354" y2="33776"/>
                        <a14:backgroundMark x1="43333" y1="36726" x2="43333" y2="36726"/>
                        <a14:backgroundMark x1="40521" y1="25221" x2="45000" y2="39528"/>
                        <a14:backgroundMark x1="36458" y1="40560" x2="42813" y2="51327"/>
                        <a14:backgroundMark x1="33542" y1="43215" x2="41667" y2="50147"/>
                      </a14:backgroundRemoval>
                    </a14:imgEffect>
                  </a14:imgLayer>
                </a14:imgProps>
              </a:ext>
              <a:ext uri="{28A0092B-C50C-407E-A947-70E740481C1C}">
                <a14:useLocalDpi xmlns:a14="http://schemas.microsoft.com/office/drawing/2010/main" val="0"/>
              </a:ext>
            </a:extLst>
          </a:blip>
          <a:srcRect/>
          <a:stretch>
            <a:fillRect/>
          </a:stretch>
        </p:blipFill>
        <p:spPr bwMode="auto">
          <a:xfrm>
            <a:off x="4107179" y="1652159"/>
            <a:ext cx="4975861" cy="351420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txBox="1">
            <a:spLocks/>
          </p:cNvSpPr>
          <p:nvPr/>
        </p:nvSpPr>
        <p:spPr>
          <a:xfrm>
            <a:off x="539999" y="3569400"/>
            <a:ext cx="7978525" cy="622091"/>
          </a:xfrm>
          <a:prstGeom prst="rect">
            <a:avLst/>
          </a:prstGeom>
        </p:spPr>
        <p:txBody>
          <a:bodyPr vert="horz" wrap="none" lIns="0" tIns="0" rIns="0" bIns="0" rtlCol="0" anchor="b" anchorCtr="0">
            <a:noAutofit/>
          </a:bodyPr>
          <a:lstStyle>
            <a:lvl1pPr algn="l" defTabSz="914400" rtl="0" eaLnBrk="1" latinLnBrk="0" hangingPunct="1">
              <a:lnSpc>
                <a:spcPts val="4000"/>
              </a:lnSpc>
              <a:spcBef>
                <a:spcPct val="0"/>
              </a:spcBef>
              <a:buNone/>
              <a:defRPr sz="3600" b="1" kern="1200">
                <a:solidFill>
                  <a:schemeClr val="tx1"/>
                </a:solidFill>
                <a:latin typeface="Calibri" panose="020F0502020204030204" pitchFamily="34" charset="0"/>
                <a:ea typeface="+mj-ea"/>
                <a:cs typeface="Calibri" panose="020F0502020204030204" pitchFamily="34" charset="0"/>
              </a:defRPr>
            </a:lvl1pPr>
          </a:lstStyle>
          <a:p>
            <a:r>
              <a:rPr lang="de-AT" b="0" u="sng" dirty="0">
                <a:solidFill>
                  <a:srgbClr val="FF0000"/>
                </a:solidFill>
              </a:rPr>
              <a:t>www.bmbwf.gv.at/ki</a:t>
            </a:r>
            <a:endParaRPr lang="de-AT" sz="1800" b="0" u="sng" dirty="0">
              <a:solidFill>
                <a:srgbClr val="FF0000"/>
              </a:solidFill>
            </a:endParaRPr>
          </a:p>
        </p:txBody>
      </p:sp>
    </p:spTree>
    <p:extLst>
      <p:ext uri="{BB962C8B-B14F-4D97-AF65-F5344CB8AC3E}">
        <p14:creationId xmlns:p14="http://schemas.microsoft.com/office/powerpoint/2010/main" val="4267413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540001" y="1054800"/>
            <a:ext cx="7978525" cy="622091"/>
          </a:xfrm>
        </p:spPr>
        <p:txBody>
          <a:bodyPr/>
          <a:lstStyle/>
          <a:p>
            <a:r>
              <a:rPr lang="de-AT" dirty="0"/>
              <a:t>Bildbearbeitung: transparenter Hintergrund</a:t>
            </a:r>
          </a:p>
        </p:txBody>
      </p:sp>
      <p:pic>
        <p:nvPicPr>
          <p:cNvPr id="5" name="Grafik 4"/>
          <p:cNvPicPr>
            <a:picLocks noChangeAspect="1"/>
          </p:cNvPicPr>
          <p:nvPr/>
        </p:nvPicPr>
        <p:blipFill>
          <a:blip r:embed="rId2"/>
          <a:stretch>
            <a:fillRect/>
          </a:stretch>
        </p:blipFill>
        <p:spPr>
          <a:xfrm>
            <a:off x="540001" y="1626672"/>
            <a:ext cx="3416277" cy="2679805"/>
          </a:xfrm>
          <a:prstGeom prst="rect">
            <a:avLst/>
          </a:prstGeom>
        </p:spPr>
      </p:pic>
      <p:pic>
        <p:nvPicPr>
          <p:cNvPr id="3" name="Grafik 2"/>
          <p:cNvPicPr>
            <a:picLocks noChangeAspect="1"/>
          </p:cNvPicPr>
          <p:nvPr/>
        </p:nvPicPr>
        <p:blipFill>
          <a:blip r:embed="rId3"/>
          <a:stretch>
            <a:fillRect/>
          </a:stretch>
        </p:blipFill>
        <p:spPr>
          <a:xfrm>
            <a:off x="4600910" y="1626672"/>
            <a:ext cx="3178985" cy="2679805"/>
          </a:xfrm>
          <a:prstGeom prst="rect">
            <a:avLst/>
          </a:prstGeom>
        </p:spPr>
      </p:pic>
      <p:sp>
        <p:nvSpPr>
          <p:cNvPr id="7" name="Rechteck 6"/>
          <p:cNvSpPr/>
          <p:nvPr/>
        </p:nvSpPr>
        <p:spPr>
          <a:xfrm>
            <a:off x="457200" y="4491143"/>
            <a:ext cx="6430780" cy="369332"/>
          </a:xfrm>
          <a:prstGeom prst="rect">
            <a:avLst/>
          </a:prstGeom>
        </p:spPr>
        <p:txBody>
          <a:bodyPr wrap="square">
            <a:spAutoFit/>
          </a:bodyPr>
          <a:lstStyle/>
          <a:p>
            <a:r>
              <a:rPr lang="de-AT" dirty="0"/>
              <a:t>https://simplified.com/free-tools/background-remover</a:t>
            </a:r>
          </a:p>
        </p:txBody>
      </p:sp>
    </p:spTree>
    <p:extLst>
      <p:ext uri="{BB962C8B-B14F-4D97-AF65-F5344CB8AC3E}">
        <p14:creationId xmlns:p14="http://schemas.microsoft.com/office/powerpoint/2010/main" val="1628262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11</a:t>
            </a:fld>
            <a:endParaRPr lang="de-AT" dirty="0"/>
          </a:p>
        </p:txBody>
      </p:sp>
      <p:sp>
        <p:nvSpPr>
          <p:cNvPr id="6" name="Titel 1"/>
          <p:cNvSpPr>
            <a:spLocks noGrp="1"/>
          </p:cNvSpPr>
          <p:nvPr>
            <p:ph type="title"/>
          </p:nvPr>
        </p:nvSpPr>
        <p:spPr>
          <a:xfrm>
            <a:off x="540001" y="743754"/>
            <a:ext cx="7978525" cy="622091"/>
          </a:xfrm>
        </p:spPr>
        <p:txBody>
          <a:bodyPr/>
          <a:lstStyle/>
          <a:p>
            <a:r>
              <a:rPr lang="de-AT" dirty="0"/>
              <a:t>Lebendige Porträts</a:t>
            </a:r>
            <a:endParaRPr lang="de-AT" sz="1800" b="0" dirty="0"/>
          </a:p>
        </p:txBody>
      </p:sp>
      <p:pic>
        <p:nvPicPr>
          <p:cNvPr id="2" name="Grafik 1"/>
          <p:cNvPicPr>
            <a:picLocks noChangeAspect="1"/>
          </p:cNvPicPr>
          <p:nvPr/>
        </p:nvPicPr>
        <p:blipFill rotWithShape="1">
          <a:blip r:embed="rId2"/>
          <a:srcRect l="1055" t="18752" r="1538"/>
          <a:stretch/>
        </p:blipFill>
        <p:spPr>
          <a:xfrm>
            <a:off x="540001" y="1265221"/>
            <a:ext cx="6754825" cy="3725056"/>
          </a:xfrm>
          <a:prstGeom prst="rect">
            <a:avLst/>
          </a:prstGeom>
        </p:spPr>
      </p:pic>
    </p:spTree>
    <p:extLst>
      <p:ext uri="{BB962C8B-B14F-4D97-AF65-F5344CB8AC3E}">
        <p14:creationId xmlns:p14="http://schemas.microsoft.com/office/powerpoint/2010/main" val="3235871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5055649" y="2322118"/>
            <a:ext cx="3838969" cy="2151641"/>
          </a:xfrm>
        </p:spPr>
        <p:txBody>
          <a:bodyPr/>
          <a:lstStyle/>
          <a:p>
            <a:pPr marL="0" indent="0">
              <a:buNone/>
            </a:pPr>
            <a:r>
              <a:rPr lang="de-AT" dirty="0">
                <a:hlinkClick r:id="rId2"/>
              </a:rPr>
              <a:t>https://www.mimikama.org/chatgpt-erfindet/?fbclid=IwAR1HcBWozq1PbBxlZQeP1jCRdGzW6KujKS5Od9wSSWF6PerKG4Ny5RRvONo</a:t>
            </a:r>
            <a:endParaRPr lang="de-AT" dirty="0"/>
          </a:p>
          <a:p>
            <a:pPr marL="0" indent="0">
              <a:buNone/>
            </a:pPr>
            <a:endParaRPr lang="de-AT"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12</a:t>
            </a:fld>
            <a:endParaRPr lang="de-AT" dirty="0"/>
          </a:p>
        </p:txBody>
      </p:sp>
      <p:pic>
        <p:nvPicPr>
          <p:cNvPr id="2" name="Grafik 1"/>
          <p:cNvPicPr>
            <a:picLocks noChangeAspect="1"/>
          </p:cNvPicPr>
          <p:nvPr/>
        </p:nvPicPr>
        <p:blipFill>
          <a:blip r:embed="rId3"/>
          <a:stretch>
            <a:fillRect/>
          </a:stretch>
        </p:blipFill>
        <p:spPr>
          <a:xfrm>
            <a:off x="398536" y="841852"/>
            <a:ext cx="4286819" cy="4027852"/>
          </a:xfrm>
          <a:prstGeom prst="rect">
            <a:avLst/>
          </a:prstGeom>
        </p:spPr>
      </p:pic>
    </p:spTree>
    <p:extLst>
      <p:ext uri="{BB962C8B-B14F-4D97-AF65-F5344CB8AC3E}">
        <p14:creationId xmlns:p14="http://schemas.microsoft.com/office/powerpoint/2010/main" val="2129306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13</a:t>
            </a:fld>
            <a:endParaRPr lang="de-AT" dirty="0"/>
          </a:p>
        </p:txBody>
      </p:sp>
      <p:grpSp>
        <p:nvGrpSpPr>
          <p:cNvPr id="10" name="Gruppieren 9"/>
          <p:cNvGrpSpPr/>
          <p:nvPr/>
        </p:nvGrpSpPr>
        <p:grpSpPr>
          <a:xfrm>
            <a:off x="1888326" y="179883"/>
            <a:ext cx="3110459" cy="4824054"/>
            <a:chOff x="1941225" y="179883"/>
            <a:chExt cx="3110459" cy="4824054"/>
          </a:xfrm>
        </p:grpSpPr>
        <p:pic>
          <p:nvPicPr>
            <p:cNvPr id="6" name="Grafik 5"/>
            <p:cNvPicPr>
              <a:picLocks noChangeAspect="1"/>
            </p:cNvPicPr>
            <p:nvPr/>
          </p:nvPicPr>
          <p:blipFill rotWithShape="1">
            <a:blip r:embed="rId2"/>
            <a:srcRect l="3699" t="2272" r="16463" b="6282"/>
            <a:stretch/>
          </p:blipFill>
          <p:spPr>
            <a:xfrm>
              <a:off x="1941225" y="179883"/>
              <a:ext cx="3110459" cy="4824054"/>
            </a:xfrm>
            <a:prstGeom prst="rect">
              <a:avLst/>
            </a:prstGeom>
          </p:spPr>
        </p:pic>
        <p:pic>
          <p:nvPicPr>
            <p:cNvPr id="7" name="Grafik 6"/>
            <p:cNvPicPr>
              <a:picLocks noChangeAspect="1"/>
            </p:cNvPicPr>
            <p:nvPr/>
          </p:nvPicPr>
          <p:blipFill>
            <a:blip r:embed="rId3"/>
            <a:stretch>
              <a:fillRect/>
            </a:stretch>
          </p:blipFill>
          <p:spPr>
            <a:xfrm>
              <a:off x="4145794" y="4635333"/>
              <a:ext cx="905890" cy="368604"/>
            </a:xfrm>
            <a:prstGeom prst="rect">
              <a:avLst/>
            </a:prstGeom>
          </p:spPr>
        </p:pic>
      </p:grpSp>
      <p:sp>
        <p:nvSpPr>
          <p:cNvPr id="9" name="Textfeld 8"/>
          <p:cNvSpPr txBox="1"/>
          <p:nvPr/>
        </p:nvSpPr>
        <p:spPr>
          <a:xfrm>
            <a:off x="5409994" y="2156177"/>
            <a:ext cx="3273028" cy="1107996"/>
          </a:xfrm>
          <a:prstGeom prst="rect">
            <a:avLst/>
          </a:prstGeom>
          <a:ln>
            <a:solidFill>
              <a:schemeClr val="bg2">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de-AT" sz="2400" b="1" dirty="0" err="1"/>
              <a:t>Is</a:t>
            </a:r>
            <a:r>
              <a:rPr lang="de-AT" sz="2400" b="1" dirty="0"/>
              <a:t> </a:t>
            </a:r>
            <a:r>
              <a:rPr lang="de-AT" sz="2400" b="1" dirty="0" err="1"/>
              <a:t>it</a:t>
            </a:r>
            <a:r>
              <a:rPr lang="de-AT" sz="2400" b="1" dirty="0"/>
              <a:t> </a:t>
            </a:r>
            <a:r>
              <a:rPr lang="de-AT" sz="2400" b="1" dirty="0" err="1"/>
              <a:t>safe</a:t>
            </a:r>
            <a:r>
              <a:rPr lang="de-AT" sz="2400" b="1" dirty="0"/>
              <a:t> </a:t>
            </a:r>
            <a:r>
              <a:rPr lang="de-AT" sz="2400" b="1" dirty="0" err="1"/>
              <a:t>to</a:t>
            </a:r>
            <a:r>
              <a:rPr lang="de-AT" sz="2400" b="1" dirty="0"/>
              <a:t> </a:t>
            </a:r>
            <a:r>
              <a:rPr lang="de-AT" sz="2400" b="1" dirty="0" err="1"/>
              <a:t>use</a:t>
            </a:r>
            <a:r>
              <a:rPr lang="de-AT" sz="2400" b="1" dirty="0"/>
              <a:t> </a:t>
            </a:r>
            <a:r>
              <a:rPr lang="de-AT" sz="2400" b="1" dirty="0" err="1"/>
              <a:t>ChatGPT</a:t>
            </a:r>
            <a:r>
              <a:rPr lang="de-AT" sz="2400" b="1" dirty="0"/>
              <a:t> </a:t>
            </a:r>
            <a:r>
              <a:rPr lang="de-AT" sz="2400" b="1" dirty="0" err="1"/>
              <a:t>for</a:t>
            </a:r>
            <a:r>
              <a:rPr lang="de-AT" sz="2400" b="1" dirty="0"/>
              <a:t> </a:t>
            </a:r>
            <a:r>
              <a:rPr lang="de-AT" sz="2400" b="1" dirty="0" err="1"/>
              <a:t>your</a:t>
            </a:r>
            <a:r>
              <a:rPr lang="de-AT" sz="2400" b="1" dirty="0"/>
              <a:t> </a:t>
            </a:r>
            <a:r>
              <a:rPr lang="de-AT" sz="2400" b="1" dirty="0" err="1"/>
              <a:t>task</a:t>
            </a:r>
            <a:r>
              <a:rPr lang="de-AT" sz="2400" b="1" dirty="0"/>
              <a:t>?</a:t>
            </a:r>
            <a:br>
              <a:rPr lang="de-AT" sz="2400" b="1" dirty="0"/>
            </a:br>
            <a:r>
              <a:rPr lang="de-AT" dirty="0"/>
              <a:t>Aleksandr </a:t>
            </a:r>
            <a:r>
              <a:rPr lang="de-AT" dirty="0" err="1"/>
              <a:t>Tulkanov</a:t>
            </a:r>
            <a:r>
              <a:rPr lang="de-AT" dirty="0"/>
              <a:t>, 19.01.2023</a:t>
            </a:r>
          </a:p>
        </p:txBody>
      </p:sp>
    </p:spTree>
    <p:extLst>
      <p:ext uri="{BB962C8B-B14F-4D97-AF65-F5344CB8AC3E}">
        <p14:creationId xmlns:p14="http://schemas.microsoft.com/office/powerpoint/2010/main" val="1273291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14</a:t>
            </a:fld>
            <a:endParaRPr lang="de-AT" dirty="0"/>
          </a:p>
        </p:txBody>
      </p:sp>
      <p:pic>
        <p:nvPicPr>
          <p:cNvPr id="11266" name="Picture 2" descr="Das Bild des Daunenjacken-Papstes wurde mithilfe der Bild-KI Midjourney erzeu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745" y="556453"/>
            <a:ext cx="5905500" cy="3438526"/>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3"/>
          <a:stretch>
            <a:fillRect/>
          </a:stretch>
        </p:blipFill>
        <p:spPr>
          <a:xfrm>
            <a:off x="442209" y="2480872"/>
            <a:ext cx="5266513" cy="2309380"/>
          </a:xfrm>
          <a:prstGeom prst="rect">
            <a:avLst/>
          </a:prstGeom>
        </p:spPr>
      </p:pic>
      <p:sp>
        <p:nvSpPr>
          <p:cNvPr id="4" name="Rechteck 3"/>
          <p:cNvSpPr/>
          <p:nvPr/>
        </p:nvSpPr>
        <p:spPr>
          <a:xfrm>
            <a:off x="5896495" y="4058369"/>
            <a:ext cx="3065489" cy="646331"/>
          </a:xfrm>
          <a:prstGeom prst="rect">
            <a:avLst/>
          </a:prstGeom>
        </p:spPr>
        <p:txBody>
          <a:bodyPr wrap="square">
            <a:spAutoFit/>
          </a:bodyPr>
          <a:lstStyle/>
          <a:p>
            <a:r>
              <a:rPr lang="de-AT" sz="1200" dirty="0">
                <a:hlinkClick r:id="rId4"/>
              </a:rPr>
              <a:t>https://www.deutschlandfunk.de/mit-fakes-leben-wie-wir-mit-ki-generierten-bildern-umgehen-koennen-dlf-24a364ff-100.html</a:t>
            </a:r>
            <a:r>
              <a:rPr lang="de-AT" sz="1200" dirty="0"/>
              <a:t> </a:t>
            </a:r>
          </a:p>
        </p:txBody>
      </p:sp>
    </p:spTree>
    <p:extLst>
      <p:ext uri="{BB962C8B-B14F-4D97-AF65-F5344CB8AC3E}">
        <p14:creationId xmlns:p14="http://schemas.microsoft.com/office/powerpoint/2010/main" val="12332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15</a:t>
            </a:fld>
            <a:endParaRPr lang="de-AT" dirty="0"/>
          </a:p>
        </p:txBody>
      </p:sp>
      <p:pic>
        <p:nvPicPr>
          <p:cNvPr id="6" name="Grafik 5"/>
          <p:cNvPicPr>
            <a:picLocks noChangeAspect="1"/>
          </p:cNvPicPr>
          <p:nvPr/>
        </p:nvPicPr>
        <p:blipFill>
          <a:blip r:embed="rId2"/>
          <a:stretch>
            <a:fillRect/>
          </a:stretch>
        </p:blipFill>
        <p:spPr>
          <a:xfrm>
            <a:off x="2064095" y="194871"/>
            <a:ext cx="5401007" cy="4767687"/>
          </a:xfrm>
          <a:prstGeom prst="rect">
            <a:avLst/>
          </a:prstGeom>
        </p:spPr>
      </p:pic>
    </p:spTree>
    <p:extLst>
      <p:ext uri="{BB962C8B-B14F-4D97-AF65-F5344CB8AC3E}">
        <p14:creationId xmlns:p14="http://schemas.microsoft.com/office/powerpoint/2010/main" val="2430783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r="62705" b="79170"/>
          <a:stretch/>
        </p:blipFill>
        <p:spPr>
          <a:xfrm>
            <a:off x="540001" y="1550192"/>
            <a:ext cx="5426657" cy="1375888"/>
          </a:xfrm>
          <a:prstGeom prst="rect">
            <a:avLst/>
          </a:prstGeom>
        </p:spPr>
      </p:pic>
      <p:sp>
        <p:nvSpPr>
          <p:cNvPr id="7" name="Titel 4"/>
          <p:cNvSpPr>
            <a:spLocks noGrp="1"/>
          </p:cNvSpPr>
          <p:nvPr>
            <p:ph type="title"/>
          </p:nvPr>
        </p:nvSpPr>
        <p:spPr>
          <a:xfrm>
            <a:off x="540001" y="1054800"/>
            <a:ext cx="1578359" cy="1665540"/>
          </a:xfrm>
        </p:spPr>
        <p:txBody>
          <a:bodyPr/>
          <a:lstStyle/>
          <a:p>
            <a:r>
              <a:rPr lang="de-AT" dirty="0"/>
              <a:t>KI erstellt Abbildungen auf Grund von Bildbeschreibungen</a:t>
            </a:r>
          </a:p>
        </p:txBody>
      </p:sp>
      <p:pic>
        <p:nvPicPr>
          <p:cNvPr id="4" name="Grafik 3"/>
          <p:cNvPicPr>
            <a:picLocks noChangeAspect="1"/>
          </p:cNvPicPr>
          <p:nvPr/>
        </p:nvPicPr>
        <p:blipFill rotWithShape="1">
          <a:blip r:embed="rId2"/>
          <a:srcRect t="44945"/>
          <a:stretch/>
        </p:blipFill>
        <p:spPr>
          <a:xfrm>
            <a:off x="540001" y="2994660"/>
            <a:ext cx="7378668" cy="1844040"/>
          </a:xfrm>
          <a:prstGeom prst="rect">
            <a:avLst/>
          </a:prstGeom>
        </p:spPr>
      </p:pic>
    </p:spTree>
    <p:extLst>
      <p:ext uri="{BB962C8B-B14F-4D97-AF65-F5344CB8AC3E}">
        <p14:creationId xmlns:p14="http://schemas.microsoft.com/office/powerpoint/2010/main" val="409683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a:off x="4100051" y="793494"/>
            <a:ext cx="4749595" cy="3966870"/>
          </a:xfrm>
          <a:prstGeom prst="rect">
            <a:avLst/>
          </a:prstGeom>
        </p:spPr>
      </p:pic>
      <p:pic>
        <p:nvPicPr>
          <p:cNvPr id="7" name="Grafik 6"/>
          <p:cNvPicPr>
            <a:picLocks noChangeAspect="1"/>
          </p:cNvPicPr>
          <p:nvPr/>
        </p:nvPicPr>
        <p:blipFill>
          <a:blip r:embed="rId3"/>
          <a:stretch>
            <a:fillRect/>
          </a:stretch>
        </p:blipFill>
        <p:spPr>
          <a:xfrm>
            <a:off x="489616" y="882598"/>
            <a:ext cx="4701816" cy="1578407"/>
          </a:xfrm>
          <a:prstGeom prst="rect">
            <a:avLst/>
          </a:prstGeom>
        </p:spPr>
      </p:pic>
      <p:pic>
        <p:nvPicPr>
          <p:cNvPr id="8" name="Grafik 7"/>
          <p:cNvPicPr>
            <a:picLocks noChangeAspect="1"/>
          </p:cNvPicPr>
          <p:nvPr/>
        </p:nvPicPr>
        <p:blipFill>
          <a:blip r:embed="rId4"/>
          <a:stretch>
            <a:fillRect/>
          </a:stretch>
        </p:blipFill>
        <p:spPr>
          <a:xfrm>
            <a:off x="671053" y="2395293"/>
            <a:ext cx="3005152" cy="2530654"/>
          </a:xfrm>
          <a:prstGeom prst="rect">
            <a:avLst/>
          </a:prstGeom>
        </p:spPr>
      </p:pic>
    </p:spTree>
    <p:extLst>
      <p:ext uri="{BB962C8B-B14F-4D97-AF65-F5344CB8AC3E}">
        <p14:creationId xmlns:p14="http://schemas.microsoft.com/office/powerpoint/2010/main" val="878992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841986" y="649184"/>
            <a:ext cx="3050498" cy="4247317"/>
          </a:xfrm>
          <a:prstGeom prst="rect">
            <a:avLst/>
          </a:prstGeom>
          <a:solidFill>
            <a:schemeClr val="bg2">
              <a:lumMod val="95000"/>
            </a:schemeClr>
          </a:solidFill>
        </p:spPr>
        <p:txBody>
          <a:bodyPr wrap="square">
            <a:spAutoFit/>
          </a:bodyPr>
          <a:lstStyle/>
          <a:p>
            <a:r>
              <a:rPr lang="de-AT" dirty="0">
                <a:latin typeface="Calibri" panose="020F0502020204030204" pitchFamily="34" charset="0"/>
                <a:cs typeface="Calibri" panose="020F0502020204030204" pitchFamily="34" charset="0"/>
              </a:rPr>
              <a:t>Erklärung, wie eine KI arbeitet – aus Sicht eines KI-Bildgenerators (</a:t>
            </a:r>
            <a:r>
              <a:rPr lang="de-AT" dirty="0" err="1">
                <a:latin typeface="Calibri" panose="020F0502020204030204" pitchFamily="34" charset="0"/>
                <a:cs typeface="Calibri" panose="020F0502020204030204" pitchFamily="34" charset="0"/>
              </a:rPr>
              <a:t>Midjourney</a:t>
            </a:r>
            <a:r>
              <a:rPr lang="de-AT" dirty="0">
                <a:latin typeface="Calibri" panose="020F0502020204030204" pitchFamily="34" charset="0"/>
                <a:cs typeface="Calibri" panose="020F0502020204030204" pitchFamily="34" charset="0"/>
              </a:rPr>
              <a:t>). Prompt: „Explanation </a:t>
            </a:r>
            <a:r>
              <a:rPr lang="de-AT" dirty="0" err="1">
                <a:latin typeface="Calibri" panose="020F0502020204030204" pitchFamily="34" charset="0"/>
                <a:cs typeface="Calibri" panose="020F0502020204030204" pitchFamily="34" charset="0"/>
              </a:rPr>
              <a:t>of</a:t>
            </a:r>
            <a:r>
              <a:rPr lang="de-AT" dirty="0">
                <a:latin typeface="Calibri" panose="020F0502020204030204" pitchFamily="34" charset="0"/>
                <a:cs typeface="Calibri" panose="020F0502020204030204" pitchFamily="34" charset="0"/>
              </a:rPr>
              <a:t> </a:t>
            </a:r>
            <a:r>
              <a:rPr lang="de-AT" dirty="0" err="1">
                <a:latin typeface="Calibri" panose="020F0502020204030204" pitchFamily="34" charset="0"/>
                <a:cs typeface="Calibri" panose="020F0502020204030204" pitchFamily="34" charset="0"/>
              </a:rPr>
              <a:t>how</a:t>
            </a:r>
            <a:r>
              <a:rPr lang="de-AT" dirty="0">
                <a:latin typeface="Calibri" panose="020F0502020204030204" pitchFamily="34" charset="0"/>
                <a:cs typeface="Calibri" panose="020F0502020204030204" pitchFamily="34" charset="0"/>
              </a:rPr>
              <a:t> an AI </a:t>
            </a:r>
            <a:r>
              <a:rPr lang="de-AT" dirty="0" err="1">
                <a:latin typeface="Calibri" panose="020F0502020204030204" pitchFamily="34" charset="0"/>
                <a:cs typeface="Calibri" panose="020F0502020204030204" pitchFamily="34" charset="0"/>
              </a:rPr>
              <a:t>works</a:t>
            </a:r>
            <a:r>
              <a:rPr lang="de-AT" dirty="0">
                <a:latin typeface="Calibri" panose="020F0502020204030204" pitchFamily="34" charset="0"/>
                <a:cs typeface="Calibri" panose="020F0502020204030204" pitchFamily="34" charset="0"/>
              </a:rPr>
              <a:t>:: </a:t>
            </a:r>
            <a:r>
              <a:rPr lang="de-AT" dirty="0" err="1">
                <a:latin typeface="Calibri" panose="020F0502020204030204" pitchFamily="34" charset="0"/>
                <a:cs typeface="Calibri" panose="020F0502020204030204" pitchFamily="34" charset="0"/>
              </a:rPr>
              <a:t>blueprint</a:t>
            </a:r>
            <a:r>
              <a:rPr lang="de-AT" dirty="0">
                <a:latin typeface="Calibri" panose="020F0502020204030204" pitchFamily="34" charset="0"/>
                <a:cs typeface="Calibri" panose="020F0502020204030204" pitchFamily="34" charset="0"/>
              </a:rPr>
              <a:t> </a:t>
            </a:r>
            <a:r>
              <a:rPr lang="de-AT" dirty="0" err="1">
                <a:latin typeface="Calibri" panose="020F0502020204030204" pitchFamily="34" charset="0"/>
                <a:cs typeface="Calibri" panose="020F0502020204030204" pitchFamily="34" charset="0"/>
              </a:rPr>
              <a:t>drawing</a:t>
            </a:r>
            <a:r>
              <a:rPr lang="de-AT" dirty="0">
                <a:latin typeface="Calibri" panose="020F0502020204030204" pitchFamily="34" charset="0"/>
                <a:cs typeface="Calibri" panose="020F0502020204030204" pitchFamily="34" charset="0"/>
              </a:rPr>
              <a:t>::3.4 NASA::1 </a:t>
            </a:r>
            <a:r>
              <a:rPr lang="de-AT" dirty="0" err="1">
                <a:latin typeface="Calibri" panose="020F0502020204030204" pitchFamily="34" charset="0"/>
                <a:cs typeface="Calibri" panose="020F0502020204030204" pitchFamily="34" charset="0"/>
              </a:rPr>
              <a:t>realistic</a:t>
            </a:r>
            <a:r>
              <a:rPr lang="de-AT" dirty="0">
                <a:latin typeface="Calibri" panose="020F0502020204030204" pitchFamily="34" charset="0"/>
                <a:cs typeface="Calibri" panose="020F0502020204030204" pitchFamily="34" charset="0"/>
              </a:rPr>
              <a:t>::1 surreal::1 </a:t>
            </a:r>
            <a:r>
              <a:rPr lang="de-AT" dirty="0" err="1">
                <a:latin typeface="Calibri" panose="020F0502020204030204" pitchFamily="34" charset="0"/>
                <a:cs typeface="Calibri" panose="020F0502020204030204" pitchFamily="34" charset="0"/>
              </a:rPr>
              <a:t>ultra</a:t>
            </a:r>
            <a:r>
              <a:rPr lang="de-AT" dirty="0">
                <a:latin typeface="Calibri" panose="020F0502020204030204" pitchFamily="34" charset="0"/>
                <a:cs typeface="Calibri" panose="020F0502020204030204" pitchFamily="34" charset="0"/>
              </a:rPr>
              <a:t> modern::1 </a:t>
            </a:r>
            <a:r>
              <a:rPr lang="de-AT" dirty="0" err="1">
                <a:latin typeface="Calibri" panose="020F0502020204030204" pitchFamily="34" charset="0"/>
                <a:cs typeface="Calibri" panose="020F0502020204030204" pitchFamily="34" charset="0"/>
              </a:rPr>
              <a:t>photorealistic</a:t>
            </a:r>
            <a:r>
              <a:rPr lang="de-AT" dirty="0">
                <a:latin typeface="Calibri" panose="020F0502020204030204" pitchFamily="34" charset="0"/>
                <a:cs typeface="Calibri" panose="020F0502020204030204" pitchFamily="34" charset="0"/>
              </a:rPr>
              <a:t>::1 </a:t>
            </a:r>
            <a:r>
              <a:rPr lang="de-AT" dirty="0" err="1">
                <a:latin typeface="Calibri" panose="020F0502020204030204" pitchFamily="34" charset="0"/>
                <a:cs typeface="Calibri" panose="020F0502020204030204" pitchFamily="34" charset="0"/>
              </a:rPr>
              <a:t>graphic</a:t>
            </a:r>
            <a:r>
              <a:rPr lang="de-AT" dirty="0">
                <a:latin typeface="Calibri" panose="020F0502020204030204" pitchFamily="34" charset="0"/>
                <a:cs typeface="Calibri" panose="020F0502020204030204" pitchFamily="34" charset="0"/>
              </a:rPr>
              <a:t> </a:t>
            </a:r>
            <a:r>
              <a:rPr lang="de-AT" dirty="0" err="1">
                <a:latin typeface="Calibri" panose="020F0502020204030204" pitchFamily="34" charset="0"/>
                <a:cs typeface="Calibri" panose="020F0502020204030204" pitchFamily="34" charset="0"/>
              </a:rPr>
              <a:t>novel</a:t>
            </a:r>
            <a:r>
              <a:rPr lang="de-AT" dirty="0">
                <a:latin typeface="Calibri" panose="020F0502020204030204" pitchFamily="34" charset="0"/>
                <a:cs typeface="Calibri" panose="020F0502020204030204" pitchFamily="34" charset="0"/>
              </a:rPr>
              <a:t>::1 </a:t>
            </a:r>
            <a:r>
              <a:rPr lang="de-AT" dirty="0" err="1">
                <a:latin typeface="Calibri" panose="020F0502020204030204" pitchFamily="34" charset="0"/>
                <a:cs typeface="Calibri" panose="020F0502020204030204" pitchFamily="34" charset="0"/>
              </a:rPr>
              <a:t>concept</a:t>
            </a:r>
            <a:r>
              <a:rPr lang="de-AT" dirty="0">
                <a:latin typeface="Calibri" panose="020F0502020204030204" pitchFamily="34" charset="0"/>
                <a:cs typeface="Calibri" panose="020F0502020204030204" pitchFamily="34" charset="0"/>
              </a:rPr>
              <a:t> </a:t>
            </a:r>
            <a:r>
              <a:rPr lang="de-AT" dirty="0" err="1">
                <a:latin typeface="Calibri" panose="020F0502020204030204" pitchFamily="34" charset="0"/>
                <a:cs typeface="Calibri" panose="020F0502020204030204" pitchFamily="34" charset="0"/>
              </a:rPr>
              <a:t>art</a:t>
            </a:r>
            <a:r>
              <a:rPr lang="de-AT" dirty="0">
                <a:latin typeface="Calibri" panose="020F0502020204030204" pitchFamily="34" charset="0"/>
                <a:cs typeface="Calibri" panose="020F0502020204030204" pitchFamily="34" charset="0"/>
              </a:rPr>
              <a:t>::1 –</a:t>
            </a:r>
            <a:r>
              <a:rPr lang="de-AT" dirty="0" err="1">
                <a:latin typeface="Calibri" panose="020F0502020204030204" pitchFamily="34" charset="0"/>
                <a:cs typeface="Calibri" panose="020F0502020204030204" pitchFamily="34" charset="0"/>
              </a:rPr>
              <a:t>ar</a:t>
            </a:r>
            <a:r>
              <a:rPr lang="de-AT" dirty="0">
                <a:latin typeface="Calibri" panose="020F0502020204030204" pitchFamily="34" charset="0"/>
                <a:cs typeface="Calibri" panose="020F0502020204030204" pitchFamily="34" charset="0"/>
              </a:rPr>
              <a:t> 2:1 –v 4 –</a:t>
            </a:r>
            <a:r>
              <a:rPr lang="de-AT" dirty="0" err="1">
                <a:latin typeface="Calibri" panose="020F0502020204030204" pitchFamily="34" charset="0"/>
                <a:cs typeface="Calibri" panose="020F0502020204030204" pitchFamily="34" charset="0"/>
              </a:rPr>
              <a:t>quality</a:t>
            </a:r>
            <a:r>
              <a:rPr lang="de-AT" dirty="0">
                <a:latin typeface="Calibri" panose="020F0502020204030204" pitchFamily="34" charset="0"/>
                <a:cs typeface="Calibri" panose="020F0502020204030204" pitchFamily="34" charset="0"/>
              </a:rPr>
              <a:t> 2 –</a:t>
            </a:r>
            <a:r>
              <a:rPr lang="de-AT" dirty="0" err="1">
                <a:latin typeface="Calibri" panose="020F0502020204030204" pitchFamily="34" charset="0"/>
                <a:cs typeface="Calibri" panose="020F0502020204030204" pitchFamily="34" charset="0"/>
              </a:rPr>
              <a:t>stylize</a:t>
            </a:r>
            <a:r>
              <a:rPr lang="de-AT" dirty="0">
                <a:latin typeface="Calibri" panose="020F0502020204030204" pitchFamily="34" charset="0"/>
                <a:cs typeface="Calibri" panose="020F0502020204030204" pitchFamily="34" charset="0"/>
              </a:rPr>
              <a:t> 1000 –</a:t>
            </a:r>
            <a:r>
              <a:rPr lang="de-AT" dirty="0" err="1">
                <a:latin typeface="Calibri" panose="020F0502020204030204" pitchFamily="34" charset="0"/>
                <a:cs typeface="Calibri" panose="020F0502020204030204" pitchFamily="34" charset="0"/>
              </a:rPr>
              <a:t>chaos</a:t>
            </a:r>
            <a:r>
              <a:rPr lang="de-AT" dirty="0">
                <a:latin typeface="Calibri" panose="020F0502020204030204" pitchFamily="34" charset="0"/>
                <a:cs typeface="Calibri" panose="020F0502020204030204" pitchFamily="34" charset="0"/>
              </a:rPr>
              <a:t> 0“</a:t>
            </a:r>
            <a:br>
              <a:rPr lang="de-AT" dirty="0">
                <a:latin typeface="Calibri" panose="020F0502020204030204" pitchFamily="34" charset="0"/>
                <a:cs typeface="Calibri" panose="020F0502020204030204" pitchFamily="34" charset="0"/>
              </a:rPr>
            </a:br>
            <a:r>
              <a:rPr lang="de-AT" dirty="0">
                <a:latin typeface="Calibri" panose="020F0502020204030204" pitchFamily="34" charset="0"/>
                <a:cs typeface="Calibri" panose="020F0502020204030204" pitchFamily="34" charset="0"/>
              </a:rPr>
              <a:t>Quelle: </a:t>
            </a:r>
            <a:r>
              <a:rPr lang="de-AT" dirty="0">
                <a:latin typeface="Calibri" panose="020F0502020204030204" pitchFamily="34" charset="0"/>
                <a:cs typeface="Calibri" panose="020F0502020204030204" pitchFamily="34" charset="0"/>
                <a:hlinkClick r:id="rId2"/>
              </a:rPr>
              <a:t>https://www.designerinaction.de/design-wissen/ki-tools-bilder/</a:t>
            </a:r>
            <a:r>
              <a:rPr lang="de-AT" dirty="0">
                <a:latin typeface="Calibri" panose="020F0502020204030204" pitchFamily="34" charset="0"/>
                <a:cs typeface="Calibri" panose="020F0502020204030204" pitchFamily="34" charset="0"/>
              </a:rPr>
              <a:t> </a:t>
            </a:r>
          </a:p>
        </p:txBody>
      </p:sp>
      <p:pic>
        <p:nvPicPr>
          <p:cNvPr id="5122" name="Picture 2" descr="KI-Bildgene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812" y="1386590"/>
            <a:ext cx="5264865" cy="3509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731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540001" y="1054800"/>
            <a:ext cx="7978525" cy="622091"/>
          </a:xfrm>
        </p:spPr>
        <p:txBody>
          <a:bodyPr/>
          <a:lstStyle/>
          <a:p>
            <a:r>
              <a:rPr lang="de-AT" dirty="0"/>
              <a:t>Fremdsprachenübersetzung mit </a:t>
            </a:r>
            <a:r>
              <a:rPr lang="de-AT" dirty="0" err="1"/>
              <a:t>DeepL</a:t>
            </a:r>
            <a:endParaRPr lang="de-AT" dirty="0"/>
          </a:p>
        </p:txBody>
      </p:sp>
      <p:pic>
        <p:nvPicPr>
          <p:cNvPr id="9" name="Grafik 8"/>
          <p:cNvPicPr>
            <a:picLocks noChangeAspect="1"/>
          </p:cNvPicPr>
          <p:nvPr/>
        </p:nvPicPr>
        <p:blipFill rotWithShape="1">
          <a:blip r:embed="rId2"/>
          <a:srcRect b="12161"/>
          <a:stretch/>
        </p:blipFill>
        <p:spPr>
          <a:xfrm>
            <a:off x="548475" y="1619300"/>
            <a:ext cx="7970051" cy="3207533"/>
          </a:xfrm>
          <a:prstGeom prst="rect">
            <a:avLst/>
          </a:prstGeom>
        </p:spPr>
      </p:pic>
    </p:spTree>
    <p:extLst>
      <p:ext uri="{BB962C8B-B14F-4D97-AF65-F5344CB8AC3E}">
        <p14:creationId xmlns:p14="http://schemas.microsoft.com/office/powerpoint/2010/main" val="1846525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a:blip r:embed="rId2"/>
          <a:stretch>
            <a:fillRect/>
          </a:stretch>
        </p:blipFill>
        <p:spPr>
          <a:xfrm>
            <a:off x="249381" y="869247"/>
            <a:ext cx="5026996" cy="4088515"/>
          </a:xfrm>
          <a:prstGeom prst="rect">
            <a:avLst/>
          </a:prstGeom>
        </p:spPr>
      </p:pic>
      <p:grpSp>
        <p:nvGrpSpPr>
          <p:cNvPr id="18" name="Gruppieren 17"/>
          <p:cNvGrpSpPr/>
          <p:nvPr/>
        </p:nvGrpSpPr>
        <p:grpSpPr>
          <a:xfrm>
            <a:off x="5010307" y="1457035"/>
            <a:ext cx="3905233" cy="848986"/>
            <a:chOff x="442412" y="1070503"/>
            <a:chExt cx="5386889" cy="1171093"/>
          </a:xfrm>
        </p:grpSpPr>
        <p:pic>
          <p:nvPicPr>
            <p:cNvPr id="7" name="Grafik 6"/>
            <p:cNvPicPr>
              <a:picLocks noChangeAspect="1"/>
            </p:cNvPicPr>
            <p:nvPr/>
          </p:nvPicPr>
          <p:blipFill>
            <a:blip r:embed="rId3"/>
            <a:stretch>
              <a:fillRect/>
            </a:stretch>
          </p:blipFill>
          <p:spPr>
            <a:xfrm>
              <a:off x="442412" y="1070503"/>
              <a:ext cx="5386889" cy="1141592"/>
            </a:xfrm>
            <a:prstGeom prst="rect">
              <a:avLst/>
            </a:prstGeom>
          </p:spPr>
        </p:pic>
        <p:pic>
          <p:nvPicPr>
            <p:cNvPr id="9" name="Grafik 8"/>
            <p:cNvPicPr>
              <a:picLocks noChangeAspect="1"/>
            </p:cNvPicPr>
            <p:nvPr/>
          </p:nvPicPr>
          <p:blipFill>
            <a:blip r:embed="rId4"/>
            <a:stretch>
              <a:fillRect/>
            </a:stretch>
          </p:blipFill>
          <p:spPr>
            <a:xfrm>
              <a:off x="4303239" y="1901821"/>
              <a:ext cx="1440000" cy="339775"/>
            </a:xfrm>
            <a:prstGeom prst="rect">
              <a:avLst/>
            </a:prstGeom>
          </p:spPr>
        </p:pic>
      </p:grpSp>
      <p:grpSp>
        <p:nvGrpSpPr>
          <p:cNvPr id="19" name="Gruppieren 18"/>
          <p:cNvGrpSpPr/>
          <p:nvPr/>
        </p:nvGrpSpPr>
        <p:grpSpPr>
          <a:xfrm>
            <a:off x="4206877" y="2537977"/>
            <a:ext cx="4708663" cy="1009178"/>
            <a:chOff x="1928311" y="2523294"/>
            <a:chExt cx="5386889" cy="1154538"/>
          </a:xfrm>
        </p:grpSpPr>
        <p:pic>
          <p:nvPicPr>
            <p:cNvPr id="11" name="Grafik 10"/>
            <p:cNvPicPr>
              <a:picLocks noChangeAspect="1"/>
            </p:cNvPicPr>
            <p:nvPr/>
          </p:nvPicPr>
          <p:blipFill>
            <a:blip r:embed="rId5"/>
            <a:stretch>
              <a:fillRect/>
            </a:stretch>
          </p:blipFill>
          <p:spPr>
            <a:xfrm>
              <a:off x="1928311" y="2523294"/>
              <a:ext cx="5386889" cy="720630"/>
            </a:xfrm>
            <a:prstGeom prst="rect">
              <a:avLst/>
            </a:prstGeom>
          </p:spPr>
        </p:pic>
        <p:pic>
          <p:nvPicPr>
            <p:cNvPr id="12" name="Grafik 11"/>
            <p:cNvPicPr>
              <a:picLocks noChangeAspect="1"/>
            </p:cNvPicPr>
            <p:nvPr/>
          </p:nvPicPr>
          <p:blipFill>
            <a:blip r:embed="rId6"/>
            <a:stretch>
              <a:fillRect/>
            </a:stretch>
          </p:blipFill>
          <p:spPr>
            <a:xfrm>
              <a:off x="5819619" y="3243924"/>
              <a:ext cx="1440000" cy="433908"/>
            </a:xfrm>
            <a:prstGeom prst="rect">
              <a:avLst/>
            </a:prstGeom>
          </p:spPr>
        </p:pic>
      </p:grpSp>
      <p:grpSp>
        <p:nvGrpSpPr>
          <p:cNvPr id="20" name="Gruppieren 19"/>
          <p:cNvGrpSpPr/>
          <p:nvPr/>
        </p:nvGrpSpPr>
        <p:grpSpPr>
          <a:xfrm>
            <a:off x="3302420" y="3738118"/>
            <a:ext cx="5613120" cy="1036053"/>
            <a:chOff x="503372" y="3941092"/>
            <a:chExt cx="5928048" cy="1094181"/>
          </a:xfrm>
        </p:grpSpPr>
        <p:pic>
          <p:nvPicPr>
            <p:cNvPr id="16" name="Grafik 15"/>
            <p:cNvPicPr>
              <a:picLocks noChangeAspect="1"/>
            </p:cNvPicPr>
            <p:nvPr/>
          </p:nvPicPr>
          <p:blipFill>
            <a:blip r:embed="rId7"/>
            <a:stretch>
              <a:fillRect/>
            </a:stretch>
          </p:blipFill>
          <p:spPr>
            <a:xfrm>
              <a:off x="503372" y="3941092"/>
              <a:ext cx="5928048" cy="707919"/>
            </a:xfrm>
            <a:prstGeom prst="rect">
              <a:avLst/>
            </a:prstGeom>
          </p:spPr>
        </p:pic>
        <p:pic>
          <p:nvPicPr>
            <p:cNvPr id="17" name="Grafik 16"/>
            <p:cNvPicPr>
              <a:picLocks noChangeAspect="1"/>
            </p:cNvPicPr>
            <p:nvPr/>
          </p:nvPicPr>
          <p:blipFill>
            <a:blip r:embed="rId8"/>
            <a:stretch>
              <a:fillRect/>
            </a:stretch>
          </p:blipFill>
          <p:spPr>
            <a:xfrm>
              <a:off x="4890744" y="4687111"/>
              <a:ext cx="1440000" cy="348162"/>
            </a:xfrm>
            <a:prstGeom prst="rect">
              <a:avLst/>
            </a:prstGeom>
          </p:spPr>
        </p:pic>
      </p:grpSp>
    </p:spTree>
    <p:extLst>
      <p:ext uri="{BB962C8B-B14F-4D97-AF65-F5344CB8AC3E}">
        <p14:creationId xmlns:p14="http://schemas.microsoft.com/office/powerpoint/2010/main" val="7359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540001" y="1054800"/>
            <a:ext cx="7978525" cy="622091"/>
          </a:xfrm>
        </p:spPr>
        <p:txBody>
          <a:bodyPr/>
          <a:lstStyle/>
          <a:p>
            <a:r>
              <a:rPr lang="de-AT" dirty="0"/>
              <a:t>Fremdsprachenübersetzung mit Google </a:t>
            </a:r>
            <a:r>
              <a:rPr lang="de-AT" dirty="0" err="1"/>
              <a:t>Translate</a:t>
            </a:r>
            <a:endParaRPr lang="de-AT" dirty="0"/>
          </a:p>
        </p:txBody>
      </p:sp>
      <p:pic>
        <p:nvPicPr>
          <p:cNvPr id="2" name="Grafik 1"/>
          <p:cNvPicPr>
            <a:picLocks noChangeAspect="1"/>
          </p:cNvPicPr>
          <p:nvPr/>
        </p:nvPicPr>
        <p:blipFill rotWithShape="1">
          <a:blip r:embed="rId2"/>
          <a:srcRect b="36135"/>
          <a:stretch/>
        </p:blipFill>
        <p:spPr>
          <a:xfrm>
            <a:off x="540001" y="1607974"/>
            <a:ext cx="4806289" cy="3148943"/>
          </a:xfrm>
          <a:prstGeom prst="rect">
            <a:avLst/>
          </a:prstGeom>
        </p:spPr>
      </p:pic>
      <p:sp>
        <p:nvSpPr>
          <p:cNvPr id="7" name="Ellipse 6"/>
          <p:cNvSpPr/>
          <p:nvPr/>
        </p:nvSpPr>
        <p:spPr>
          <a:xfrm>
            <a:off x="540002" y="2689814"/>
            <a:ext cx="974006" cy="390832"/>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Ellipse 7"/>
          <p:cNvSpPr/>
          <p:nvPr/>
        </p:nvSpPr>
        <p:spPr>
          <a:xfrm>
            <a:off x="2363805" y="2689814"/>
            <a:ext cx="1091428" cy="390832"/>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Grafik 9"/>
          <p:cNvPicPr>
            <a:picLocks noChangeAspect="1"/>
          </p:cNvPicPr>
          <p:nvPr/>
        </p:nvPicPr>
        <p:blipFill rotWithShape="1">
          <a:blip r:embed="rId3"/>
          <a:srcRect r="62972"/>
          <a:stretch/>
        </p:blipFill>
        <p:spPr>
          <a:xfrm>
            <a:off x="6019900" y="1968452"/>
            <a:ext cx="2029818" cy="2496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Ellipse 10"/>
          <p:cNvSpPr/>
          <p:nvPr/>
        </p:nvSpPr>
        <p:spPr>
          <a:xfrm>
            <a:off x="6034890" y="3654635"/>
            <a:ext cx="620743" cy="632552"/>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itel 1"/>
          <p:cNvSpPr txBox="1">
            <a:spLocks/>
          </p:cNvSpPr>
          <p:nvPr/>
        </p:nvSpPr>
        <p:spPr>
          <a:xfrm>
            <a:off x="6875845" y="3588849"/>
            <a:ext cx="1642681" cy="622091"/>
          </a:xfrm>
          <a:prstGeom prst="rect">
            <a:avLst/>
          </a:prstGeom>
        </p:spPr>
        <p:txBody>
          <a:bodyPr vert="horz" wrap="none" lIns="0" tIns="0" rIns="0" bIns="0" rtlCol="0" anchor="t" anchorCtr="0">
            <a:noAutofit/>
          </a:bodyPr>
          <a:lstStyle>
            <a:lvl1pPr algn="l" defTabSz="914400" rtl="0" eaLnBrk="1" latinLnBrk="0" hangingPunct="1">
              <a:lnSpc>
                <a:spcPts val="3000"/>
              </a:lnSpc>
              <a:spcBef>
                <a:spcPct val="0"/>
              </a:spcBef>
              <a:buNone/>
              <a:defRPr sz="2400" b="1" kern="1200">
                <a:solidFill>
                  <a:schemeClr val="tx2"/>
                </a:solidFill>
                <a:latin typeface="Calibri" panose="020F0502020204030204" pitchFamily="34" charset="0"/>
                <a:ea typeface="+mj-ea"/>
                <a:cs typeface="Calibri" panose="020F0502020204030204" pitchFamily="34" charset="0"/>
              </a:defRPr>
            </a:lvl1pPr>
          </a:lstStyle>
          <a:p>
            <a:r>
              <a:rPr lang="de-AT" dirty="0"/>
              <a:t>Vorlesen</a:t>
            </a:r>
            <a:br>
              <a:rPr lang="de-AT" dirty="0"/>
            </a:br>
            <a:r>
              <a:rPr lang="de-AT" dirty="0"/>
              <a:t>lassen</a:t>
            </a:r>
          </a:p>
        </p:txBody>
      </p:sp>
    </p:spTree>
    <p:extLst>
      <p:ext uri="{BB962C8B-B14F-4D97-AF65-F5344CB8AC3E}">
        <p14:creationId xmlns:p14="http://schemas.microsoft.com/office/powerpoint/2010/main" val="1669465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540001" y="1054800"/>
            <a:ext cx="7978525" cy="622091"/>
          </a:xfrm>
        </p:spPr>
        <p:txBody>
          <a:bodyPr/>
          <a:lstStyle/>
          <a:p>
            <a:r>
              <a:rPr lang="de-AT" dirty="0"/>
              <a:t>KI im Browser: Barrierefreiheit</a:t>
            </a:r>
          </a:p>
        </p:txBody>
      </p:sp>
      <p:pic>
        <p:nvPicPr>
          <p:cNvPr id="2" name="Grafik 1"/>
          <p:cNvPicPr>
            <a:picLocks noChangeAspect="1"/>
          </p:cNvPicPr>
          <p:nvPr/>
        </p:nvPicPr>
        <p:blipFill rotWithShape="1">
          <a:blip r:embed="rId2"/>
          <a:srcRect b="18389"/>
          <a:stretch/>
        </p:blipFill>
        <p:spPr>
          <a:xfrm>
            <a:off x="540001" y="1676891"/>
            <a:ext cx="8145889" cy="3101586"/>
          </a:xfrm>
          <a:prstGeom prst="rect">
            <a:avLst/>
          </a:prstGeom>
        </p:spPr>
      </p:pic>
      <p:sp>
        <p:nvSpPr>
          <p:cNvPr id="6" name="Ellipse 5"/>
          <p:cNvSpPr/>
          <p:nvPr/>
        </p:nvSpPr>
        <p:spPr>
          <a:xfrm>
            <a:off x="4151671" y="2298982"/>
            <a:ext cx="1253613" cy="390832"/>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143574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t="15952" b="6285"/>
          <a:stretch/>
        </p:blipFill>
        <p:spPr>
          <a:xfrm>
            <a:off x="540001" y="1592826"/>
            <a:ext cx="7926066" cy="3266768"/>
          </a:xfrm>
          <a:prstGeom prst="rect">
            <a:avLst/>
          </a:prstGeom>
        </p:spPr>
      </p:pic>
      <p:sp>
        <p:nvSpPr>
          <p:cNvPr id="4" name="Titel 1"/>
          <p:cNvSpPr>
            <a:spLocks noGrp="1"/>
          </p:cNvSpPr>
          <p:nvPr>
            <p:ph type="title"/>
          </p:nvPr>
        </p:nvSpPr>
        <p:spPr>
          <a:xfrm>
            <a:off x="540001" y="1054800"/>
            <a:ext cx="7978525" cy="622091"/>
          </a:xfrm>
        </p:spPr>
        <p:txBody>
          <a:bodyPr/>
          <a:lstStyle/>
          <a:p>
            <a:r>
              <a:rPr lang="de-AT" dirty="0"/>
              <a:t>KI im Browser: Webseite übersetzen</a:t>
            </a:r>
          </a:p>
        </p:txBody>
      </p:sp>
      <p:sp>
        <p:nvSpPr>
          <p:cNvPr id="6" name="Ellipse 5"/>
          <p:cNvSpPr/>
          <p:nvPr/>
        </p:nvSpPr>
        <p:spPr>
          <a:xfrm>
            <a:off x="6216445" y="3819833"/>
            <a:ext cx="1656143" cy="1002890"/>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661927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540001" y="1054800"/>
            <a:ext cx="7978525" cy="622091"/>
          </a:xfrm>
        </p:spPr>
        <p:txBody>
          <a:bodyPr/>
          <a:lstStyle/>
          <a:p>
            <a:r>
              <a:rPr lang="de-AT" dirty="0"/>
              <a:t>KI im Browser: </a:t>
            </a:r>
            <a:r>
              <a:rPr lang="de-AT" dirty="0" err="1"/>
              <a:t>Math</a:t>
            </a:r>
            <a:r>
              <a:rPr lang="de-AT" dirty="0"/>
              <a:t> Solver</a:t>
            </a:r>
          </a:p>
        </p:txBody>
      </p:sp>
      <p:grpSp>
        <p:nvGrpSpPr>
          <p:cNvPr id="15" name="Gruppieren 14"/>
          <p:cNvGrpSpPr/>
          <p:nvPr/>
        </p:nvGrpSpPr>
        <p:grpSpPr>
          <a:xfrm>
            <a:off x="540001" y="1676891"/>
            <a:ext cx="7476920" cy="3015029"/>
            <a:chOff x="540001" y="1676892"/>
            <a:chExt cx="5533691" cy="2231432"/>
          </a:xfrm>
        </p:grpSpPr>
        <p:pic>
          <p:nvPicPr>
            <p:cNvPr id="9" name="Grafik 8"/>
            <p:cNvPicPr>
              <a:picLocks noChangeAspect="1"/>
            </p:cNvPicPr>
            <p:nvPr/>
          </p:nvPicPr>
          <p:blipFill rotWithShape="1">
            <a:blip r:embed="rId2"/>
            <a:srcRect b="52908"/>
            <a:stretch/>
          </p:blipFill>
          <p:spPr>
            <a:xfrm>
              <a:off x="540001" y="1676892"/>
              <a:ext cx="5533691" cy="2231432"/>
            </a:xfrm>
            <a:prstGeom prst="rect">
              <a:avLst/>
            </a:prstGeom>
          </p:spPr>
        </p:pic>
        <p:sp>
          <p:nvSpPr>
            <p:cNvPr id="3" name="Ellipse 2"/>
            <p:cNvSpPr/>
            <p:nvPr/>
          </p:nvSpPr>
          <p:spPr>
            <a:xfrm>
              <a:off x="3959942" y="2344994"/>
              <a:ext cx="1437968" cy="390832"/>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Ellipse 9"/>
            <p:cNvSpPr/>
            <p:nvPr/>
          </p:nvSpPr>
          <p:spPr>
            <a:xfrm>
              <a:off x="2587862" y="3093543"/>
              <a:ext cx="715777" cy="390832"/>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1" name="Gerade Verbindung mit Pfeil 10"/>
            <p:cNvCxnSpPr>
              <a:stCxn id="3" idx="2"/>
            </p:cNvCxnSpPr>
            <p:nvPr/>
          </p:nvCxnSpPr>
          <p:spPr>
            <a:xfrm flipH="1">
              <a:off x="2706329" y="2540410"/>
              <a:ext cx="1253613" cy="401893"/>
            </a:xfrm>
            <a:prstGeom prst="straightConnector1">
              <a:avLst/>
            </a:prstGeom>
            <a:ln w="38100">
              <a:solidFill>
                <a:srgbClr val="E6320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stCxn id="10" idx="6"/>
            </p:cNvCxnSpPr>
            <p:nvPr/>
          </p:nvCxnSpPr>
          <p:spPr>
            <a:xfrm>
              <a:off x="3303639" y="3288959"/>
              <a:ext cx="442451" cy="346656"/>
            </a:xfrm>
            <a:prstGeom prst="straightConnector1">
              <a:avLst/>
            </a:prstGeom>
            <a:ln w="38100">
              <a:solidFill>
                <a:srgbClr val="E6320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4301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t="35826" b="-1"/>
          <a:stretch/>
        </p:blipFill>
        <p:spPr>
          <a:xfrm>
            <a:off x="896605" y="1127161"/>
            <a:ext cx="6830430" cy="3753464"/>
          </a:xfrm>
          <a:prstGeom prst="rect">
            <a:avLst/>
          </a:prstGeom>
        </p:spPr>
      </p:pic>
      <p:pic>
        <p:nvPicPr>
          <p:cNvPr id="4" name="Grafik 3"/>
          <p:cNvPicPr>
            <a:picLocks noChangeAspect="1"/>
          </p:cNvPicPr>
          <p:nvPr/>
        </p:nvPicPr>
        <p:blipFill>
          <a:blip r:embed="rId3"/>
          <a:stretch>
            <a:fillRect/>
          </a:stretch>
        </p:blipFill>
        <p:spPr>
          <a:xfrm>
            <a:off x="402534" y="770297"/>
            <a:ext cx="3228208" cy="1466680"/>
          </a:xfrm>
          <a:prstGeom prst="rect">
            <a:avLst/>
          </a:prstGeom>
        </p:spPr>
      </p:pic>
      <p:sp>
        <p:nvSpPr>
          <p:cNvPr id="6" name="Ellipse 5"/>
          <p:cNvSpPr/>
          <p:nvPr/>
        </p:nvSpPr>
        <p:spPr>
          <a:xfrm>
            <a:off x="969707" y="1755060"/>
            <a:ext cx="2031590" cy="390832"/>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 name="Gerade Verbindung mit Pfeil 7"/>
          <p:cNvCxnSpPr>
            <a:stCxn id="6" idx="6"/>
          </p:cNvCxnSpPr>
          <p:nvPr/>
        </p:nvCxnSpPr>
        <p:spPr>
          <a:xfrm>
            <a:off x="3001297" y="1950476"/>
            <a:ext cx="1785314" cy="401892"/>
          </a:xfrm>
          <a:prstGeom prst="straightConnector1">
            <a:avLst/>
          </a:prstGeom>
          <a:ln w="38100">
            <a:solidFill>
              <a:srgbClr val="E6320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734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0.wp.com/www.softandhardware.com/wp-content/uploads/2021/04/Microsoft-Math-Solver.jpg?fit=1000%2C500&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704" y="1758005"/>
            <a:ext cx="6415548" cy="3207774"/>
          </a:xfrm>
          <a:prstGeom prst="rect">
            <a:avLst/>
          </a:prstGeom>
          <a:noFill/>
          <a:extLst>
            <a:ext uri="{909E8E84-426E-40DD-AFC4-6F175D3DCCD1}">
              <a14:hiddenFill xmlns:a14="http://schemas.microsoft.com/office/drawing/2010/main">
                <a:solidFill>
                  <a:srgbClr val="FFFFFF"/>
                </a:solidFill>
              </a14:hiddenFill>
            </a:ext>
          </a:extLst>
        </p:spPr>
      </p:pic>
      <p:sp>
        <p:nvSpPr>
          <p:cNvPr id="10" name="Titel 1"/>
          <p:cNvSpPr>
            <a:spLocks noGrp="1"/>
          </p:cNvSpPr>
          <p:nvPr>
            <p:ph type="title"/>
          </p:nvPr>
        </p:nvSpPr>
        <p:spPr>
          <a:xfrm>
            <a:off x="1500200" y="1130158"/>
            <a:ext cx="4710425" cy="622091"/>
          </a:xfrm>
        </p:spPr>
        <p:txBody>
          <a:bodyPr/>
          <a:lstStyle/>
          <a:p>
            <a:r>
              <a:rPr lang="de-AT" dirty="0"/>
              <a:t>MS </a:t>
            </a:r>
            <a:r>
              <a:rPr lang="de-AT" dirty="0" err="1"/>
              <a:t>Math</a:t>
            </a:r>
            <a:r>
              <a:rPr lang="de-AT" dirty="0"/>
              <a:t> als App am Smartphone</a:t>
            </a:r>
          </a:p>
        </p:txBody>
      </p:sp>
      <p:grpSp>
        <p:nvGrpSpPr>
          <p:cNvPr id="7" name="Gruppieren 6"/>
          <p:cNvGrpSpPr/>
          <p:nvPr/>
        </p:nvGrpSpPr>
        <p:grpSpPr>
          <a:xfrm>
            <a:off x="427704" y="843605"/>
            <a:ext cx="914400" cy="914400"/>
            <a:chOff x="7433187" y="1054800"/>
            <a:chExt cx="914400" cy="914400"/>
          </a:xfrm>
        </p:grpSpPr>
        <p:sp>
          <p:nvSpPr>
            <p:cNvPr id="5" name="Abgerundetes Rechteck 4"/>
            <p:cNvSpPr/>
            <p:nvPr/>
          </p:nvSpPr>
          <p:spPr>
            <a:xfrm>
              <a:off x="7433187" y="1054800"/>
              <a:ext cx="914400" cy="914400"/>
            </a:xfrm>
            <a:prstGeom prst="roundRect">
              <a:avLst/>
            </a:prstGeom>
            <a:solidFill>
              <a:schemeClr val="bg2"/>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Picture 2" descr="Microsoft Math Solver – Apps bei Google Pl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5616" y="1157229"/>
              <a:ext cx="709541" cy="709542"/>
            </a:xfrm>
            <a:prstGeom prst="rect">
              <a:avLst/>
            </a:prstGeom>
            <a:noFill/>
            <a:ln>
              <a:noFill/>
            </a:ln>
          </p:spPr>
          <p:style>
            <a:lnRef idx="0">
              <a:scrgbClr r="0" g="0" b="0"/>
            </a:lnRef>
            <a:fillRef idx="0">
              <a:scrgbClr r="0" g="0" b="0"/>
            </a:fillRef>
            <a:effectRef idx="0">
              <a:scrgbClr r="0" g="0" b="0"/>
            </a:effectRef>
            <a:fontRef idx="minor">
              <a:schemeClr val="dk1"/>
            </a:fontRef>
          </p:style>
        </p:pic>
      </p:grpSp>
    </p:spTree>
    <p:extLst>
      <p:ext uri="{BB962C8B-B14F-4D97-AF65-F5344CB8AC3E}">
        <p14:creationId xmlns:p14="http://schemas.microsoft.com/office/powerpoint/2010/main" val="2230468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a:spLocks noGrp="1"/>
          </p:cNvSpPr>
          <p:nvPr>
            <p:ph type="title"/>
          </p:nvPr>
        </p:nvSpPr>
        <p:spPr>
          <a:xfrm>
            <a:off x="540001" y="1054800"/>
            <a:ext cx="7978525" cy="622091"/>
          </a:xfrm>
        </p:spPr>
        <p:txBody>
          <a:bodyPr/>
          <a:lstStyle/>
          <a:p>
            <a:r>
              <a:rPr lang="de-AT" dirty="0" err="1"/>
              <a:t>Photomath</a:t>
            </a:r>
            <a:endParaRPr lang="de-AT" dirty="0"/>
          </a:p>
        </p:txBody>
      </p:sp>
      <p:pic>
        <p:nvPicPr>
          <p:cNvPr id="3" name="Grafik 2"/>
          <p:cNvPicPr>
            <a:picLocks noChangeAspect="1"/>
          </p:cNvPicPr>
          <p:nvPr/>
        </p:nvPicPr>
        <p:blipFill rotWithShape="1">
          <a:blip r:embed="rId2"/>
          <a:srcRect r="55163"/>
          <a:stretch/>
        </p:blipFill>
        <p:spPr>
          <a:xfrm>
            <a:off x="479451" y="1506511"/>
            <a:ext cx="1689415" cy="3473111"/>
          </a:xfrm>
          <a:prstGeom prst="rect">
            <a:avLst/>
          </a:prstGeom>
        </p:spPr>
      </p:pic>
      <p:pic>
        <p:nvPicPr>
          <p:cNvPr id="4" name="Grafik 3"/>
          <p:cNvPicPr>
            <a:picLocks noChangeAspect="1"/>
          </p:cNvPicPr>
          <p:nvPr/>
        </p:nvPicPr>
        <p:blipFill rotWithShape="1">
          <a:blip r:embed="rId3"/>
          <a:srcRect r="56014"/>
          <a:stretch/>
        </p:blipFill>
        <p:spPr>
          <a:xfrm>
            <a:off x="2729736" y="1506511"/>
            <a:ext cx="1670009" cy="3437041"/>
          </a:xfrm>
          <a:prstGeom prst="rect">
            <a:avLst/>
          </a:prstGeom>
        </p:spPr>
      </p:pic>
      <p:pic>
        <p:nvPicPr>
          <p:cNvPr id="5" name="Grafik 4"/>
          <p:cNvPicPr>
            <a:picLocks noChangeAspect="1"/>
          </p:cNvPicPr>
          <p:nvPr/>
        </p:nvPicPr>
        <p:blipFill rotWithShape="1">
          <a:blip r:embed="rId4"/>
          <a:srcRect r="55488"/>
          <a:stretch/>
        </p:blipFill>
        <p:spPr>
          <a:xfrm>
            <a:off x="4974293" y="1506511"/>
            <a:ext cx="1668832" cy="3423422"/>
          </a:xfrm>
          <a:prstGeom prst="rect">
            <a:avLst/>
          </a:prstGeom>
        </p:spPr>
      </p:pic>
      <p:pic>
        <p:nvPicPr>
          <p:cNvPr id="6" name="Grafik 5"/>
          <p:cNvPicPr>
            <a:picLocks noChangeAspect="1"/>
          </p:cNvPicPr>
          <p:nvPr/>
        </p:nvPicPr>
        <p:blipFill>
          <a:blip r:embed="rId5"/>
          <a:stretch>
            <a:fillRect/>
          </a:stretch>
        </p:blipFill>
        <p:spPr>
          <a:xfrm>
            <a:off x="7240839" y="1513133"/>
            <a:ext cx="1636389" cy="3396390"/>
          </a:xfrm>
          <a:prstGeom prst="rect">
            <a:avLst/>
          </a:prstGeom>
        </p:spPr>
      </p:pic>
      <p:sp>
        <p:nvSpPr>
          <p:cNvPr id="7" name="Rechteck 6"/>
          <p:cNvSpPr/>
          <p:nvPr/>
        </p:nvSpPr>
        <p:spPr>
          <a:xfrm>
            <a:off x="2168866" y="1089199"/>
            <a:ext cx="2492990" cy="369332"/>
          </a:xfrm>
          <a:prstGeom prst="rect">
            <a:avLst/>
          </a:prstGeom>
        </p:spPr>
        <p:txBody>
          <a:bodyPr wrap="none">
            <a:spAutoFit/>
          </a:bodyPr>
          <a:lstStyle/>
          <a:p>
            <a:r>
              <a:rPr lang="de-AT" dirty="0"/>
              <a:t>https://photomath.com/</a:t>
            </a:r>
          </a:p>
        </p:txBody>
      </p:sp>
    </p:spTree>
    <p:extLst>
      <p:ext uri="{BB962C8B-B14F-4D97-AF65-F5344CB8AC3E}">
        <p14:creationId xmlns:p14="http://schemas.microsoft.com/office/powerpoint/2010/main" val="1660451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a:spLocks noGrp="1"/>
          </p:cNvSpPr>
          <p:nvPr>
            <p:ph type="title"/>
          </p:nvPr>
        </p:nvSpPr>
        <p:spPr>
          <a:xfrm>
            <a:off x="540001" y="1054800"/>
            <a:ext cx="7978525" cy="622091"/>
          </a:xfrm>
        </p:spPr>
        <p:txBody>
          <a:bodyPr/>
          <a:lstStyle/>
          <a:p>
            <a:r>
              <a:rPr lang="de-AT" dirty="0"/>
              <a:t>Google </a:t>
            </a:r>
            <a:r>
              <a:rPr lang="de-AT" dirty="0" err="1"/>
              <a:t>Socratic</a:t>
            </a:r>
            <a:endParaRPr lang="de-AT" dirty="0"/>
          </a:p>
        </p:txBody>
      </p:sp>
      <p:pic>
        <p:nvPicPr>
          <p:cNvPr id="3" name="Grafik 2"/>
          <p:cNvPicPr>
            <a:picLocks noChangeAspect="1"/>
          </p:cNvPicPr>
          <p:nvPr/>
        </p:nvPicPr>
        <p:blipFill>
          <a:blip r:embed="rId2"/>
          <a:stretch>
            <a:fillRect/>
          </a:stretch>
        </p:blipFill>
        <p:spPr>
          <a:xfrm>
            <a:off x="540001" y="1566278"/>
            <a:ext cx="1567599" cy="3320660"/>
          </a:xfrm>
          <a:prstGeom prst="rect">
            <a:avLst/>
          </a:prstGeom>
        </p:spPr>
      </p:pic>
      <p:pic>
        <p:nvPicPr>
          <p:cNvPr id="4" name="Grafik 3"/>
          <p:cNvPicPr>
            <a:picLocks noChangeAspect="1"/>
          </p:cNvPicPr>
          <p:nvPr/>
        </p:nvPicPr>
        <p:blipFill>
          <a:blip r:embed="rId3"/>
          <a:stretch>
            <a:fillRect/>
          </a:stretch>
        </p:blipFill>
        <p:spPr>
          <a:xfrm>
            <a:off x="2220698" y="1566278"/>
            <a:ext cx="1599160" cy="3320660"/>
          </a:xfrm>
          <a:prstGeom prst="rect">
            <a:avLst/>
          </a:prstGeom>
        </p:spPr>
      </p:pic>
      <p:pic>
        <p:nvPicPr>
          <p:cNvPr id="5" name="Grafik 4"/>
          <p:cNvPicPr>
            <a:picLocks noChangeAspect="1"/>
          </p:cNvPicPr>
          <p:nvPr/>
        </p:nvPicPr>
        <p:blipFill>
          <a:blip r:embed="rId4"/>
          <a:stretch>
            <a:fillRect/>
          </a:stretch>
        </p:blipFill>
        <p:spPr>
          <a:xfrm>
            <a:off x="3932956" y="1566278"/>
            <a:ext cx="1633479" cy="3320660"/>
          </a:xfrm>
          <a:prstGeom prst="rect">
            <a:avLst/>
          </a:prstGeom>
        </p:spPr>
      </p:pic>
      <p:pic>
        <p:nvPicPr>
          <p:cNvPr id="6" name="Grafik 5"/>
          <p:cNvPicPr>
            <a:picLocks noChangeAspect="1"/>
          </p:cNvPicPr>
          <p:nvPr/>
        </p:nvPicPr>
        <p:blipFill>
          <a:blip r:embed="rId5"/>
          <a:stretch>
            <a:fillRect/>
          </a:stretch>
        </p:blipFill>
        <p:spPr>
          <a:xfrm>
            <a:off x="5679533" y="1570592"/>
            <a:ext cx="1561920" cy="3316345"/>
          </a:xfrm>
          <a:prstGeom prst="rect">
            <a:avLst/>
          </a:prstGeom>
        </p:spPr>
      </p:pic>
      <p:pic>
        <p:nvPicPr>
          <p:cNvPr id="7" name="Grafik 6"/>
          <p:cNvPicPr>
            <a:picLocks noChangeAspect="1"/>
          </p:cNvPicPr>
          <p:nvPr/>
        </p:nvPicPr>
        <p:blipFill>
          <a:blip r:embed="rId6"/>
          <a:stretch>
            <a:fillRect/>
          </a:stretch>
        </p:blipFill>
        <p:spPr>
          <a:xfrm>
            <a:off x="7354551" y="1566278"/>
            <a:ext cx="1555742" cy="3320659"/>
          </a:xfrm>
          <a:prstGeom prst="rect">
            <a:avLst/>
          </a:prstGeom>
        </p:spPr>
      </p:pic>
      <p:pic>
        <p:nvPicPr>
          <p:cNvPr id="3078" name="Picture 6" descr="undefin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6643" y="517760"/>
            <a:ext cx="253365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612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96550" y="1034080"/>
            <a:ext cx="6114113" cy="3537451"/>
          </a:xfrm>
          <a:prstGeom prst="rect">
            <a:avLst/>
          </a:prstGeom>
        </p:spPr>
      </p:pic>
      <p:sp>
        <p:nvSpPr>
          <p:cNvPr id="3" name="Rechteck 2"/>
          <p:cNvSpPr/>
          <p:nvPr/>
        </p:nvSpPr>
        <p:spPr>
          <a:xfrm>
            <a:off x="397239" y="4653645"/>
            <a:ext cx="4856813" cy="369332"/>
          </a:xfrm>
          <a:prstGeom prst="rect">
            <a:avLst/>
          </a:prstGeom>
        </p:spPr>
        <p:txBody>
          <a:bodyPr wrap="square">
            <a:spAutoFit/>
          </a:bodyPr>
          <a:lstStyle/>
          <a:p>
            <a:r>
              <a:rPr lang="de-AT" dirty="0"/>
              <a:t>https://simplified.com/ai-presentation-maker</a:t>
            </a:r>
          </a:p>
        </p:txBody>
      </p:sp>
      <p:pic>
        <p:nvPicPr>
          <p:cNvPr id="4" name="Grafik 3"/>
          <p:cNvPicPr>
            <a:picLocks noChangeAspect="1"/>
          </p:cNvPicPr>
          <p:nvPr/>
        </p:nvPicPr>
        <p:blipFill>
          <a:blip r:embed="rId3"/>
          <a:stretch>
            <a:fillRect/>
          </a:stretch>
        </p:blipFill>
        <p:spPr>
          <a:xfrm>
            <a:off x="4475615" y="284938"/>
            <a:ext cx="3058489" cy="1707612"/>
          </a:xfrm>
          <a:prstGeom prst="rect">
            <a:avLst/>
          </a:prstGeom>
        </p:spPr>
      </p:pic>
      <p:pic>
        <p:nvPicPr>
          <p:cNvPr id="5" name="Grafik 4"/>
          <p:cNvPicPr>
            <a:picLocks noChangeAspect="1"/>
          </p:cNvPicPr>
          <p:nvPr/>
        </p:nvPicPr>
        <p:blipFill>
          <a:blip r:embed="rId4"/>
          <a:stretch>
            <a:fillRect/>
          </a:stretch>
        </p:blipFill>
        <p:spPr>
          <a:xfrm>
            <a:off x="5363957" y="909208"/>
            <a:ext cx="3059288" cy="1709021"/>
          </a:xfrm>
          <a:prstGeom prst="rect">
            <a:avLst/>
          </a:prstGeom>
        </p:spPr>
      </p:pic>
      <p:pic>
        <p:nvPicPr>
          <p:cNvPr id="6" name="Grafik 5"/>
          <p:cNvPicPr>
            <a:picLocks noChangeAspect="1"/>
          </p:cNvPicPr>
          <p:nvPr/>
        </p:nvPicPr>
        <p:blipFill>
          <a:blip r:embed="rId5"/>
          <a:stretch>
            <a:fillRect/>
          </a:stretch>
        </p:blipFill>
        <p:spPr>
          <a:xfrm>
            <a:off x="5913632" y="1430935"/>
            <a:ext cx="3059288" cy="1698665"/>
          </a:xfrm>
          <a:prstGeom prst="rect">
            <a:avLst/>
          </a:prstGeom>
        </p:spPr>
      </p:pic>
      <p:pic>
        <p:nvPicPr>
          <p:cNvPr id="7" name="Grafik 6"/>
          <p:cNvPicPr>
            <a:picLocks noChangeAspect="1"/>
          </p:cNvPicPr>
          <p:nvPr/>
        </p:nvPicPr>
        <p:blipFill>
          <a:blip r:embed="rId6"/>
          <a:stretch>
            <a:fillRect/>
          </a:stretch>
        </p:blipFill>
        <p:spPr>
          <a:xfrm>
            <a:off x="6250916" y="2232991"/>
            <a:ext cx="2998032" cy="1662820"/>
          </a:xfrm>
          <a:prstGeom prst="rect">
            <a:avLst/>
          </a:prstGeom>
        </p:spPr>
      </p:pic>
      <p:pic>
        <p:nvPicPr>
          <p:cNvPr id="8" name="Grafik 7"/>
          <p:cNvPicPr>
            <a:picLocks noChangeAspect="1"/>
          </p:cNvPicPr>
          <p:nvPr/>
        </p:nvPicPr>
        <p:blipFill rotWithShape="1">
          <a:blip r:embed="rId7"/>
          <a:srcRect b="11722"/>
          <a:stretch/>
        </p:blipFill>
        <p:spPr>
          <a:xfrm>
            <a:off x="6526944" y="3117279"/>
            <a:ext cx="3059288" cy="1506727"/>
          </a:xfrm>
          <a:prstGeom prst="rect">
            <a:avLst/>
          </a:prstGeom>
        </p:spPr>
      </p:pic>
      <p:sp>
        <p:nvSpPr>
          <p:cNvPr id="11" name="Ellipse 10"/>
          <p:cNvSpPr/>
          <p:nvPr/>
        </p:nvSpPr>
        <p:spPr>
          <a:xfrm>
            <a:off x="558930" y="2544890"/>
            <a:ext cx="1704585" cy="390832"/>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12" name="Gerade Verbindung mit Pfeil 11"/>
          <p:cNvCxnSpPr>
            <a:stCxn id="11" idx="6"/>
          </p:cNvCxnSpPr>
          <p:nvPr/>
        </p:nvCxnSpPr>
        <p:spPr>
          <a:xfrm>
            <a:off x="2263515" y="2740306"/>
            <a:ext cx="1901172" cy="615013"/>
          </a:xfrm>
          <a:prstGeom prst="straightConnector1">
            <a:avLst/>
          </a:prstGeom>
          <a:ln w="38100">
            <a:solidFill>
              <a:srgbClr val="E6320F"/>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4200898" y="3238091"/>
            <a:ext cx="1397933" cy="632552"/>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5" name="Grafik 14"/>
          <p:cNvPicPr>
            <a:picLocks noChangeAspect="1"/>
          </p:cNvPicPr>
          <p:nvPr/>
        </p:nvPicPr>
        <p:blipFill>
          <a:blip r:embed="rId8"/>
          <a:stretch>
            <a:fillRect/>
          </a:stretch>
        </p:blipFill>
        <p:spPr>
          <a:xfrm>
            <a:off x="541207" y="1100279"/>
            <a:ext cx="2034662" cy="553737"/>
          </a:xfrm>
          <a:prstGeom prst="rect">
            <a:avLst/>
          </a:prstGeom>
        </p:spPr>
      </p:pic>
      <p:sp>
        <p:nvSpPr>
          <p:cNvPr id="19" name="Ellipse 18"/>
          <p:cNvSpPr/>
          <p:nvPr/>
        </p:nvSpPr>
        <p:spPr>
          <a:xfrm>
            <a:off x="5582616" y="4145725"/>
            <a:ext cx="900754" cy="403135"/>
          </a:xfrm>
          <a:prstGeom prst="ellipse">
            <a:avLst/>
          </a:prstGeom>
          <a:noFill/>
          <a:ln w="38100">
            <a:solidFill>
              <a:srgbClr val="E632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20" name="Gerade Verbindung mit Pfeil 19"/>
          <p:cNvCxnSpPr/>
          <p:nvPr/>
        </p:nvCxnSpPr>
        <p:spPr>
          <a:xfrm>
            <a:off x="5302791" y="3792962"/>
            <a:ext cx="339614" cy="352763"/>
          </a:xfrm>
          <a:prstGeom prst="straightConnector1">
            <a:avLst/>
          </a:prstGeom>
          <a:ln w="38100">
            <a:solidFill>
              <a:srgbClr val="E6320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stCxn id="19" idx="0"/>
          </p:cNvCxnSpPr>
          <p:nvPr/>
        </p:nvCxnSpPr>
        <p:spPr>
          <a:xfrm flipV="1">
            <a:off x="6032993" y="3440200"/>
            <a:ext cx="450377" cy="705525"/>
          </a:xfrm>
          <a:prstGeom prst="straightConnector1">
            <a:avLst/>
          </a:prstGeom>
          <a:ln w="38100">
            <a:solidFill>
              <a:srgbClr val="E6320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kt 26"/>
          <p:cNvGraphicFramePr>
            <a:graphicFrameLocks noChangeAspect="1"/>
          </p:cNvGraphicFramePr>
          <p:nvPr>
            <p:extLst>
              <p:ext uri="{D42A27DB-BD31-4B8C-83A1-F6EECF244321}">
                <p14:modId xmlns:p14="http://schemas.microsoft.com/office/powerpoint/2010/main" val="3595793061"/>
              </p:ext>
            </p:extLst>
          </p:nvPr>
        </p:nvGraphicFramePr>
        <p:xfrm>
          <a:off x="6996349" y="4334889"/>
          <a:ext cx="1102098" cy="788167"/>
        </p:xfrm>
        <a:graphic>
          <a:graphicData uri="http://schemas.openxmlformats.org/presentationml/2006/ole">
            <mc:AlternateContent xmlns:mc="http://schemas.openxmlformats.org/markup-compatibility/2006">
              <mc:Choice xmlns:v="urn:schemas-microsoft-com:vml" Requires="v">
                <p:oleObj name="Objekt-Manager-Shellobjekt" showAsIcon="1" r:id="rId9" imgW="523800" imgH="374040" progId="Package">
                  <p:embed/>
                </p:oleObj>
              </mc:Choice>
              <mc:Fallback>
                <p:oleObj name="Objekt-Manager-Shellobjekt" showAsIcon="1" r:id="rId9" imgW="523800" imgH="374040" progId="Package">
                  <p:embed/>
                  <p:pic>
                    <p:nvPicPr>
                      <p:cNvPr id="0" name=""/>
                      <p:cNvPicPr/>
                      <p:nvPr/>
                    </p:nvPicPr>
                    <p:blipFill>
                      <a:blip r:embed="rId10"/>
                      <a:stretch>
                        <a:fillRect/>
                      </a:stretch>
                    </p:blipFill>
                    <p:spPr>
                      <a:xfrm>
                        <a:off x="6996349" y="4334889"/>
                        <a:ext cx="1102098" cy="788167"/>
                      </a:xfrm>
                      <a:prstGeom prst="rect">
                        <a:avLst/>
                      </a:prstGeom>
                    </p:spPr>
                  </p:pic>
                </p:oleObj>
              </mc:Fallback>
            </mc:AlternateContent>
          </a:graphicData>
        </a:graphic>
      </p:graphicFrame>
    </p:spTree>
    <p:extLst>
      <p:ext uri="{BB962C8B-B14F-4D97-AF65-F5344CB8AC3E}">
        <p14:creationId xmlns:p14="http://schemas.microsoft.com/office/powerpoint/2010/main" val="57685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540001" y="1054800"/>
            <a:ext cx="7978525" cy="622091"/>
          </a:xfrm>
        </p:spPr>
        <p:txBody>
          <a:bodyPr/>
          <a:lstStyle/>
          <a:p>
            <a:r>
              <a:rPr lang="de-AT" dirty="0"/>
              <a:t>… und einige weitere Ideen …</a:t>
            </a:r>
          </a:p>
        </p:txBody>
      </p:sp>
      <p:sp>
        <p:nvSpPr>
          <p:cNvPr id="2" name="Rechteck 1"/>
          <p:cNvSpPr/>
          <p:nvPr/>
        </p:nvSpPr>
        <p:spPr>
          <a:xfrm>
            <a:off x="457200" y="1705844"/>
            <a:ext cx="4874342" cy="1754326"/>
          </a:xfrm>
          <a:prstGeom prst="rect">
            <a:avLst/>
          </a:prstGeom>
        </p:spPr>
        <p:txBody>
          <a:bodyPr wrap="square">
            <a:spAutoFit/>
          </a:bodyPr>
          <a:lstStyle/>
          <a:p>
            <a:r>
              <a:rPr lang="de-AT" b="1" dirty="0"/>
              <a:t>101 Ideen für die Nutzung von KI im Unterricht</a:t>
            </a:r>
            <a:br>
              <a:rPr lang="de-AT" dirty="0"/>
            </a:br>
            <a:r>
              <a:rPr lang="de-AT" dirty="0">
                <a:hlinkClick r:id="rId2"/>
              </a:rPr>
              <a:t>https://www.schule.at/bildungsnews/detail/101-ideen-fuer-die-nutzung-von-ki-im-unterricht</a:t>
            </a:r>
            <a:r>
              <a:rPr lang="de-AT" dirty="0"/>
              <a:t> </a:t>
            </a:r>
          </a:p>
          <a:p>
            <a:endParaRPr lang="de-AT" dirty="0"/>
          </a:p>
          <a:p>
            <a:r>
              <a:rPr lang="de-AT" b="1" dirty="0"/>
              <a:t>KI-Tool-Suchmaschine</a:t>
            </a:r>
          </a:p>
          <a:p>
            <a:r>
              <a:rPr lang="de-AT" dirty="0">
                <a:hlinkClick r:id="rId3"/>
              </a:rPr>
              <a:t>https://www.advanced-innovation.io/ki-tools</a:t>
            </a:r>
            <a:r>
              <a:rPr lang="de-AT" dirty="0"/>
              <a:t> </a:t>
            </a:r>
          </a:p>
        </p:txBody>
      </p:sp>
    </p:spTree>
    <p:extLst>
      <p:ext uri="{BB962C8B-B14F-4D97-AF65-F5344CB8AC3E}">
        <p14:creationId xmlns:p14="http://schemas.microsoft.com/office/powerpoint/2010/main" val="508781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3</a:t>
            </a:fld>
            <a:endParaRPr lang="de-AT" dirty="0"/>
          </a:p>
        </p:txBody>
      </p:sp>
      <p:pic>
        <p:nvPicPr>
          <p:cNvPr id="1026" name="Picture 2" descr="chatgpt-nachfrage"/>
          <p:cNvPicPr>
            <a:picLocks noChangeAspect="1" noChangeArrowheads="1"/>
          </p:cNvPicPr>
          <p:nvPr/>
        </p:nvPicPr>
        <p:blipFill rotWithShape="1">
          <a:blip r:embed="rId2">
            <a:extLst>
              <a:ext uri="{28A0092B-C50C-407E-A947-70E740481C1C}">
                <a14:useLocalDpi xmlns:a14="http://schemas.microsoft.com/office/drawing/2010/main" val="0"/>
              </a:ext>
            </a:extLst>
          </a:blip>
          <a:srcRect t="53586"/>
          <a:stretch/>
        </p:blipFill>
        <p:spPr bwMode="auto">
          <a:xfrm>
            <a:off x="540001" y="1770506"/>
            <a:ext cx="5399405" cy="2506078"/>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a:spLocks noGrp="1"/>
          </p:cNvSpPr>
          <p:nvPr>
            <p:ph type="title"/>
          </p:nvPr>
        </p:nvSpPr>
        <p:spPr>
          <a:xfrm>
            <a:off x="540001" y="1054800"/>
            <a:ext cx="7978525" cy="622091"/>
          </a:xfrm>
        </p:spPr>
        <p:txBody>
          <a:bodyPr/>
          <a:lstStyle/>
          <a:p>
            <a:r>
              <a:rPr lang="de-AT" dirty="0"/>
              <a:t>Virale Verbreitung im Vergleich</a:t>
            </a:r>
            <a:endParaRPr lang="de-AT" sz="1800" b="0" dirty="0"/>
          </a:p>
        </p:txBody>
      </p:sp>
      <p:pic>
        <p:nvPicPr>
          <p:cNvPr id="2" name="Grafik 1"/>
          <p:cNvPicPr>
            <a:picLocks noChangeAspect="1"/>
          </p:cNvPicPr>
          <p:nvPr/>
        </p:nvPicPr>
        <p:blipFill>
          <a:blip r:embed="rId3"/>
          <a:stretch>
            <a:fillRect/>
          </a:stretch>
        </p:blipFill>
        <p:spPr>
          <a:xfrm>
            <a:off x="439162" y="4370200"/>
            <a:ext cx="5647439" cy="566386"/>
          </a:xfrm>
          <a:prstGeom prst="rect">
            <a:avLst/>
          </a:prstGeom>
        </p:spPr>
      </p:pic>
    </p:spTree>
    <p:extLst>
      <p:ext uri="{BB962C8B-B14F-4D97-AF65-F5344CB8AC3E}">
        <p14:creationId xmlns:p14="http://schemas.microsoft.com/office/powerpoint/2010/main" val="570189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Hintergrund: Künstliche Intelligenz und maschinelles Lernen</a:t>
            </a:r>
          </a:p>
        </p:txBody>
      </p:sp>
      <p:sp>
        <p:nvSpPr>
          <p:cNvPr id="3" name="Textplatzhalter 2"/>
          <p:cNvSpPr>
            <a:spLocks noGrp="1"/>
          </p:cNvSpPr>
          <p:nvPr>
            <p:ph type="body" sz="quarter" idx="13"/>
          </p:nvPr>
        </p:nvSpPr>
        <p:spPr>
          <a:xfrm>
            <a:off x="539751" y="1623600"/>
            <a:ext cx="7978775" cy="3039840"/>
          </a:xfrm>
        </p:spPr>
        <p:style>
          <a:lnRef idx="2">
            <a:schemeClr val="accent4"/>
          </a:lnRef>
          <a:fillRef idx="1">
            <a:schemeClr val="lt1"/>
          </a:fillRef>
          <a:effectRef idx="0">
            <a:schemeClr val="accent4"/>
          </a:effectRef>
          <a:fontRef idx="minor">
            <a:schemeClr val="dk1"/>
          </a:fontRef>
        </p:style>
        <p:txBody>
          <a:bodyPr lIns="180000" tIns="180000" rIns="180000" bIns="180000"/>
          <a:lstStyle/>
          <a:p>
            <a:pPr marL="0" indent="0">
              <a:lnSpc>
                <a:spcPct val="100000"/>
              </a:lnSpc>
              <a:buNone/>
            </a:pPr>
            <a:r>
              <a:rPr lang="de-AT" sz="1600" b="1" dirty="0"/>
              <a:t>Europäisches Parlament</a:t>
            </a:r>
          </a:p>
          <a:p>
            <a:pPr marL="0" indent="0">
              <a:lnSpc>
                <a:spcPct val="100000"/>
              </a:lnSpc>
              <a:buNone/>
            </a:pPr>
            <a:r>
              <a:rPr lang="de-AT" sz="1600" dirty="0"/>
              <a:t>Künstliche Intelligenz ist die </a:t>
            </a:r>
            <a:r>
              <a:rPr lang="de-AT" sz="1600" u="sng" dirty="0"/>
              <a:t>Fähigkeit einer Maschine, menschliche Fähigkeiten wie logisches Denken, Lernen, Planen und Kreativität zu imitieren.</a:t>
            </a:r>
          </a:p>
          <a:p>
            <a:pPr marL="0" indent="0">
              <a:lnSpc>
                <a:spcPct val="100000"/>
              </a:lnSpc>
              <a:buNone/>
            </a:pPr>
            <a:r>
              <a:rPr lang="de-AT" sz="1600" dirty="0"/>
              <a:t>KI ermöglicht es technischen Systemen, ihre </a:t>
            </a:r>
            <a:r>
              <a:rPr lang="de-AT" sz="1600" u="sng" dirty="0"/>
              <a:t>Umwelt wahrzunehmen</a:t>
            </a:r>
            <a:r>
              <a:rPr lang="de-AT" sz="1600" dirty="0"/>
              <a:t>, mit dem Wahrgenommenen umzugehen und </a:t>
            </a:r>
            <a:r>
              <a:rPr lang="de-AT" sz="1600" u="sng" dirty="0"/>
              <a:t>Probleme zu lösen</a:t>
            </a:r>
            <a:r>
              <a:rPr lang="de-AT" sz="1600" dirty="0"/>
              <a:t>, um ein bestimmtes Ziel zu erreichen. Der Computer </a:t>
            </a:r>
            <a:r>
              <a:rPr lang="de-AT" sz="1600" u="sng" dirty="0"/>
              <a:t>empfängt Dat</a:t>
            </a:r>
            <a:r>
              <a:rPr lang="de-AT" sz="1600" dirty="0"/>
              <a:t>en (die bereits über eigene Sensoren, z. B. eine Kamera, vorbereitet oder gesammelt wurden), </a:t>
            </a:r>
            <a:r>
              <a:rPr lang="de-AT" sz="1600" u="sng" dirty="0"/>
              <a:t>verarbeitet sie und reagiert</a:t>
            </a:r>
            <a:r>
              <a:rPr lang="de-AT" sz="1600" dirty="0"/>
              <a:t>.</a:t>
            </a:r>
          </a:p>
          <a:p>
            <a:pPr marL="0" indent="0">
              <a:lnSpc>
                <a:spcPct val="100000"/>
              </a:lnSpc>
              <a:buNone/>
            </a:pPr>
            <a:r>
              <a:rPr lang="de-AT" sz="1600" dirty="0"/>
              <a:t>KI-Systeme sind in der Lage, ihr Handeln anzupassen, indem sie die </a:t>
            </a:r>
            <a:r>
              <a:rPr lang="de-AT" sz="1600" u="sng" dirty="0"/>
              <a:t>Folgen früherer Aktionen analysieren und autonom arbeiten</a:t>
            </a:r>
            <a:r>
              <a:rPr lang="de-AT" sz="1600" dirty="0"/>
              <a:t>.</a:t>
            </a:r>
          </a:p>
          <a:p>
            <a:pPr marL="0" indent="0">
              <a:lnSpc>
                <a:spcPct val="100000"/>
              </a:lnSpc>
              <a:buNone/>
            </a:pPr>
            <a:endParaRPr lang="de-AT" sz="1600"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30</a:t>
            </a:fld>
            <a:endParaRPr lang="de-AT" dirty="0"/>
          </a:p>
        </p:txBody>
      </p:sp>
      <p:sp>
        <p:nvSpPr>
          <p:cNvPr id="6" name="Rechteck 5"/>
          <p:cNvSpPr/>
          <p:nvPr/>
        </p:nvSpPr>
        <p:spPr>
          <a:xfrm rot="16200000">
            <a:off x="6948162" y="3061562"/>
            <a:ext cx="3729990" cy="338554"/>
          </a:xfrm>
          <a:prstGeom prst="rect">
            <a:avLst/>
          </a:prstGeom>
        </p:spPr>
        <p:txBody>
          <a:bodyPr wrap="square">
            <a:spAutoFit/>
          </a:bodyPr>
          <a:lstStyle/>
          <a:p>
            <a:r>
              <a:rPr lang="de-AT" sz="800" dirty="0">
                <a:solidFill>
                  <a:srgbClr val="333333"/>
                </a:solidFill>
                <a:latin typeface="Roboto"/>
              </a:rPr>
              <a:t>https://www.europarl.europa.eu/news/de/headlines/society/20200827STO85804/was-ist-kunstliche-intelligenz-und-wie-wird-sie-genutzt (23.1.2023)</a:t>
            </a:r>
            <a:endParaRPr lang="de-AT" sz="800" dirty="0"/>
          </a:p>
        </p:txBody>
      </p:sp>
      <p:sp>
        <p:nvSpPr>
          <p:cNvPr id="7" name="Rechteck 6"/>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2"/>
              </a:rPr>
              <a:t>www.bmbwf.gv.at/ki</a:t>
            </a:r>
            <a:endParaRPr lang="de-AT" dirty="0"/>
          </a:p>
        </p:txBody>
      </p:sp>
    </p:spTree>
    <p:extLst>
      <p:ext uri="{BB962C8B-B14F-4D97-AF65-F5344CB8AC3E}">
        <p14:creationId xmlns:p14="http://schemas.microsoft.com/office/powerpoint/2010/main" val="3819362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Maschinelles Lernen und </a:t>
            </a:r>
            <a:r>
              <a:rPr lang="de-AT" dirty="0" err="1"/>
              <a:t>Deep</a:t>
            </a:r>
            <a:r>
              <a:rPr lang="de-AT" dirty="0"/>
              <a:t> Learning</a:t>
            </a:r>
          </a:p>
        </p:txBody>
      </p:sp>
      <p:sp>
        <p:nvSpPr>
          <p:cNvPr id="3" name="Textplatzhalter 2"/>
          <p:cNvSpPr>
            <a:spLocks noGrp="1"/>
          </p:cNvSpPr>
          <p:nvPr>
            <p:ph type="body" sz="quarter" idx="13"/>
          </p:nvPr>
        </p:nvSpPr>
        <p:spPr>
          <a:xfrm>
            <a:off x="539751" y="1623600"/>
            <a:ext cx="7978775" cy="3306540"/>
          </a:xfrm>
        </p:spPr>
        <p:txBody>
          <a:bodyPr/>
          <a:lstStyle/>
          <a:p>
            <a:r>
              <a:rPr lang="de-AT" dirty="0"/>
              <a:t>Vielversprechendstes Teilgebiet der Künstlichen Intelligenz: </a:t>
            </a:r>
            <a:r>
              <a:rPr lang="de-AT" b="1" dirty="0"/>
              <a:t>Maschinelles Lernen.</a:t>
            </a:r>
          </a:p>
          <a:p>
            <a:r>
              <a:rPr lang="de-AT" dirty="0"/>
              <a:t>Reicht von einfachen statistischen Modellen bis zu künstlichen neuronalen Netzen.</a:t>
            </a:r>
          </a:p>
          <a:p>
            <a:r>
              <a:rPr lang="de-AT" dirty="0"/>
              <a:t>Computersysteme lernen unter </a:t>
            </a:r>
            <a:r>
              <a:rPr lang="de-AT" b="1" dirty="0"/>
              <a:t>Vorgabe der gewünschten Ergebnisse </a:t>
            </a:r>
            <a:r>
              <a:rPr lang="de-AT" dirty="0"/>
              <a:t>(</a:t>
            </a:r>
            <a:r>
              <a:rPr lang="de-AT" i="1" dirty="0" err="1"/>
              <a:t>supervised</a:t>
            </a:r>
            <a:r>
              <a:rPr lang="de-AT" i="1" dirty="0"/>
              <a:t> </a:t>
            </a:r>
            <a:r>
              <a:rPr lang="de-AT" i="1" dirty="0" err="1"/>
              <a:t>learning</a:t>
            </a:r>
            <a:r>
              <a:rPr lang="de-AT" dirty="0"/>
              <a:t>) oder </a:t>
            </a:r>
            <a:r>
              <a:rPr lang="de-AT" b="1" dirty="0"/>
              <a:t>selbstständig ohne definierte Zielsetzung </a:t>
            </a:r>
            <a:r>
              <a:rPr lang="de-AT" dirty="0"/>
              <a:t>(</a:t>
            </a:r>
            <a:r>
              <a:rPr lang="de-AT" i="1" dirty="0" err="1"/>
              <a:t>unsupervised</a:t>
            </a:r>
            <a:r>
              <a:rPr lang="de-AT" i="1" dirty="0"/>
              <a:t> </a:t>
            </a:r>
            <a:r>
              <a:rPr lang="de-AT" i="1" dirty="0" err="1"/>
              <a:t>learning</a:t>
            </a:r>
            <a:r>
              <a:rPr lang="de-AT" dirty="0"/>
              <a:t>) </a:t>
            </a:r>
            <a:r>
              <a:rPr lang="de-AT" b="1" dirty="0"/>
              <a:t>aus Daten und Erfahrungen </a:t>
            </a:r>
            <a:r>
              <a:rPr lang="de-AT" dirty="0"/>
              <a:t>und können so Aufgaben immer besser ausführen.</a:t>
            </a:r>
          </a:p>
          <a:p>
            <a:r>
              <a:rPr lang="de-AT" b="1" dirty="0"/>
              <a:t>Grundlage</a:t>
            </a:r>
            <a:r>
              <a:rPr lang="de-AT" dirty="0"/>
              <a:t> von maschinellem Lernen sind </a:t>
            </a:r>
            <a:r>
              <a:rPr lang="de-AT" b="1" dirty="0"/>
              <a:t>umfangreiche Datenbanken </a:t>
            </a:r>
            <a:r>
              <a:rPr lang="de-AT" dirty="0"/>
              <a:t>mit Ausgangsmaterialien wie </a:t>
            </a:r>
            <a:r>
              <a:rPr lang="de-AT" b="1" dirty="0"/>
              <a:t>Texten oder Bildern,</a:t>
            </a:r>
            <a:r>
              <a:rPr lang="de-AT" dirty="0"/>
              <a:t> anhand derer Algorithmen versuchen, </a:t>
            </a:r>
            <a:r>
              <a:rPr lang="de-AT" b="1" dirty="0"/>
              <a:t>Muster und Gesetzmäßigkeiten</a:t>
            </a:r>
            <a:r>
              <a:rPr lang="de-AT" dirty="0"/>
              <a:t> zu erkennen und anhand dieser Entscheidungen selbstständig treffen.</a:t>
            </a:r>
          </a:p>
        </p:txBody>
      </p:sp>
      <p:sp>
        <p:nvSpPr>
          <p:cNvPr id="5" name="Foliennummernplatzhalter 4"/>
          <p:cNvSpPr>
            <a:spLocks noGrp="1"/>
          </p:cNvSpPr>
          <p:nvPr>
            <p:ph type="sldNum" sz="quarter" idx="12"/>
          </p:nvPr>
        </p:nvSpPr>
        <p:spPr/>
        <p:txBody>
          <a:bodyPr/>
          <a:lstStyle/>
          <a:p>
            <a:fld id="{1206269C-C24E-4E80-9A4B-E7E19BB59A67}" type="slidenum">
              <a:rPr lang="de-AT" smtClean="0"/>
              <a:pPr/>
              <a:t>31</a:t>
            </a:fld>
            <a:endParaRPr lang="de-AT" dirty="0"/>
          </a:p>
        </p:txBody>
      </p:sp>
      <p:sp>
        <p:nvSpPr>
          <p:cNvPr id="6" name="Rechteck 5"/>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2"/>
              </a:rPr>
              <a:t>www.bmbwf.gv.at/ki</a:t>
            </a:r>
            <a:endParaRPr lang="de-AT" dirty="0"/>
          </a:p>
        </p:txBody>
      </p:sp>
    </p:spTree>
    <p:extLst>
      <p:ext uri="{BB962C8B-B14F-4D97-AF65-F5344CB8AC3E}">
        <p14:creationId xmlns:p14="http://schemas.microsoft.com/office/powerpoint/2010/main" val="3697989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Maschinelles Lernen im Alltag</a:t>
            </a:r>
          </a:p>
        </p:txBody>
      </p:sp>
      <p:sp>
        <p:nvSpPr>
          <p:cNvPr id="3" name="Textplatzhalter 2"/>
          <p:cNvSpPr>
            <a:spLocks noGrp="1"/>
          </p:cNvSpPr>
          <p:nvPr>
            <p:ph type="body" sz="quarter" idx="13"/>
          </p:nvPr>
        </p:nvSpPr>
        <p:spPr>
          <a:xfrm>
            <a:off x="539751" y="1623599"/>
            <a:ext cx="7978775" cy="3366677"/>
          </a:xfrm>
        </p:spPr>
        <p:txBody>
          <a:bodyPr/>
          <a:lstStyle/>
          <a:p>
            <a:pPr>
              <a:lnSpc>
                <a:spcPct val="100000"/>
              </a:lnSpc>
            </a:pPr>
            <a:r>
              <a:rPr lang="de-AT" dirty="0"/>
              <a:t>KI-Werkzeuge sind </a:t>
            </a:r>
            <a:r>
              <a:rPr lang="de-AT" b="1" dirty="0"/>
              <a:t>vielfach im Alltag im Einsatz</a:t>
            </a:r>
            <a:endParaRPr lang="de-AT" dirty="0"/>
          </a:p>
          <a:p>
            <a:pPr>
              <a:lnSpc>
                <a:spcPct val="100000"/>
              </a:lnSpc>
            </a:pPr>
            <a:r>
              <a:rPr lang="de-AT" dirty="0"/>
              <a:t>z.B. auf dem Smartphone</a:t>
            </a:r>
          </a:p>
          <a:p>
            <a:pPr lvl="1">
              <a:lnSpc>
                <a:spcPct val="100000"/>
              </a:lnSpc>
            </a:pPr>
            <a:r>
              <a:rPr lang="de-AT" dirty="0"/>
              <a:t>automatische Einstellung der Kamera</a:t>
            </a:r>
          </a:p>
          <a:p>
            <a:pPr lvl="1">
              <a:lnSpc>
                <a:spcPct val="100000"/>
              </a:lnSpc>
            </a:pPr>
            <a:r>
              <a:rPr lang="de-AT" dirty="0"/>
              <a:t>Erkennung von Spracheingabe</a:t>
            </a:r>
          </a:p>
          <a:p>
            <a:pPr lvl="1">
              <a:lnSpc>
                <a:spcPct val="100000"/>
              </a:lnSpc>
            </a:pPr>
            <a:r>
              <a:rPr lang="de-AT" dirty="0"/>
              <a:t>Gesichtserkennung statt Code/Passwort</a:t>
            </a:r>
          </a:p>
          <a:p>
            <a:pPr>
              <a:lnSpc>
                <a:spcPct val="100000"/>
              </a:lnSpc>
            </a:pPr>
            <a:r>
              <a:rPr lang="de-AT" dirty="0"/>
              <a:t>Unterstützung für Menschen beim Umgang mit großen Datenmengen</a:t>
            </a:r>
          </a:p>
        </p:txBody>
      </p:sp>
      <p:sp>
        <p:nvSpPr>
          <p:cNvPr id="5" name="Foliennummernplatzhalter 4"/>
          <p:cNvSpPr>
            <a:spLocks noGrp="1"/>
          </p:cNvSpPr>
          <p:nvPr>
            <p:ph type="sldNum" sz="quarter" idx="12"/>
          </p:nvPr>
        </p:nvSpPr>
        <p:spPr/>
        <p:txBody>
          <a:bodyPr/>
          <a:lstStyle/>
          <a:p>
            <a:fld id="{1206269C-C24E-4E80-9A4B-E7E19BB59A67}" type="slidenum">
              <a:rPr lang="de-AT" smtClean="0"/>
              <a:pPr/>
              <a:t>32</a:t>
            </a:fld>
            <a:endParaRPr lang="de-AT" dirty="0"/>
          </a:p>
        </p:txBody>
      </p:sp>
      <p:pic>
        <p:nvPicPr>
          <p:cNvPr id="6" name="Grafik 5"/>
          <p:cNvPicPr>
            <a:picLocks noChangeAspect="1"/>
          </p:cNvPicPr>
          <p:nvPr/>
        </p:nvPicPr>
        <p:blipFill>
          <a:blip r:embed="rId2"/>
          <a:stretch>
            <a:fillRect/>
          </a:stretch>
        </p:blipFill>
        <p:spPr>
          <a:xfrm>
            <a:off x="5751195" y="1145686"/>
            <a:ext cx="2828290" cy="2358967"/>
          </a:xfrm>
          <a:prstGeom prst="rect">
            <a:avLst/>
          </a:prstGeom>
        </p:spPr>
      </p:pic>
      <p:sp>
        <p:nvSpPr>
          <p:cNvPr id="7" name="Rechteck 6"/>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3"/>
              </a:rPr>
              <a:t>www.bmbwf.gv.at/ki</a:t>
            </a:r>
            <a:endParaRPr lang="de-AT" dirty="0"/>
          </a:p>
        </p:txBody>
      </p:sp>
    </p:spTree>
    <p:extLst>
      <p:ext uri="{BB962C8B-B14F-4D97-AF65-F5344CB8AC3E}">
        <p14:creationId xmlns:p14="http://schemas.microsoft.com/office/powerpoint/2010/main" val="1274006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AT" dirty="0"/>
              <a:t>Handreichung</a:t>
            </a:r>
          </a:p>
        </p:txBody>
      </p:sp>
      <p:sp>
        <p:nvSpPr>
          <p:cNvPr id="7" name="Textplatzhalter 6"/>
          <p:cNvSpPr>
            <a:spLocks noGrp="1"/>
          </p:cNvSpPr>
          <p:nvPr>
            <p:ph type="body" sz="quarter" idx="13"/>
          </p:nvPr>
        </p:nvSpPr>
        <p:spPr/>
        <p:txBody>
          <a:bodyPr/>
          <a:lstStyle/>
          <a:p>
            <a:r>
              <a:rPr lang="de-AT" b="1" dirty="0"/>
              <a:t>Sensibilisierung für die Thematik</a:t>
            </a:r>
          </a:p>
          <a:p>
            <a:r>
              <a:rPr lang="de-AT" b="1" dirty="0"/>
              <a:t>Begleitung der öffentlichen Diskussion</a:t>
            </a:r>
          </a:p>
          <a:p>
            <a:pPr lvl="1"/>
            <a:r>
              <a:rPr lang="de-AT" dirty="0"/>
              <a:t>Schritte in einer kontinuierlichen Entwicklung</a:t>
            </a:r>
          </a:p>
          <a:p>
            <a:pPr lvl="1"/>
            <a:r>
              <a:rPr lang="de-AT" dirty="0"/>
              <a:t>auch Erfindung des Buchdruckes oder der Schreibmaschine haben unser Informationsverhalten jeweils revolutioniert</a:t>
            </a:r>
          </a:p>
          <a:p>
            <a:r>
              <a:rPr lang="de-AT" dirty="0"/>
              <a:t>Das BMBWF verfolgt </a:t>
            </a:r>
            <a:r>
              <a:rPr lang="de-AT" b="1" dirty="0"/>
              <a:t>laufende und proaktive Kommunikation </a:t>
            </a:r>
            <a:r>
              <a:rPr lang="de-AT" dirty="0"/>
              <a:t>mit Lehrenden, der Bildungsverwaltung, </a:t>
            </a:r>
            <a:r>
              <a:rPr lang="de-AT" dirty="0" err="1"/>
              <a:t>Wissenschafter</a:t>
            </a:r>
            <a:r>
              <a:rPr lang="de-AT" dirty="0"/>
              <a:t>/inne/n und anderen Personen des Bildungssystems.</a:t>
            </a:r>
          </a:p>
        </p:txBody>
      </p:sp>
      <p:sp>
        <p:nvSpPr>
          <p:cNvPr id="8"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33</a:t>
            </a:fld>
            <a:endParaRPr lang="de-AT" dirty="0"/>
          </a:p>
        </p:txBody>
      </p:sp>
      <p:sp>
        <p:nvSpPr>
          <p:cNvPr id="2" name="Rechteck 1"/>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2"/>
              </a:rPr>
              <a:t>www.bmbwf.gv.at/ki</a:t>
            </a:r>
            <a:endParaRPr lang="de-AT" dirty="0"/>
          </a:p>
        </p:txBody>
      </p:sp>
    </p:spTree>
    <p:extLst>
      <p:ext uri="{BB962C8B-B14F-4D97-AF65-F5344CB8AC3E}">
        <p14:creationId xmlns:p14="http://schemas.microsoft.com/office/powerpoint/2010/main" val="416003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Individualisierung von Lernprozessen</a:t>
            </a:r>
          </a:p>
        </p:txBody>
      </p:sp>
      <p:sp>
        <p:nvSpPr>
          <p:cNvPr id="3" name="Textplatzhalter 2"/>
          <p:cNvSpPr>
            <a:spLocks noGrp="1"/>
          </p:cNvSpPr>
          <p:nvPr>
            <p:ph type="body" sz="quarter" idx="13"/>
          </p:nvPr>
        </p:nvSpPr>
        <p:spPr>
          <a:xfrm>
            <a:off x="539751" y="1623600"/>
            <a:ext cx="8078469" cy="2815200"/>
          </a:xfrm>
        </p:spPr>
        <p:txBody>
          <a:bodyPr/>
          <a:lstStyle/>
          <a:p>
            <a:r>
              <a:rPr lang="de-AT" dirty="0"/>
              <a:t>immer wieder neue interaktive Aufgabenstellungen auf Basis von Texten</a:t>
            </a:r>
          </a:p>
          <a:p>
            <a:r>
              <a:rPr lang="de-AT" dirty="0"/>
              <a:t>einfachere oder herausforderndere Versionen von Texten</a:t>
            </a:r>
          </a:p>
          <a:p>
            <a:r>
              <a:rPr lang="de-AT" dirty="0"/>
              <a:t>individuelles Feedback zu Aufgaben, z.B. durch die Entfernung von Grammatik- und Rechtschreibfehlern</a:t>
            </a:r>
          </a:p>
          <a:p>
            <a:r>
              <a:rPr lang="de-AT" dirty="0"/>
              <a:t>freiwerdende Zeit- und Energieressourcen für Lehrende</a:t>
            </a:r>
          </a:p>
          <a:p>
            <a:r>
              <a:rPr lang="de-AT" dirty="0"/>
              <a:t>individuelle Fähigkeiten können gefördert und geschärft werden</a:t>
            </a:r>
          </a:p>
        </p:txBody>
      </p:sp>
      <p:sp>
        <p:nvSpPr>
          <p:cNvPr id="5" name="Foliennummernplatzhalter 4"/>
          <p:cNvSpPr>
            <a:spLocks noGrp="1"/>
          </p:cNvSpPr>
          <p:nvPr>
            <p:ph type="sldNum" sz="quarter" idx="12"/>
          </p:nvPr>
        </p:nvSpPr>
        <p:spPr/>
        <p:txBody>
          <a:bodyPr/>
          <a:lstStyle/>
          <a:p>
            <a:fld id="{1206269C-C24E-4E80-9A4B-E7E19BB59A67}" type="slidenum">
              <a:rPr lang="de-AT" smtClean="0"/>
              <a:pPr/>
              <a:t>34</a:t>
            </a:fld>
            <a:endParaRPr lang="de-AT" dirty="0"/>
          </a:p>
        </p:txBody>
      </p:sp>
      <p:sp>
        <p:nvSpPr>
          <p:cNvPr id="6" name="Rechteck 5"/>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2"/>
              </a:rPr>
              <a:t>www.bmbwf.gv.at/ki</a:t>
            </a:r>
            <a:endParaRPr lang="de-AT" dirty="0"/>
          </a:p>
        </p:txBody>
      </p:sp>
    </p:spTree>
    <p:extLst>
      <p:ext uri="{BB962C8B-B14F-4D97-AF65-F5344CB8AC3E}">
        <p14:creationId xmlns:p14="http://schemas.microsoft.com/office/powerpoint/2010/main" val="2221840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Unterstützung von Lehrpersonen</a:t>
            </a:r>
            <a:br>
              <a:rPr lang="de-AT" dirty="0"/>
            </a:br>
            <a:endParaRPr lang="de-AT" dirty="0"/>
          </a:p>
        </p:txBody>
      </p:sp>
      <p:sp>
        <p:nvSpPr>
          <p:cNvPr id="3" name="Textplatzhalter 2"/>
          <p:cNvSpPr>
            <a:spLocks noGrp="1"/>
          </p:cNvSpPr>
          <p:nvPr>
            <p:ph type="body" sz="quarter" idx="13"/>
          </p:nvPr>
        </p:nvSpPr>
        <p:spPr/>
        <p:txBody>
          <a:bodyPr/>
          <a:lstStyle/>
          <a:p>
            <a:r>
              <a:rPr lang="de-AT" dirty="0"/>
              <a:t>automatisiertes Erstellen von Ideensammlungen oder ganzer Unterrichts-sequenzen</a:t>
            </a:r>
          </a:p>
          <a:p>
            <a:r>
              <a:rPr lang="de-AT" dirty="0"/>
              <a:t>Erstellen von Varianten von Aufgabenstellungen, deren Umformulierung, Verallgemeinerung oder Präzisierung.</a:t>
            </a:r>
          </a:p>
          <a:p>
            <a:r>
              <a:rPr lang="de-AT" dirty="0"/>
              <a:t>Erleichterung der Kommunikation mit dem Elternhaus und überhaupt interkulturelle Zusammenarbeit, etwa durch automatisiertes </a:t>
            </a:r>
            <a:r>
              <a:rPr lang="de-AT" dirty="0" err="1"/>
              <a:t>Zurverfügungstellen</a:t>
            </a:r>
            <a:r>
              <a:rPr lang="de-AT" dirty="0"/>
              <a:t> von Übersetzungen.</a:t>
            </a:r>
          </a:p>
        </p:txBody>
      </p:sp>
      <p:sp>
        <p:nvSpPr>
          <p:cNvPr id="5" name="Foliennummernplatzhalter 4"/>
          <p:cNvSpPr>
            <a:spLocks noGrp="1"/>
          </p:cNvSpPr>
          <p:nvPr>
            <p:ph type="sldNum" sz="quarter" idx="12"/>
          </p:nvPr>
        </p:nvSpPr>
        <p:spPr/>
        <p:txBody>
          <a:bodyPr/>
          <a:lstStyle/>
          <a:p>
            <a:fld id="{1206269C-C24E-4E80-9A4B-E7E19BB59A67}" type="slidenum">
              <a:rPr lang="de-AT" smtClean="0"/>
              <a:pPr/>
              <a:t>35</a:t>
            </a:fld>
            <a:endParaRPr lang="de-AT" dirty="0"/>
          </a:p>
        </p:txBody>
      </p:sp>
      <p:sp>
        <p:nvSpPr>
          <p:cNvPr id="6" name="Rechteck 5"/>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2"/>
              </a:rPr>
              <a:t>www.bmbwf.gv.at/ki</a:t>
            </a:r>
            <a:endParaRPr lang="de-AT" dirty="0"/>
          </a:p>
        </p:txBody>
      </p:sp>
    </p:spTree>
    <p:extLst>
      <p:ext uri="{BB962C8B-B14F-4D97-AF65-F5344CB8AC3E}">
        <p14:creationId xmlns:p14="http://schemas.microsoft.com/office/powerpoint/2010/main" val="3154307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36</a:t>
            </a:fld>
            <a:endParaRPr lang="de-AT" dirty="0"/>
          </a:p>
        </p:txBody>
      </p:sp>
      <p:sp>
        <p:nvSpPr>
          <p:cNvPr id="6" name="Titel 1"/>
          <p:cNvSpPr>
            <a:spLocks noGrp="1"/>
          </p:cNvSpPr>
          <p:nvPr>
            <p:ph type="title"/>
          </p:nvPr>
        </p:nvSpPr>
        <p:spPr>
          <a:xfrm>
            <a:off x="540001" y="743754"/>
            <a:ext cx="7978525" cy="622091"/>
          </a:xfrm>
        </p:spPr>
        <p:txBody>
          <a:bodyPr/>
          <a:lstStyle/>
          <a:p>
            <a:r>
              <a:rPr lang="de-AT" dirty="0" err="1"/>
              <a:t>ChatGPT</a:t>
            </a:r>
            <a:r>
              <a:rPr lang="de-AT" dirty="0"/>
              <a:t> zur Unterrichtsvorbereitung</a:t>
            </a:r>
            <a:endParaRPr lang="de-AT" sz="1800" b="0" dirty="0"/>
          </a:p>
        </p:txBody>
      </p:sp>
      <p:pic>
        <p:nvPicPr>
          <p:cNvPr id="4" name="Grafik 3"/>
          <p:cNvPicPr>
            <a:picLocks noChangeAspect="1"/>
          </p:cNvPicPr>
          <p:nvPr/>
        </p:nvPicPr>
        <p:blipFill>
          <a:blip r:embed="rId2"/>
          <a:stretch>
            <a:fillRect/>
          </a:stretch>
        </p:blipFill>
        <p:spPr>
          <a:xfrm>
            <a:off x="539999" y="1243348"/>
            <a:ext cx="5019675" cy="485775"/>
          </a:xfrm>
          <a:prstGeom prst="rect">
            <a:avLst/>
          </a:prstGeom>
        </p:spPr>
      </p:pic>
      <p:pic>
        <p:nvPicPr>
          <p:cNvPr id="2" name="Grafik 1"/>
          <p:cNvPicPr>
            <a:picLocks noChangeAspect="1"/>
          </p:cNvPicPr>
          <p:nvPr/>
        </p:nvPicPr>
        <p:blipFill rotWithShape="1">
          <a:blip r:embed="rId3"/>
          <a:srcRect l="8354" b="51197"/>
          <a:stretch/>
        </p:blipFill>
        <p:spPr>
          <a:xfrm>
            <a:off x="539999" y="1865439"/>
            <a:ext cx="4107203" cy="2453175"/>
          </a:xfrm>
          <a:prstGeom prst="rect">
            <a:avLst/>
          </a:prstGeom>
        </p:spPr>
      </p:pic>
      <p:pic>
        <p:nvPicPr>
          <p:cNvPr id="11" name="Grafik 10"/>
          <p:cNvPicPr>
            <a:picLocks noChangeAspect="1"/>
          </p:cNvPicPr>
          <p:nvPr/>
        </p:nvPicPr>
        <p:blipFill rotWithShape="1">
          <a:blip r:embed="rId3"/>
          <a:srcRect l="7820" t="50006"/>
          <a:stretch/>
        </p:blipFill>
        <p:spPr>
          <a:xfrm>
            <a:off x="4387386" y="2157189"/>
            <a:ext cx="4131140" cy="2513048"/>
          </a:xfrm>
          <a:prstGeom prst="rect">
            <a:avLst/>
          </a:prstGeom>
        </p:spPr>
      </p:pic>
    </p:spTree>
    <p:extLst>
      <p:ext uri="{BB962C8B-B14F-4D97-AF65-F5344CB8AC3E}">
        <p14:creationId xmlns:p14="http://schemas.microsoft.com/office/powerpoint/2010/main" val="3454726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37</a:t>
            </a:fld>
            <a:endParaRPr lang="de-AT" dirty="0"/>
          </a:p>
        </p:txBody>
      </p:sp>
      <p:sp>
        <p:nvSpPr>
          <p:cNvPr id="6" name="Titel 1"/>
          <p:cNvSpPr>
            <a:spLocks noGrp="1"/>
          </p:cNvSpPr>
          <p:nvPr>
            <p:ph type="title"/>
          </p:nvPr>
        </p:nvSpPr>
        <p:spPr>
          <a:xfrm>
            <a:off x="540001" y="743754"/>
            <a:ext cx="7978525" cy="622091"/>
          </a:xfrm>
        </p:spPr>
        <p:txBody>
          <a:bodyPr/>
          <a:lstStyle/>
          <a:p>
            <a:r>
              <a:rPr lang="de-AT" dirty="0" err="1"/>
              <a:t>ChatGPT</a:t>
            </a:r>
            <a:r>
              <a:rPr lang="de-AT" dirty="0"/>
              <a:t> erstellt Lückentext</a:t>
            </a:r>
            <a:endParaRPr lang="de-AT" sz="1800" b="0" dirty="0"/>
          </a:p>
        </p:txBody>
      </p:sp>
      <p:pic>
        <p:nvPicPr>
          <p:cNvPr id="3" name="Grafik 2"/>
          <p:cNvPicPr>
            <a:picLocks noChangeAspect="1"/>
          </p:cNvPicPr>
          <p:nvPr/>
        </p:nvPicPr>
        <p:blipFill>
          <a:blip r:embed="rId2"/>
          <a:stretch>
            <a:fillRect/>
          </a:stretch>
        </p:blipFill>
        <p:spPr>
          <a:xfrm>
            <a:off x="501899" y="1499918"/>
            <a:ext cx="5652975" cy="3359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p:cNvPicPr>
            <a:picLocks noChangeAspect="1"/>
          </p:cNvPicPr>
          <p:nvPr/>
        </p:nvPicPr>
        <p:blipFill rotWithShape="1">
          <a:blip r:embed="rId3"/>
          <a:srcRect r="38683" b="91292"/>
          <a:stretch/>
        </p:blipFill>
        <p:spPr>
          <a:xfrm>
            <a:off x="3328386" y="1340962"/>
            <a:ext cx="3223894" cy="3276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p:cNvPicPr>
            <a:picLocks noChangeAspect="1"/>
          </p:cNvPicPr>
          <p:nvPr/>
        </p:nvPicPr>
        <p:blipFill rotWithShape="1">
          <a:blip r:embed="rId3"/>
          <a:srcRect t="17986"/>
          <a:stretch/>
        </p:blipFill>
        <p:spPr>
          <a:xfrm>
            <a:off x="3785312" y="1668621"/>
            <a:ext cx="4952486" cy="2906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541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38</a:t>
            </a:fld>
            <a:endParaRPr lang="de-AT" dirty="0"/>
          </a:p>
        </p:txBody>
      </p:sp>
      <p:sp>
        <p:nvSpPr>
          <p:cNvPr id="6" name="Titel 1"/>
          <p:cNvSpPr>
            <a:spLocks noGrp="1"/>
          </p:cNvSpPr>
          <p:nvPr>
            <p:ph type="title"/>
          </p:nvPr>
        </p:nvSpPr>
        <p:spPr>
          <a:xfrm>
            <a:off x="540001" y="743754"/>
            <a:ext cx="7978525" cy="622091"/>
          </a:xfrm>
        </p:spPr>
        <p:txBody>
          <a:bodyPr/>
          <a:lstStyle/>
          <a:p>
            <a:r>
              <a:rPr lang="de-AT" dirty="0"/>
              <a:t>Aufgabe mit Fehlern erstellen</a:t>
            </a:r>
            <a:endParaRPr lang="de-AT" sz="1800" b="0" dirty="0"/>
          </a:p>
        </p:txBody>
      </p:sp>
      <p:pic>
        <p:nvPicPr>
          <p:cNvPr id="3" name="Grafik 2"/>
          <p:cNvPicPr>
            <a:picLocks noChangeAspect="1"/>
          </p:cNvPicPr>
          <p:nvPr/>
        </p:nvPicPr>
        <p:blipFill>
          <a:blip r:embed="rId2"/>
          <a:stretch>
            <a:fillRect/>
          </a:stretch>
        </p:blipFill>
        <p:spPr>
          <a:xfrm>
            <a:off x="540001" y="1214975"/>
            <a:ext cx="4422640" cy="3575277"/>
          </a:xfrm>
          <a:prstGeom prst="rect">
            <a:avLst/>
          </a:prstGeom>
        </p:spPr>
      </p:pic>
    </p:spTree>
    <p:extLst>
      <p:ext uri="{BB962C8B-B14F-4D97-AF65-F5344CB8AC3E}">
        <p14:creationId xmlns:p14="http://schemas.microsoft.com/office/powerpoint/2010/main" val="804277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39</a:t>
            </a:fld>
            <a:endParaRPr lang="de-AT" dirty="0"/>
          </a:p>
        </p:txBody>
      </p:sp>
      <p:sp>
        <p:nvSpPr>
          <p:cNvPr id="6" name="Titel 1"/>
          <p:cNvSpPr>
            <a:spLocks noGrp="1"/>
          </p:cNvSpPr>
          <p:nvPr>
            <p:ph type="title"/>
          </p:nvPr>
        </p:nvSpPr>
        <p:spPr>
          <a:xfrm>
            <a:off x="540001" y="743754"/>
            <a:ext cx="7978525" cy="622091"/>
          </a:xfrm>
        </p:spPr>
        <p:txBody>
          <a:bodyPr/>
          <a:lstStyle/>
          <a:p>
            <a:r>
              <a:rPr lang="de-AT" dirty="0"/>
              <a:t>Multiple-Choice-Fragen erstellen</a:t>
            </a:r>
            <a:endParaRPr lang="de-AT" sz="1800" b="0" dirty="0"/>
          </a:p>
        </p:txBody>
      </p:sp>
      <p:pic>
        <p:nvPicPr>
          <p:cNvPr id="2" name="Grafik 1"/>
          <p:cNvPicPr>
            <a:picLocks noChangeAspect="1"/>
          </p:cNvPicPr>
          <p:nvPr/>
        </p:nvPicPr>
        <p:blipFill>
          <a:blip r:embed="rId2"/>
          <a:stretch>
            <a:fillRect/>
          </a:stretch>
        </p:blipFill>
        <p:spPr>
          <a:xfrm>
            <a:off x="540001" y="1256477"/>
            <a:ext cx="5638800" cy="3533775"/>
          </a:xfrm>
          <a:prstGeom prst="rect">
            <a:avLst/>
          </a:prstGeom>
        </p:spPr>
      </p:pic>
    </p:spTree>
    <p:extLst>
      <p:ext uri="{BB962C8B-B14F-4D97-AF65-F5344CB8AC3E}">
        <p14:creationId xmlns:p14="http://schemas.microsoft.com/office/powerpoint/2010/main" val="2291958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4</a:t>
            </a:fld>
            <a:endParaRPr lang="de-AT" dirty="0"/>
          </a:p>
        </p:txBody>
      </p:sp>
      <p:grpSp>
        <p:nvGrpSpPr>
          <p:cNvPr id="26" name="Gruppieren 25"/>
          <p:cNvGrpSpPr/>
          <p:nvPr/>
        </p:nvGrpSpPr>
        <p:grpSpPr>
          <a:xfrm>
            <a:off x="538316" y="639107"/>
            <a:ext cx="7704665" cy="4220487"/>
            <a:chOff x="538316" y="639107"/>
            <a:chExt cx="7704665" cy="4220487"/>
          </a:xfrm>
        </p:grpSpPr>
        <p:pic>
          <p:nvPicPr>
            <p:cNvPr id="4" name="Grafik 3"/>
            <p:cNvPicPr>
              <a:picLocks noChangeAspect="1"/>
            </p:cNvPicPr>
            <p:nvPr/>
          </p:nvPicPr>
          <p:blipFill>
            <a:blip r:embed="rId2"/>
            <a:stretch>
              <a:fillRect/>
            </a:stretch>
          </p:blipFill>
          <p:spPr>
            <a:xfrm>
              <a:off x="538316" y="886425"/>
              <a:ext cx="5891565" cy="3973169"/>
            </a:xfrm>
            <a:prstGeom prst="rect">
              <a:avLst/>
            </a:prstGeom>
          </p:spPr>
        </p:pic>
        <p:sp>
          <p:nvSpPr>
            <p:cNvPr id="13" name="Abgerundetes Rechteck 12"/>
            <p:cNvSpPr/>
            <p:nvPr/>
          </p:nvSpPr>
          <p:spPr>
            <a:xfrm>
              <a:off x="5890903" y="639107"/>
              <a:ext cx="2352078" cy="1782667"/>
            </a:xfrm>
            <a:prstGeom prst="roundRect">
              <a:avLst/>
            </a:prstGeom>
            <a:solidFill>
              <a:schemeClr val="bg2"/>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6104876" y="868722"/>
              <a:ext cx="2138105" cy="1323439"/>
            </a:xfrm>
            <a:prstGeom prst="rect">
              <a:avLst/>
            </a:prstGeom>
          </p:spPr>
          <p:txBody>
            <a:bodyPr wrap="square">
              <a:spAutoFit/>
            </a:bodyPr>
            <a:lstStyle/>
            <a:p>
              <a:r>
                <a:rPr lang="de-AT" sz="1600" dirty="0">
                  <a:solidFill>
                    <a:srgbClr val="0070C0"/>
                  </a:solidFill>
                </a:rPr>
                <a:t>Informationen finden</a:t>
              </a:r>
            </a:p>
            <a:p>
              <a:endParaRPr lang="de-AT" sz="1600" dirty="0">
                <a:solidFill>
                  <a:srgbClr val="0070C0"/>
                </a:solidFill>
              </a:endParaRPr>
            </a:p>
            <a:p>
              <a:r>
                <a:rPr lang="de-AT" sz="1600" dirty="0">
                  <a:solidFill>
                    <a:srgbClr val="0070C0"/>
                  </a:solidFill>
                </a:rPr>
                <a:t>Ideen entwickeln</a:t>
              </a:r>
            </a:p>
            <a:p>
              <a:endParaRPr lang="de-AT" sz="1600" dirty="0"/>
            </a:p>
            <a:p>
              <a:r>
                <a:rPr lang="de-AT" sz="1600" dirty="0">
                  <a:solidFill>
                    <a:srgbClr val="C00000"/>
                  </a:solidFill>
                </a:rPr>
                <a:t>Text übersetzen</a:t>
              </a:r>
            </a:p>
          </p:txBody>
        </p:sp>
        <p:cxnSp>
          <p:nvCxnSpPr>
            <p:cNvPr id="14" name="Gerader Verbinder 13"/>
            <p:cNvCxnSpPr/>
            <p:nvPr/>
          </p:nvCxnSpPr>
          <p:spPr>
            <a:xfrm flipV="1">
              <a:off x="5044690" y="1036987"/>
              <a:ext cx="1090666" cy="11789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6" name="Gerader Verbinder 15"/>
            <p:cNvCxnSpPr/>
            <p:nvPr/>
          </p:nvCxnSpPr>
          <p:spPr>
            <a:xfrm flipV="1">
              <a:off x="4907224" y="1555840"/>
              <a:ext cx="1197652" cy="37059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9" name="Gerader Verbinder 18"/>
            <p:cNvCxnSpPr/>
            <p:nvPr/>
          </p:nvCxnSpPr>
          <p:spPr>
            <a:xfrm flipV="1">
              <a:off x="4988810" y="2021840"/>
              <a:ext cx="1146546" cy="1059477"/>
            </a:xfrm>
            <a:prstGeom prst="line">
              <a:avLst/>
            </a:prstGeom>
            <a:ln>
              <a:prstDash val="dash"/>
            </a:ln>
          </p:spPr>
          <p:style>
            <a:lnRef idx="1">
              <a:schemeClr val="dk1"/>
            </a:lnRef>
            <a:fillRef idx="0">
              <a:schemeClr val="dk1"/>
            </a:fillRef>
            <a:effectRef idx="0">
              <a:schemeClr val="dk1"/>
            </a:effectRef>
            <a:fontRef idx="minor">
              <a:schemeClr val="tx1"/>
            </a:fontRef>
          </p:style>
        </p:cxnSp>
      </p:grpSp>
      <p:grpSp>
        <p:nvGrpSpPr>
          <p:cNvPr id="25" name="Gruppieren 24"/>
          <p:cNvGrpSpPr/>
          <p:nvPr/>
        </p:nvGrpSpPr>
        <p:grpSpPr>
          <a:xfrm>
            <a:off x="5890903" y="2594460"/>
            <a:ext cx="2352078" cy="1782667"/>
            <a:chOff x="5890903" y="2594460"/>
            <a:chExt cx="2352078" cy="1782667"/>
          </a:xfrm>
        </p:grpSpPr>
        <p:sp>
          <p:nvSpPr>
            <p:cNvPr id="9" name="Abgerundetes Rechteck 8"/>
            <p:cNvSpPr/>
            <p:nvPr/>
          </p:nvSpPr>
          <p:spPr>
            <a:xfrm>
              <a:off x="5890903" y="2594460"/>
              <a:ext cx="2352078" cy="1782667"/>
            </a:xfrm>
            <a:prstGeom prst="roundRect">
              <a:avLst/>
            </a:prstGeom>
            <a:solidFill>
              <a:schemeClr val="bg2"/>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6"/>
            <p:cNvSpPr/>
            <p:nvPr/>
          </p:nvSpPr>
          <p:spPr>
            <a:xfrm>
              <a:off x="5999945" y="3399058"/>
              <a:ext cx="2138105" cy="830997"/>
            </a:xfrm>
            <a:prstGeom prst="rect">
              <a:avLst/>
            </a:prstGeom>
          </p:spPr>
          <p:txBody>
            <a:bodyPr wrap="square">
              <a:spAutoFit/>
            </a:bodyPr>
            <a:lstStyle/>
            <a:p>
              <a:r>
                <a:rPr lang="de-AT" sz="1600" dirty="0"/>
                <a:t>Online-Umfrage vom 11.06.2023, n=621, 56%w/40%m</a:t>
              </a:r>
            </a:p>
          </p:txBody>
        </p:sp>
        <p:pic>
          <p:nvPicPr>
            <p:cNvPr id="8" name="Grafik 7"/>
            <p:cNvPicPr>
              <a:picLocks noChangeAspect="1"/>
            </p:cNvPicPr>
            <p:nvPr/>
          </p:nvPicPr>
          <p:blipFill>
            <a:blip r:embed="rId3"/>
            <a:stretch>
              <a:fillRect/>
            </a:stretch>
          </p:blipFill>
          <p:spPr>
            <a:xfrm>
              <a:off x="6062608" y="2766763"/>
              <a:ext cx="1886496" cy="554584"/>
            </a:xfrm>
            <a:prstGeom prst="rect">
              <a:avLst/>
            </a:prstGeom>
          </p:spPr>
        </p:pic>
      </p:grpSp>
      <p:sp>
        <p:nvSpPr>
          <p:cNvPr id="27" name="Rechteck 26"/>
          <p:cNvSpPr/>
          <p:nvPr/>
        </p:nvSpPr>
        <p:spPr>
          <a:xfrm>
            <a:off x="0" y="4851777"/>
            <a:ext cx="8182945" cy="276999"/>
          </a:xfrm>
          <a:prstGeom prst="rect">
            <a:avLst/>
          </a:prstGeom>
        </p:spPr>
        <p:txBody>
          <a:bodyPr wrap="square">
            <a:spAutoFit/>
          </a:bodyPr>
          <a:lstStyle/>
          <a:p>
            <a:r>
              <a:rPr lang="de-AT" sz="1200" dirty="0"/>
              <a:t>Quelle: Guidelines: "Umgang mit KI in der Lehre" (Handbuch für Lehrende, 19.07.2023)</a:t>
            </a:r>
          </a:p>
        </p:txBody>
      </p:sp>
    </p:spTree>
    <p:extLst>
      <p:ext uri="{BB962C8B-B14F-4D97-AF65-F5344CB8AC3E}">
        <p14:creationId xmlns:p14="http://schemas.microsoft.com/office/powerpoint/2010/main" val="3276525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40</a:t>
            </a:fld>
            <a:endParaRPr lang="de-AT" dirty="0"/>
          </a:p>
        </p:txBody>
      </p:sp>
      <p:pic>
        <p:nvPicPr>
          <p:cNvPr id="6" name="Grafik 5"/>
          <p:cNvPicPr>
            <a:picLocks noChangeAspect="1"/>
          </p:cNvPicPr>
          <p:nvPr/>
        </p:nvPicPr>
        <p:blipFill>
          <a:blip r:embed="rId2"/>
          <a:stretch>
            <a:fillRect/>
          </a:stretch>
        </p:blipFill>
        <p:spPr>
          <a:xfrm>
            <a:off x="694831" y="1518393"/>
            <a:ext cx="5906513" cy="3446084"/>
          </a:xfrm>
          <a:prstGeom prst="rect">
            <a:avLst/>
          </a:prstGeom>
        </p:spPr>
      </p:pic>
      <p:pic>
        <p:nvPicPr>
          <p:cNvPr id="5" name="Grafik 4"/>
          <p:cNvPicPr>
            <a:picLocks noChangeAspect="1"/>
          </p:cNvPicPr>
          <p:nvPr/>
        </p:nvPicPr>
        <p:blipFill>
          <a:blip r:embed="rId3"/>
          <a:stretch>
            <a:fillRect/>
          </a:stretch>
        </p:blipFill>
        <p:spPr>
          <a:xfrm>
            <a:off x="479544" y="763260"/>
            <a:ext cx="6337089" cy="656893"/>
          </a:xfrm>
          <a:prstGeom prst="rect">
            <a:avLst/>
          </a:prstGeom>
        </p:spPr>
      </p:pic>
      <p:sp>
        <p:nvSpPr>
          <p:cNvPr id="10" name="Rechteck 9"/>
          <p:cNvSpPr/>
          <p:nvPr/>
        </p:nvSpPr>
        <p:spPr>
          <a:xfrm>
            <a:off x="2433813" y="280111"/>
            <a:ext cx="2428550" cy="369332"/>
          </a:xfrm>
          <a:prstGeom prst="rect">
            <a:avLst/>
          </a:prstGeom>
        </p:spPr>
        <p:txBody>
          <a:bodyPr wrap="none">
            <a:spAutoFit/>
          </a:bodyPr>
          <a:lstStyle/>
          <a:p>
            <a:r>
              <a:rPr lang="de-AT" dirty="0">
                <a:hlinkClick r:id="rId4"/>
              </a:rPr>
              <a:t>https://www.bing.com/</a:t>
            </a:r>
            <a:r>
              <a:rPr lang="de-AT" dirty="0"/>
              <a:t> </a:t>
            </a:r>
          </a:p>
        </p:txBody>
      </p:sp>
    </p:spTree>
    <p:extLst>
      <p:ext uri="{BB962C8B-B14F-4D97-AF65-F5344CB8AC3E}">
        <p14:creationId xmlns:p14="http://schemas.microsoft.com/office/powerpoint/2010/main" val="1251296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Vortäuschen von Leistungen mithilfe von KI?</a:t>
            </a:r>
          </a:p>
        </p:txBody>
      </p:sp>
      <p:sp>
        <p:nvSpPr>
          <p:cNvPr id="3" name="Textplatzhalter 2"/>
          <p:cNvSpPr>
            <a:spLocks noGrp="1"/>
          </p:cNvSpPr>
          <p:nvPr>
            <p:ph type="body" sz="quarter" idx="13"/>
          </p:nvPr>
        </p:nvSpPr>
        <p:spPr/>
        <p:txBody>
          <a:bodyPr/>
          <a:lstStyle/>
          <a:p>
            <a:r>
              <a:rPr lang="de-AT" dirty="0"/>
              <a:t>LBVO (siehe § 11 Abs. 4): vorgetäuschte Leistungen sind nicht zu beurteilen.</a:t>
            </a:r>
          </a:p>
          <a:p>
            <a:pPr marL="252000" lvl="1" indent="0">
              <a:buNone/>
            </a:pPr>
            <a:r>
              <a:rPr lang="de-AT" dirty="0"/>
              <a:t>Schulrecht </a:t>
            </a:r>
            <a:r>
              <a:rPr lang="de-AT" u="sng" dirty="0"/>
              <a:t>differenziert nicht, aus welcher Ursache</a:t>
            </a:r>
            <a:r>
              <a:rPr lang="de-AT" dirty="0"/>
              <a:t> es zur Vortäuschung einer Leistung gekommen ist.</a:t>
            </a:r>
          </a:p>
          <a:p>
            <a:r>
              <a:rPr lang="de-AT" b="1" dirty="0"/>
              <a:t>Schüler/innen sollen wissen, </a:t>
            </a:r>
            <a:r>
              <a:rPr lang="de-AT" dirty="0"/>
              <a:t>dass die Schule und ihre Lehrer/innen über derartige Software Bescheid wissen und sich aktiv mit deren Nutzung auseinandersetzen.</a:t>
            </a:r>
          </a:p>
          <a:p>
            <a:r>
              <a:rPr lang="de-AT" b="1" dirty="0"/>
              <a:t>Lehrer/innen sollen wissen, </a:t>
            </a:r>
            <a:r>
              <a:rPr lang="de-AT" dirty="0"/>
              <a:t>wie die Software funktioniert und welche Möglich-</a:t>
            </a:r>
            <a:r>
              <a:rPr lang="de-AT" dirty="0" err="1"/>
              <a:t>keiten</a:t>
            </a:r>
            <a:r>
              <a:rPr lang="de-AT" dirty="0"/>
              <a:t> ihnen zur Verfügung stehen, die Software didaktisch sinnvoll und produktiv zu nutzen (didaktische Ideen), andererseits aber auch ausschließen können, dass Lernende damit unredlich Leistungsnachweise erwerben.</a:t>
            </a:r>
          </a:p>
        </p:txBody>
      </p:sp>
      <p:sp>
        <p:nvSpPr>
          <p:cNvPr id="5" name="Foliennummernplatzhalter 4"/>
          <p:cNvSpPr>
            <a:spLocks noGrp="1"/>
          </p:cNvSpPr>
          <p:nvPr>
            <p:ph type="sldNum" sz="quarter" idx="12"/>
          </p:nvPr>
        </p:nvSpPr>
        <p:spPr/>
        <p:txBody>
          <a:bodyPr/>
          <a:lstStyle/>
          <a:p>
            <a:fld id="{1206269C-C24E-4E80-9A4B-E7E19BB59A67}" type="slidenum">
              <a:rPr lang="de-AT" smtClean="0"/>
              <a:pPr/>
              <a:t>41</a:t>
            </a:fld>
            <a:endParaRPr lang="de-AT" dirty="0"/>
          </a:p>
        </p:txBody>
      </p:sp>
      <p:sp>
        <p:nvSpPr>
          <p:cNvPr id="6" name="Rechteck 5"/>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2"/>
              </a:rPr>
              <a:t>www.bmbwf.gv.at/ki</a:t>
            </a:r>
            <a:endParaRPr lang="de-AT" dirty="0"/>
          </a:p>
        </p:txBody>
      </p:sp>
    </p:spTree>
    <p:extLst>
      <p:ext uri="{BB962C8B-B14F-4D97-AF65-F5344CB8AC3E}">
        <p14:creationId xmlns:p14="http://schemas.microsoft.com/office/powerpoint/2010/main" val="3579273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Ideen für Unterrichtsszenarien zur Reflexion von KI</a:t>
            </a:r>
          </a:p>
        </p:txBody>
      </p:sp>
      <p:sp>
        <p:nvSpPr>
          <p:cNvPr id="3" name="Textplatzhalter 2"/>
          <p:cNvSpPr>
            <a:spLocks noGrp="1"/>
          </p:cNvSpPr>
          <p:nvPr>
            <p:ph type="body" sz="quarter" idx="13"/>
          </p:nvPr>
        </p:nvSpPr>
        <p:spPr/>
        <p:txBody>
          <a:bodyPr/>
          <a:lstStyle/>
          <a:p>
            <a:r>
              <a:rPr lang="de-AT" dirty="0"/>
              <a:t>KI-basierende Systeme vollbringen nicht aus sich heraus eine schöpferische, kreative Leistung, sondern kombinieren bereits ein oder mehrmals Publiziertes und textlich Vorhandenes, indem sie Versatzstücke aus der Datenbank immer wieder neu zusammensetzen: Potenziale und Grenzen dieser Technologie?</a:t>
            </a:r>
          </a:p>
          <a:p>
            <a:r>
              <a:rPr lang="de-AT" dirty="0"/>
              <a:t>Art und Umfang der zugrundeliegenden Datenbanken sowie der Algorithmus, der zur Entscheidungsfindung herangezogen wird, ist nicht nachvollziehbar: Kritische Erörterung mit Schüler/inne/n, Überprüfung von Ergebnissen durch eigene Recherchen.</a:t>
            </a:r>
          </a:p>
        </p:txBody>
      </p:sp>
      <p:sp>
        <p:nvSpPr>
          <p:cNvPr id="5" name="Foliennummernplatzhalter 4"/>
          <p:cNvSpPr>
            <a:spLocks noGrp="1"/>
          </p:cNvSpPr>
          <p:nvPr>
            <p:ph type="sldNum" sz="quarter" idx="12"/>
          </p:nvPr>
        </p:nvSpPr>
        <p:spPr/>
        <p:txBody>
          <a:bodyPr/>
          <a:lstStyle/>
          <a:p>
            <a:fld id="{1206269C-C24E-4E80-9A4B-E7E19BB59A67}" type="slidenum">
              <a:rPr lang="de-AT" smtClean="0"/>
              <a:pPr/>
              <a:t>42</a:t>
            </a:fld>
            <a:endParaRPr lang="de-AT" dirty="0"/>
          </a:p>
        </p:txBody>
      </p:sp>
      <p:sp>
        <p:nvSpPr>
          <p:cNvPr id="6" name="Rechteck 5"/>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2"/>
              </a:rPr>
              <a:t>www.bmbwf.gv.at/ki</a:t>
            </a:r>
            <a:endParaRPr lang="de-AT" dirty="0"/>
          </a:p>
        </p:txBody>
      </p:sp>
    </p:spTree>
    <p:extLst>
      <p:ext uri="{BB962C8B-B14F-4D97-AF65-F5344CB8AC3E}">
        <p14:creationId xmlns:p14="http://schemas.microsoft.com/office/powerpoint/2010/main" val="2543878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Leseempfehlung 1:</a:t>
            </a:r>
          </a:p>
        </p:txBody>
      </p:sp>
      <p:sp>
        <p:nvSpPr>
          <p:cNvPr id="5" name="Foliennummernplatzhalter 4"/>
          <p:cNvSpPr>
            <a:spLocks noGrp="1"/>
          </p:cNvSpPr>
          <p:nvPr>
            <p:ph type="sldNum" sz="quarter" idx="12"/>
          </p:nvPr>
        </p:nvSpPr>
        <p:spPr/>
        <p:txBody>
          <a:bodyPr/>
          <a:lstStyle/>
          <a:p>
            <a:fld id="{1206269C-C24E-4E80-9A4B-E7E19BB59A67}" type="slidenum">
              <a:rPr lang="de-AT" smtClean="0"/>
              <a:pPr/>
              <a:t>43</a:t>
            </a:fld>
            <a:endParaRPr lang="de-AT" dirty="0"/>
          </a:p>
        </p:txBody>
      </p:sp>
      <p:pic>
        <p:nvPicPr>
          <p:cNvPr id="6" name="Grafik 5"/>
          <p:cNvPicPr>
            <a:picLocks noChangeAspect="1"/>
          </p:cNvPicPr>
          <p:nvPr/>
        </p:nvPicPr>
        <p:blipFill>
          <a:blip r:embed="rId2"/>
          <a:stretch>
            <a:fillRect/>
          </a:stretch>
        </p:blipFill>
        <p:spPr>
          <a:xfrm>
            <a:off x="608581" y="1676891"/>
            <a:ext cx="4413885" cy="2372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hteck 6"/>
          <p:cNvSpPr/>
          <p:nvPr/>
        </p:nvSpPr>
        <p:spPr>
          <a:xfrm>
            <a:off x="5474504" y="2401518"/>
            <a:ext cx="2939451" cy="923330"/>
          </a:xfrm>
          <a:prstGeom prst="rect">
            <a:avLst/>
          </a:prstGeom>
        </p:spPr>
        <p:txBody>
          <a:bodyPr wrap="square">
            <a:spAutoFit/>
          </a:bodyPr>
          <a:lstStyle/>
          <a:p>
            <a:r>
              <a:rPr lang="de-AT" dirty="0">
                <a:hlinkClick r:id="rId3"/>
              </a:rPr>
              <a:t>https://magazin.forumbd.de/lehren-und-lernen/not-another-chatgpt-love-song/</a:t>
            </a:r>
            <a:r>
              <a:rPr lang="de-AT" dirty="0"/>
              <a:t> </a:t>
            </a:r>
          </a:p>
        </p:txBody>
      </p:sp>
      <p:sp>
        <p:nvSpPr>
          <p:cNvPr id="8" name="Rechteck 7"/>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4"/>
              </a:rPr>
              <a:t>www.bmbwf.gv.at/ki</a:t>
            </a:r>
            <a:endParaRPr lang="de-AT" dirty="0"/>
          </a:p>
        </p:txBody>
      </p:sp>
    </p:spTree>
    <p:extLst>
      <p:ext uri="{BB962C8B-B14F-4D97-AF65-F5344CB8AC3E}">
        <p14:creationId xmlns:p14="http://schemas.microsoft.com/office/powerpoint/2010/main" val="1569038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Leseempfehlung 2:</a:t>
            </a:r>
          </a:p>
        </p:txBody>
      </p:sp>
      <p:sp>
        <p:nvSpPr>
          <p:cNvPr id="5" name="Foliennummernplatzhalter 4"/>
          <p:cNvSpPr>
            <a:spLocks noGrp="1"/>
          </p:cNvSpPr>
          <p:nvPr>
            <p:ph type="sldNum" sz="quarter" idx="12"/>
          </p:nvPr>
        </p:nvSpPr>
        <p:spPr/>
        <p:txBody>
          <a:bodyPr/>
          <a:lstStyle/>
          <a:p>
            <a:fld id="{1206269C-C24E-4E80-9A4B-E7E19BB59A67}" type="slidenum">
              <a:rPr lang="de-AT" smtClean="0"/>
              <a:pPr/>
              <a:t>44</a:t>
            </a:fld>
            <a:endParaRPr lang="de-AT" dirty="0"/>
          </a:p>
        </p:txBody>
      </p:sp>
      <p:sp>
        <p:nvSpPr>
          <p:cNvPr id="7" name="Rechteck 6"/>
          <p:cNvSpPr/>
          <p:nvPr/>
        </p:nvSpPr>
        <p:spPr>
          <a:xfrm>
            <a:off x="3037166" y="2171712"/>
            <a:ext cx="4742608" cy="923330"/>
          </a:xfrm>
          <a:prstGeom prst="rect">
            <a:avLst/>
          </a:prstGeom>
        </p:spPr>
        <p:txBody>
          <a:bodyPr wrap="square">
            <a:spAutoFit/>
          </a:bodyPr>
          <a:lstStyle/>
          <a:p>
            <a:r>
              <a:rPr lang="de-AT" dirty="0">
                <a:hlinkClick r:id="rId2"/>
              </a:rPr>
              <a:t>https://www.schulministerium.nrw/</a:t>
            </a:r>
            <a:br>
              <a:rPr lang="de-AT" dirty="0">
                <a:hlinkClick r:id="rId2"/>
              </a:rPr>
            </a:br>
            <a:r>
              <a:rPr lang="de-AT" dirty="0" err="1">
                <a:hlinkClick r:id="rId2"/>
              </a:rPr>
              <a:t>system</a:t>
            </a:r>
            <a:r>
              <a:rPr lang="de-AT" dirty="0">
                <a:hlinkClick r:id="rId2"/>
              </a:rPr>
              <a:t>/</a:t>
            </a:r>
            <a:r>
              <a:rPr lang="de-AT" dirty="0" err="1">
                <a:hlinkClick r:id="rId2"/>
              </a:rPr>
              <a:t>files</a:t>
            </a:r>
            <a:r>
              <a:rPr lang="de-AT" dirty="0">
                <a:hlinkClick r:id="rId2"/>
              </a:rPr>
              <a:t>/</a:t>
            </a:r>
            <a:r>
              <a:rPr lang="de-AT" dirty="0" err="1">
                <a:hlinkClick r:id="rId2"/>
              </a:rPr>
              <a:t>media</a:t>
            </a:r>
            <a:r>
              <a:rPr lang="de-AT" dirty="0">
                <a:hlinkClick r:id="rId2"/>
              </a:rPr>
              <a:t>/</a:t>
            </a:r>
            <a:r>
              <a:rPr lang="de-AT" dirty="0" err="1">
                <a:hlinkClick r:id="rId2"/>
              </a:rPr>
              <a:t>document</a:t>
            </a:r>
            <a:r>
              <a:rPr lang="de-AT" dirty="0">
                <a:hlinkClick r:id="rId2"/>
              </a:rPr>
              <a:t>/</a:t>
            </a:r>
            <a:r>
              <a:rPr lang="de-AT" dirty="0" err="1">
                <a:hlinkClick r:id="rId2"/>
              </a:rPr>
              <a:t>file</a:t>
            </a:r>
            <a:r>
              <a:rPr lang="de-AT" dirty="0">
                <a:hlinkClick r:id="rId2"/>
              </a:rPr>
              <a:t>/</a:t>
            </a:r>
            <a:br>
              <a:rPr lang="de-AT" dirty="0">
                <a:hlinkClick r:id="rId2"/>
              </a:rPr>
            </a:br>
            <a:r>
              <a:rPr lang="de-AT" dirty="0">
                <a:hlinkClick r:id="rId2"/>
              </a:rPr>
              <a:t>handlungsleitfaden_ki_msb_nrw_230223.pdf</a:t>
            </a:r>
            <a:r>
              <a:rPr lang="de-AT" dirty="0"/>
              <a:t> </a:t>
            </a:r>
          </a:p>
        </p:txBody>
      </p:sp>
      <p:sp>
        <p:nvSpPr>
          <p:cNvPr id="8" name="Rechteck 7"/>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3"/>
              </a:rPr>
              <a:t>www.bmbwf.gv.at/ki</a:t>
            </a:r>
            <a:endParaRPr lang="de-AT" dirty="0"/>
          </a:p>
        </p:txBody>
      </p:sp>
      <p:pic>
        <p:nvPicPr>
          <p:cNvPr id="3" name="Grafik 2"/>
          <p:cNvPicPr>
            <a:picLocks noChangeAspect="1"/>
          </p:cNvPicPr>
          <p:nvPr/>
        </p:nvPicPr>
        <p:blipFill>
          <a:blip r:embed="rId4"/>
          <a:stretch>
            <a:fillRect/>
          </a:stretch>
        </p:blipFill>
        <p:spPr>
          <a:xfrm>
            <a:off x="621117" y="1676891"/>
            <a:ext cx="2173701" cy="3062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hteck 3"/>
          <p:cNvSpPr/>
          <p:nvPr/>
        </p:nvSpPr>
        <p:spPr>
          <a:xfrm>
            <a:off x="3037166" y="1549621"/>
            <a:ext cx="4572000" cy="646331"/>
          </a:xfrm>
          <a:prstGeom prst="rect">
            <a:avLst/>
          </a:prstGeom>
        </p:spPr>
        <p:txBody>
          <a:bodyPr>
            <a:spAutoFit/>
          </a:bodyPr>
          <a:lstStyle/>
          <a:p>
            <a:r>
              <a:rPr lang="de-AT" dirty="0"/>
              <a:t>Ministerium für Schule und Bildung des Landes Nordrhein-Westfalen, Düsseldorf</a:t>
            </a:r>
          </a:p>
        </p:txBody>
      </p:sp>
      <p:sp>
        <p:nvSpPr>
          <p:cNvPr id="6" name="Rechteck 5"/>
          <p:cNvSpPr/>
          <p:nvPr/>
        </p:nvSpPr>
        <p:spPr>
          <a:xfrm>
            <a:off x="3037166" y="3594068"/>
            <a:ext cx="2305246" cy="369332"/>
          </a:xfrm>
          <a:prstGeom prst="rect">
            <a:avLst/>
          </a:prstGeom>
        </p:spPr>
        <p:txBody>
          <a:bodyPr wrap="none">
            <a:spAutoFit/>
          </a:bodyPr>
          <a:lstStyle/>
          <a:p>
            <a:r>
              <a:rPr lang="de-AT" dirty="0">
                <a:hlinkClick r:id="rId5"/>
              </a:rPr>
              <a:t>https://schokofakes.ai</a:t>
            </a:r>
            <a:r>
              <a:rPr lang="de-AT" dirty="0"/>
              <a:t> </a:t>
            </a:r>
          </a:p>
        </p:txBody>
      </p:sp>
    </p:spTree>
    <p:extLst>
      <p:ext uri="{BB962C8B-B14F-4D97-AF65-F5344CB8AC3E}">
        <p14:creationId xmlns:p14="http://schemas.microsoft.com/office/powerpoint/2010/main" val="2395666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Leseempfehlung 3:</a:t>
            </a:r>
          </a:p>
        </p:txBody>
      </p:sp>
      <p:sp>
        <p:nvSpPr>
          <p:cNvPr id="5" name="Foliennummernplatzhalter 4"/>
          <p:cNvSpPr>
            <a:spLocks noGrp="1"/>
          </p:cNvSpPr>
          <p:nvPr>
            <p:ph type="sldNum" sz="quarter" idx="12"/>
          </p:nvPr>
        </p:nvSpPr>
        <p:spPr/>
        <p:txBody>
          <a:bodyPr/>
          <a:lstStyle/>
          <a:p>
            <a:fld id="{1206269C-C24E-4E80-9A4B-E7E19BB59A67}" type="slidenum">
              <a:rPr lang="de-AT" smtClean="0"/>
              <a:pPr/>
              <a:t>45</a:t>
            </a:fld>
            <a:endParaRPr lang="de-AT" dirty="0"/>
          </a:p>
        </p:txBody>
      </p:sp>
      <p:sp>
        <p:nvSpPr>
          <p:cNvPr id="8" name="Rechteck 7"/>
          <p:cNvSpPr/>
          <p:nvPr/>
        </p:nvSpPr>
        <p:spPr>
          <a:xfrm>
            <a:off x="3359778" y="269940"/>
            <a:ext cx="233872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de-AT" dirty="0">
                <a:solidFill>
                  <a:srgbClr val="FF0000"/>
                </a:solidFill>
                <a:hlinkClick r:id="rId2"/>
              </a:rPr>
              <a:t>www.bmbwf.gv.at/ki</a:t>
            </a:r>
            <a:endParaRPr lang="de-AT" dirty="0"/>
          </a:p>
        </p:txBody>
      </p:sp>
      <p:sp>
        <p:nvSpPr>
          <p:cNvPr id="6" name="Rechteck 5"/>
          <p:cNvSpPr/>
          <p:nvPr/>
        </p:nvSpPr>
        <p:spPr>
          <a:xfrm>
            <a:off x="6213279" y="3753047"/>
            <a:ext cx="2305246" cy="369332"/>
          </a:xfrm>
          <a:prstGeom prst="rect">
            <a:avLst/>
          </a:prstGeom>
        </p:spPr>
        <p:txBody>
          <a:bodyPr wrap="none">
            <a:spAutoFit/>
          </a:bodyPr>
          <a:lstStyle/>
          <a:p>
            <a:r>
              <a:rPr lang="de-AT" dirty="0">
                <a:hlinkClick r:id="rId3"/>
              </a:rPr>
              <a:t>https://schokofakes.ai</a:t>
            </a:r>
            <a:r>
              <a:rPr lang="de-AT" dirty="0"/>
              <a:t> </a:t>
            </a:r>
          </a:p>
        </p:txBody>
      </p:sp>
      <p:pic>
        <p:nvPicPr>
          <p:cNvPr id="9" name="Grafik 8"/>
          <p:cNvPicPr>
            <a:picLocks noChangeAspect="1"/>
          </p:cNvPicPr>
          <p:nvPr/>
        </p:nvPicPr>
        <p:blipFill>
          <a:blip r:embed="rId4"/>
          <a:stretch>
            <a:fillRect/>
          </a:stretch>
        </p:blipFill>
        <p:spPr>
          <a:xfrm>
            <a:off x="540000" y="1621811"/>
            <a:ext cx="5462593" cy="3084694"/>
          </a:xfrm>
          <a:prstGeom prst="rect">
            <a:avLst/>
          </a:prstGeom>
        </p:spPr>
      </p:pic>
      <p:sp>
        <p:nvSpPr>
          <p:cNvPr id="3" name="Rechteck 2"/>
          <p:cNvSpPr/>
          <p:nvPr/>
        </p:nvSpPr>
        <p:spPr>
          <a:xfrm>
            <a:off x="6213279" y="2344763"/>
            <a:ext cx="2190135" cy="1200329"/>
          </a:xfrm>
          <a:prstGeom prst="rect">
            <a:avLst/>
          </a:prstGeom>
        </p:spPr>
        <p:txBody>
          <a:bodyPr wrap="square">
            <a:spAutoFit/>
          </a:bodyPr>
          <a:lstStyle/>
          <a:p>
            <a:r>
              <a:rPr lang="de-AT" dirty="0"/>
              <a:t>Eberhard Karls Universität Tübingen</a:t>
            </a:r>
            <a:br>
              <a:rPr lang="de-AT" dirty="0"/>
            </a:br>
            <a:r>
              <a:rPr lang="de-AT" dirty="0" err="1"/>
              <a:t>Tübingen</a:t>
            </a:r>
            <a:r>
              <a:rPr lang="de-AT" dirty="0"/>
              <a:t> AI Center</a:t>
            </a:r>
            <a:br>
              <a:rPr lang="de-AT" dirty="0"/>
            </a:br>
            <a:endParaRPr lang="de-AT" dirty="0"/>
          </a:p>
        </p:txBody>
      </p:sp>
    </p:spTree>
    <p:extLst>
      <p:ext uri="{BB962C8B-B14F-4D97-AF65-F5344CB8AC3E}">
        <p14:creationId xmlns:p14="http://schemas.microsoft.com/office/powerpoint/2010/main" val="2807007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4"/>
          <p:cNvSpPr>
            <a:spLocks noGrp="1"/>
          </p:cNvSpPr>
          <p:nvPr>
            <p:ph type="sldNum" sz="quarter" idx="12"/>
          </p:nvPr>
        </p:nvSpPr>
        <p:spPr>
          <a:xfrm>
            <a:off x="7558201" y="4790252"/>
            <a:ext cx="960324" cy="2000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6269C-C24E-4E80-9A4B-E7E19BB59A67}" type="slidenum">
              <a:rPr kumimoji="0" lang="de-AT" sz="1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AT"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15298" r="20082" b="9687"/>
          <a:stretch/>
        </p:blipFill>
        <p:spPr>
          <a:xfrm>
            <a:off x="513973" y="1036087"/>
            <a:ext cx="1485041" cy="1604147"/>
          </a:xfrm>
          <a:prstGeom prst="rect">
            <a:avLst/>
          </a:prstGeom>
        </p:spPr>
      </p:pic>
      <p:sp>
        <p:nvSpPr>
          <p:cNvPr id="8" name="Textplatzhalter 9">
            <a:extLst>
              <a:ext uri="{FF2B5EF4-FFF2-40B4-BE49-F238E27FC236}">
                <a16:creationId xmlns:a16="http://schemas.microsoft.com/office/drawing/2014/main" id="{05FDF2AC-02B4-458F-BBA4-D8E898C9483C}"/>
              </a:ext>
            </a:extLst>
          </p:cNvPr>
          <p:cNvSpPr txBox="1">
            <a:spLocks/>
          </p:cNvSpPr>
          <p:nvPr/>
        </p:nvSpPr>
        <p:spPr>
          <a:xfrm>
            <a:off x="412956" y="3266886"/>
            <a:ext cx="4053246" cy="1723391"/>
          </a:xfrm>
          <a:prstGeom prst="rect">
            <a:avLst/>
          </a:prstGeom>
        </p:spPr>
        <p:txBody>
          <a:bodyPr/>
          <a:lstStyle>
            <a:lvl1pPr marL="252000" marR="0" indent="-252000" algn="l" defTabSz="914400" rtl="0" eaLnBrk="1" fontAlgn="auto" latinLnBrk="0" hangingPunct="1">
              <a:lnSpc>
                <a:spcPts val="2400"/>
              </a:lnSpc>
              <a:spcBef>
                <a:spcPts val="0"/>
              </a:spcBef>
              <a:spcAft>
                <a:spcPts val="1425"/>
              </a:spcAft>
              <a:buClr>
                <a:schemeClr val="tx2"/>
              </a:buClr>
              <a:buSzTx/>
              <a:buFont typeface="Arial" panose="020B0604020202020204" pitchFamily="34" charset="0"/>
              <a:buChar char="•"/>
              <a:tabLst/>
              <a:defRPr sz="1800" kern="1200">
                <a:solidFill>
                  <a:schemeClr val="bg1">
                    <a:lumMod val="10000"/>
                  </a:schemeClr>
                </a:solidFill>
                <a:latin typeface="+mn-lt"/>
                <a:ea typeface="+mn-ea"/>
                <a:cs typeface="+mn-cs"/>
              </a:defRPr>
            </a:lvl1pPr>
            <a:lvl2pPr marL="504000" marR="0" indent="-252000" algn="l" defTabSz="914400" rtl="0" eaLnBrk="1" fontAlgn="auto" latinLnBrk="0" hangingPunct="1">
              <a:lnSpc>
                <a:spcPts val="2400"/>
              </a:lnSpc>
              <a:spcBef>
                <a:spcPts val="0"/>
              </a:spcBef>
              <a:spcAft>
                <a:spcPts val="1425"/>
              </a:spcAft>
              <a:buClrTx/>
              <a:buSzTx/>
              <a:buFont typeface="Corbel" panose="020B0503020204020204" pitchFamily="34" charset="0"/>
              <a:buChar char="−"/>
              <a:tabLst/>
              <a:defRPr sz="1800" kern="1200">
                <a:solidFill>
                  <a:schemeClr val="bg1">
                    <a:lumMod val="10000"/>
                  </a:schemeClr>
                </a:solidFill>
                <a:latin typeface="+mn-lt"/>
                <a:ea typeface="+mn-ea"/>
                <a:cs typeface="+mn-cs"/>
              </a:defRPr>
            </a:lvl2pPr>
            <a:lvl3pPr marL="756000" indent="-252000" algn="l" defTabSz="914400" rtl="0" eaLnBrk="1" latinLnBrk="0" hangingPunct="1">
              <a:lnSpc>
                <a:spcPts val="2400"/>
              </a:lnSpc>
              <a:spcBef>
                <a:spcPts val="0"/>
              </a:spcBef>
              <a:spcAft>
                <a:spcPts val="1425"/>
              </a:spcAft>
              <a:buClr>
                <a:schemeClr val="tx2"/>
              </a:buClr>
              <a:buFont typeface="Arial" pitchFamily="34" charset="0"/>
              <a:buChar char="•"/>
              <a:defRPr sz="1800" kern="1200">
                <a:solidFill>
                  <a:schemeClr val="bg1">
                    <a:lumMod val="10000"/>
                  </a:schemeClr>
                </a:solidFill>
                <a:latin typeface="+mn-lt"/>
                <a:ea typeface="+mn-ea"/>
                <a:cs typeface="+mn-cs"/>
              </a:defRPr>
            </a:lvl3pPr>
            <a:lvl4pPr marL="1600200" indent="-228600" algn="l" defTabSz="914400" rtl="0" eaLnBrk="1" latinLnBrk="0" hangingPunct="1">
              <a:lnSpc>
                <a:spcPct val="90000"/>
              </a:lnSpc>
              <a:spcBef>
                <a:spcPts val="600"/>
              </a:spcBef>
              <a:buClr>
                <a:schemeClr val="tx2"/>
              </a:buClr>
              <a:buFont typeface="Arial" pitchFamily="34" charset="0"/>
              <a:buChar char="–"/>
              <a:defRPr sz="1800" kern="1200">
                <a:solidFill>
                  <a:schemeClr val="bg1">
                    <a:lumMod val="10000"/>
                  </a:schemeClr>
                </a:solidFill>
                <a:latin typeface="+mn-lt"/>
                <a:ea typeface="+mn-ea"/>
                <a:cs typeface="+mn-cs"/>
              </a:defRPr>
            </a:lvl4pPr>
            <a:lvl5pPr marL="2057400" indent="-228600" algn="l" defTabSz="914400" rtl="0" eaLnBrk="1" latinLnBrk="0" hangingPunct="1">
              <a:lnSpc>
                <a:spcPct val="90000"/>
              </a:lnSpc>
              <a:spcBef>
                <a:spcPts val="400"/>
              </a:spcBef>
              <a:buClr>
                <a:schemeClr val="tx2"/>
              </a:buClr>
              <a:buFont typeface="Arial" pitchFamily="34" charset="0"/>
              <a:buChar char="»"/>
              <a:defRPr sz="1800" kern="1200">
                <a:solidFill>
                  <a:schemeClr val="bg1">
                    <a:lumMod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Aft>
                <a:spcPts val="600"/>
              </a:spcAft>
              <a:buNone/>
            </a:pPr>
            <a:r>
              <a:rPr lang="de-DE" sz="1200" b="1" dirty="0"/>
              <a:t>Mag. Martin Bauer, MSc</a:t>
            </a:r>
          </a:p>
          <a:p>
            <a:pPr marL="0" indent="0">
              <a:lnSpc>
                <a:spcPct val="100000"/>
              </a:lnSpc>
              <a:spcAft>
                <a:spcPts val="600"/>
              </a:spcAft>
              <a:buNone/>
            </a:pPr>
            <a:r>
              <a:rPr lang="de-DE" sz="1200" dirty="0"/>
              <a:t>Bundesministerium für Bildung, </a:t>
            </a:r>
            <a:br>
              <a:rPr lang="de-DE" sz="1200" dirty="0"/>
            </a:br>
            <a:r>
              <a:rPr lang="de-DE" sz="1200" dirty="0"/>
              <a:t>Wissenschaft und Forschung</a:t>
            </a:r>
          </a:p>
          <a:p>
            <a:pPr marL="0" indent="0">
              <a:lnSpc>
                <a:spcPct val="100000"/>
              </a:lnSpc>
              <a:spcAft>
                <a:spcPts val="600"/>
              </a:spcAft>
              <a:buNone/>
            </a:pPr>
            <a:r>
              <a:rPr lang="de-DE" sz="1200" dirty="0"/>
              <a:t>Chief Digital Officer (CDO)</a:t>
            </a:r>
            <a:br>
              <a:rPr lang="de-DE" sz="1200" dirty="0"/>
            </a:br>
            <a:r>
              <a:rPr lang="de-DE" sz="1200" dirty="0"/>
              <a:t>Leiter der Gruppe IT, Digitalisierung und Medien</a:t>
            </a:r>
            <a:br>
              <a:rPr lang="de-DE" sz="1200" dirty="0"/>
            </a:br>
            <a:r>
              <a:rPr lang="de-DE" sz="1200" dirty="0"/>
              <a:t>Leiter der Abteilung IT-Didaktik</a:t>
            </a:r>
          </a:p>
          <a:p>
            <a:pPr marL="0" indent="0">
              <a:lnSpc>
                <a:spcPct val="100000"/>
              </a:lnSpc>
              <a:spcAft>
                <a:spcPts val="600"/>
              </a:spcAft>
              <a:buNone/>
            </a:pPr>
            <a:r>
              <a:rPr lang="de-DE" sz="1200" dirty="0">
                <a:hlinkClick r:id="rId3"/>
              </a:rPr>
              <a:t>martin.bauer@bmbwf.gv.at</a:t>
            </a:r>
            <a:endParaRPr lang="de-DE" sz="1200" dirty="0"/>
          </a:p>
        </p:txBody>
      </p:sp>
      <p:sp>
        <p:nvSpPr>
          <p:cNvPr id="9" name="Titel 6">
            <a:extLst>
              <a:ext uri="{FF2B5EF4-FFF2-40B4-BE49-F238E27FC236}">
                <a16:creationId xmlns:a16="http://schemas.microsoft.com/office/drawing/2014/main" id="{2D045B8D-4354-418D-A5B3-536385506D1A}"/>
              </a:ext>
            </a:extLst>
          </p:cNvPr>
          <p:cNvSpPr txBox="1">
            <a:spLocks/>
          </p:cNvSpPr>
          <p:nvPr/>
        </p:nvSpPr>
        <p:spPr>
          <a:xfrm>
            <a:off x="513973" y="2693376"/>
            <a:ext cx="970316" cy="495967"/>
          </a:xfrm>
          <a:prstGeom prst="rect">
            <a:avLst/>
          </a:prstGeom>
        </p:spPr>
        <p:txBody>
          <a:bodyPr vert="horz" wrap="none" lIns="0" tIns="0" rIns="0" bIns="0" rtlCol="0" anchor="t" anchorCtr="0">
            <a:noAutofit/>
          </a:bodyPr>
          <a:lstStyle>
            <a:lvl1pPr algn="l" defTabSz="914400" rtl="0" eaLnBrk="1" latinLnBrk="0" hangingPunct="1">
              <a:lnSpc>
                <a:spcPts val="4000"/>
              </a:lnSpc>
              <a:spcBef>
                <a:spcPct val="0"/>
              </a:spcBef>
              <a:buNone/>
              <a:defRPr sz="3000" b="0" kern="1200">
                <a:solidFill>
                  <a:schemeClr val="tx1"/>
                </a:solidFill>
                <a:latin typeface="+mj-lt"/>
                <a:ea typeface="+mj-ea"/>
                <a:cs typeface="+mj-cs"/>
              </a:defRPr>
            </a:lvl1pPr>
          </a:lstStyle>
          <a:p>
            <a:r>
              <a:rPr lang="de-AT" sz="1800" dirty="0">
                <a:solidFill>
                  <a:srgbClr val="E6320F"/>
                </a:solidFill>
              </a:rPr>
              <a:t>Kontakt</a:t>
            </a:r>
            <a:endParaRPr lang="de-DE" sz="2800" dirty="0">
              <a:solidFill>
                <a:srgbClr val="E6320F"/>
              </a:solidFill>
            </a:endParaRPr>
          </a:p>
        </p:txBody>
      </p:sp>
      <p:sp>
        <p:nvSpPr>
          <p:cNvPr id="2" name="Rechteck 1"/>
          <p:cNvSpPr/>
          <p:nvPr/>
        </p:nvSpPr>
        <p:spPr>
          <a:xfrm>
            <a:off x="4706340" y="3482250"/>
            <a:ext cx="3996813" cy="584775"/>
          </a:xfrm>
          <a:prstGeom prst="rect">
            <a:avLst/>
          </a:prstGeom>
        </p:spPr>
        <p:txBody>
          <a:bodyPr wrap="square">
            <a:spAutoFit/>
          </a:bodyPr>
          <a:lstStyle/>
          <a:p>
            <a:r>
              <a:rPr lang="de-AT" sz="2000" b="1" dirty="0">
                <a:hlinkClick r:id="rId4"/>
              </a:rPr>
              <a:t>http://bit.ly/44pCIYw</a:t>
            </a:r>
            <a:endParaRPr lang="de-AT" sz="2000" b="1" dirty="0"/>
          </a:p>
          <a:p>
            <a:r>
              <a:rPr lang="de-AT" sz="1200" dirty="0"/>
              <a:t>https://goverdrive.portal.at/index.php/s/YXgxDRk7L7Yp8b9</a:t>
            </a:r>
          </a:p>
        </p:txBody>
      </p:sp>
      <p:pic>
        <p:nvPicPr>
          <p:cNvPr id="4" name="Grafik 3"/>
          <p:cNvPicPr>
            <a:picLocks noChangeAspect="1"/>
          </p:cNvPicPr>
          <p:nvPr/>
        </p:nvPicPr>
        <p:blipFill rotWithShape="1">
          <a:blip r:embed="rId5"/>
          <a:srcRect b="6010"/>
          <a:stretch/>
        </p:blipFill>
        <p:spPr>
          <a:xfrm>
            <a:off x="2342603" y="1036086"/>
            <a:ext cx="1075505" cy="1040391"/>
          </a:xfrm>
          <a:prstGeom prst="rect">
            <a:avLst/>
          </a:prstGeom>
        </p:spPr>
      </p:pic>
      <p:pic>
        <p:nvPicPr>
          <p:cNvPr id="7" name="Grafik 6"/>
          <p:cNvPicPr>
            <a:picLocks noChangeAspect="1"/>
          </p:cNvPicPr>
          <p:nvPr/>
        </p:nvPicPr>
        <p:blipFill>
          <a:blip r:embed="rId6"/>
          <a:stretch>
            <a:fillRect/>
          </a:stretch>
        </p:blipFill>
        <p:spPr>
          <a:xfrm>
            <a:off x="3219944" y="1599843"/>
            <a:ext cx="1083506" cy="1040391"/>
          </a:xfrm>
          <a:prstGeom prst="rect">
            <a:avLst/>
          </a:prstGeom>
        </p:spPr>
      </p:pic>
      <p:pic>
        <p:nvPicPr>
          <p:cNvPr id="10" name="Grafik 9"/>
          <p:cNvPicPr>
            <a:picLocks noChangeAspect="1"/>
          </p:cNvPicPr>
          <p:nvPr/>
        </p:nvPicPr>
        <p:blipFill>
          <a:blip r:embed="rId7"/>
          <a:stretch>
            <a:fillRect/>
          </a:stretch>
        </p:blipFill>
        <p:spPr>
          <a:xfrm>
            <a:off x="4730066" y="968480"/>
            <a:ext cx="2496643" cy="2506396"/>
          </a:xfrm>
          <a:prstGeom prst="rect">
            <a:avLst/>
          </a:prstGeom>
        </p:spPr>
      </p:pic>
    </p:spTree>
    <p:extLst>
      <p:ext uri="{BB962C8B-B14F-4D97-AF65-F5344CB8AC3E}">
        <p14:creationId xmlns:p14="http://schemas.microsoft.com/office/powerpoint/2010/main" val="4174457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2"/>
          <a:srcRect l="3413" r="9192" b="27482"/>
          <a:stretch/>
        </p:blipFill>
        <p:spPr>
          <a:xfrm>
            <a:off x="2773863" y="281295"/>
            <a:ext cx="4930140" cy="4608969"/>
          </a:xfrm>
          <a:prstGeom prst="rect">
            <a:avLst/>
          </a:prstGeom>
        </p:spPr>
      </p:pic>
      <p:sp>
        <p:nvSpPr>
          <p:cNvPr id="7" name="Titel 4"/>
          <p:cNvSpPr>
            <a:spLocks noGrp="1"/>
          </p:cNvSpPr>
          <p:nvPr>
            <p:ph type="title"/>
          </p:nvPr>
        </p:nvSpPr>
        <p:spPr>
          <a:xfrm>
            <a:off x="540001" y="1054800"/>
            <a:ext cx="1578359" cy="1665540"/>
          </a:xfrm>
        </p:spPr>
        <p:txBody>
          <a:bodyPr/>
          <a:lstStyle/>
          <a:p>
            <a:r>
              <a:rPr lang="de-AT" dirty="0"/>
              <a:t>KI verfasst</a:t>
            </a:r>
            <a:br>
              <a:rPr lang="de-AT" dirty="0"/>
            </a:br>
            <a:r>
              <a:rPr lang="de-AT" dirty="0"/>
              <a:t>eine Erörterung</a:t>
            </a:r>
          </a:p>
        </p:txBody>
      </p:sp>
      <p:sp>
        <p:nvSpPr>
          <p:cNvPr id="9"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5</a:t>
            </a:fld>
            <a:endParaRPr lang="de-AT" dirty="0"/>
          </a:p>
        </p:txBody>
      </p:sp>
    </p:spTree>
    <p:extLst>
      <p:ext uri="{BB962C8B-B14F-4D97-AF65-F5344CB8AC3E}">
        <p14:creationId xmlns:p14="http://schemas.microsoft.com/office/powerpoint/2010/main" val="2332099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Lösung einer Schularbeitsaufgabe (HAK) durch </a:t>
            </a:r>
            <a:r>
              <a:rPr lang="de-AT" dirty="0" err="1"/>
              <a:t>ChatGPT</a:t>
            </a:r>
            <a:endParaRPr lang="de-AT" sz="1800" b="0" dirty="0"/>
          </a:p>
        </p:txBody>
      </p:sp>
      <p:sp>
        <p:nvSpPr>
          <p:cNvPr id="5" name="Foliennummernplatzhalter 4"/>
          <p:cNvSpPr>
            <a:spLocks noGrp="1"/>
          </p:cNvSpPr>
          <p:nvPr>
            <p:ph type="sldNum" sz="quarter" idx="12"/>
          </p:nvPr>
        </p:nvSpPr>
        <p:spPr/>
        <p:txBody>
          <a:bodyPr/>
          <a:lstStyle/>
          <a:p>
            <a:fld id="{1206269C-C24E-4E80-9A4B-E7E19BB59A67}" type="slidenum">
              <a:rPr lang="de-AT" smtClean="0"/>
              <a:pPr/>
              <a:t>6</a:t>
            </a:fld>
            <a:endParaRPr lang="de-AT" dirty="0"/>
          </a:p>
        </p:txBody>
      </p:sp>
      <p:pic>
        <p:nvPicPr>
          <p:cNvPr id="4" name="Grafik 3"/>
          <p:cNvPicPr>
            <a:picLocks noChangeAspect="1"/>
          </p:cNvPicPr>
          <p:nvPr/>
        </p:nvPicPr>
        <p:blipFill>
          <a:blip r:embed="rId2"/>
          <a:stretch>
            <a:fillRect/>
          </a:stretch>
        </p:blipFill>
        <p:spPr>
          <a:xfrm>
            <a:off x="540001" y="1676891"/>
            <a:ext cx="6066350" cy="2515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hteck 8"/>
          <p:cNvSpPr/>
          <p:nvPr/>
        </p:nvSpPr>
        <p:spPr>
          <a:xfrm>
            <a:off x="0" y="4835723"/>
            <a:ext cx="3275192" cy="307777"/>
          </a:xfrm>
          <a:prstGeom prst="rect">
            <a:avLst/>
          </a:prstGeom>
        </p:spPr>
        <p:txBody>
          <a:bodyPr wrap="none">
            <a:spAutoFit/>
          </a:bodyPr>
          <a:lstStyle/>
          <a:p>
            <a:r>
              <a:rPr lang="de-AT" sz="1400" dirty="0"/>
              <a:t>Quelle: BMBWF Abt. I/11, Peter Krauskopf</a:t>
            </a:r>
          </a:p>
        </p:txBody>
      </p:sp>
      <p:pic>
        <p:nvPicPr>
          <p:cNvPr id="8" name="Grafik 7"/>
          <p:cNvPicPr>
            <a:picLocks noChangeAspect="1"/>
          </p:cNvPicPr>
          <p:nvPr/>
        </p:nvPicPr>
        <p:blipFill>
          <a:blip r:embed="rId3"/>
          <a:stretch>
            <a:fillRect/>
          </a:stretch>
        </p:blipFill>
        <p:spPr>
          <a:xfrm>
            <a:off x="3382677" y="1568317"/>
            <a:ext cx="4877404" cy="3221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p:cNvPicPr>
            <a:picLocks noChangeAspect="1"/>
          </p:cNvPicPr>
          <p:nvPr/>
        </p:nvPicPr>
        <p:blipFill rotWithShape="1">
          <a:blip r:embed="rId4"/>
          <a:srcRect b="19230"/>
          <a:stretch/>
        </p:blipFill>
        <p:spPr>
          <a:xfrm>
            <a:off x="3066023" y="1842635"/>
            <a:ext cx="5510712" cy="2781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004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7</a:t>
            </a:fld>
            <a:endParaRPr lang="de-AT" dirty="0"/>
          </a:p>
        </p:txBody>
      </p:sp>
      <p:pic>
        <p:nvPicPr>
          <p:cNvPr id="3" name="Grafik 2"/>
          <p:cNvPicPr>
            <a:picLocks noChangeAspect="1"/>
          </p:cNvPicPr>
          <p:nvPr/>
        </p:nvPicPr>
        <p:blipFill>
          <a:blip r:embed="rId2"/>
          <a:stretch>
            <a:fillRect/>
          </a:stretch>
        </p:blipFill>
        <p:spPr>
          <a:xfrm>
            <a:off x="254537" y="755229"/>
            <a:ext cx="5571929" cy="4144861"/>
          </a:xfrm>
          <a:prstGeom prst="rect">
            <a:avLst/>
          </a:prstGeom>
        </p:spPr>
      </p:pic>
      <p:pic>
        <p:nvPicPr>
          <p:cNvPr id="5" name="Grafik 4"/>
          <p:cNvPicPr>
            <a:picLocks noChangeAspect="1"/>
          </p:cNvPicPr>
          <p:nvPr/>
        </p:nvPicPr>
        <p:blipFill rotWithShape="1">
          <a:blip r:embed="rId3"/>
          <a:srcRect l="10354" t="17796" r="10432" b="16763"/>
          <a:stretch/>
        </p:blipFill>
        <p:spPr>
          <a:xfrm>
            <a:off x="4287930" y="831723"/>
            <a:ext cx="4575475" cy="2155038"/>
          </a:xfrm>
          <a:prstGeom prst="rect">
            <a:avLst/>
          </a:prstGeom>
        </p:spPr>
      </p:pic>
      <p:sp>
        <p:nvSpPr>
          <p:cNvPr id="2" name="Rechteck 1"/>
          <p:cNvSpPr/>
          <p:nvPr/>
        </p:nvSpPr>
        <p:spPr>
          <a:xfrm>
            <a:off x="4291405" y="2986761"/>
            <a:ext cx="4572000" cy="1200329"/>
          </a:xfrm>
          <a:prstGeom prst="rect">
            <a:avLst/>
          </a:prstGeom>
          <a:solidFill>
            <a:schemeClr val="bg2">
              <a:lumMod val="95000"/>
            </a:schemeClr>
          </a:solidFill>
          <a:ln>
            <a:solidFill>
              <a:srgbClr val="E6320F"/>
            </a:solidFill>
          </a:ln>
        </p:spPr>
        <p:txBody>
          <a:bodyPr>
            <a:spAutoFit/>
          </a:bodyPr>
          <a:lstStyle/>
          <a:p>
            <a:pPr>
              <a:spcAft>
                <a:spcPts val="0"/>
              </a:spcAft>
            </a:pPr>
            <a:r>
              <a:rPr lang="de-AT" dirty="0">
                <a:latin typeface="Calibri" panose="020F0502020204030204" pitchFamily="34" charset="0"/>
                <a:ea typeface="Calibri" panose="020F0502020204030204" pitchFamily="34" charset="0"/>
              </a:rPr>
              <a:t>Video zum Vortrag Kurt </a:t>
            </a:r>
            <a:r>
              <a:rPr lang="de-AT" dirty="0" err="1">
                <a:latin typeface="Calibri" panose="020F0502020204030204" pitchFamily="34" charset="0"/>
                <a:ea typeface="Calibri" panose="020F0502020204030204" pitchFamily="34" charset="0"/>
              </a:rPr>
              <a:t>Söser</a:t>
            </a:r>
            <a:r>
              <a:rPr lang="de-AT" dirty="0">
                <a:latin typeface="Calibri" panose="020F0502020204030204" pitchFamily="34" charset="0"/>
                <a:ea typeface="Calibri" panose="020F0502020204030204" pitchFamily="34" charset="0"/>
              </a:rPr>
              <a:t> zu Bing GPT4:</a:t>
            </a:r>
          </a:p>
          <a:p>
            <a:pPr>
              <a:spcAft>
                <a:spcPts val="0"/>
              </a:spcAft>
            </a:pPr>
            <a:r>
              <a:rPr lang="de-AT" u="sng" dirty="0">
                <a:solidFill>
                  <a:srgbClr val="1C1C1C"/>
                </a:solidFill>
                <a:latin typeface="Calibri" panose="020F0502020204030204" pitchFamily="34" charset="0"/>
                <a:ea typeface="Calibri" panose="020F0502020204030204" pitchFamily="34" charset="0"/>
                <a:hlinkClick r:id="rId4"/>
              </a:rPr>
              <a:t>https://medien.ph-noe.ac.at/paella/ui/</a:t>
            </a:r>
            <a:br>
              <a:rPr lang="de-AT" u="sng" dirty="0">
                <a:solidFill>
                  <a:srgbClr val="1C1C1C"/>
                </a:solidFill>
                <a:latin typeface="Calibri" panose="020F0502020204030204" pitchFamily="34" charset="0"/>
                <a:ea typeface="Calibri" panose="020F0502020204030204" pitchFamily="34" charset="0"/>
                <a:hlinkClick r:id="rId4"/>
              </a:rPr>
            </a:br>
            <a:r>
              <a:rPr lang="de-AT" u="sng" dirty="0" err="1">
                <a:solidFill>
                  <a:srgbClr val="1C1C1C"/>
                </a:solidFill>
                <a:latin typeface="Calibri" panose="020F0502020204030204" pitchFamily="34" charset="0"/>
                <a:ea typeface="Calibri" panose="020F0502020204030204" pitchFamily="34" charset="0"/>
                <a:hlinkClick r:id="rId4"/>
              </a:rPr>
              <a:t>watch.html?id</a:t>
            </a:r>
            <a:r>
              <a:rPr lang="de-AT" u="sng" dirty="0">
                <a:solidFill>
                  <a:srgbClr val="1C1C1C"/>
                </a:solidFill>
                <a:latin typeface="Calibri" panose="020F0502020204030204" pitchFamily="34" charset="0"/>
                <a:ea typeface="Calibri" panose="020F0502020204030204" pitchFamily="34" charset="0"/>
                <a:hlinkClick r:id="rId4"/>
              </a:rPr>
              <a:t>=56332238-0f97-4e52-8949-af84d688a0ba</a:t>
            </a:r>
            <a:endParaRPr lang="de-AT"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37976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4"/>
          <p:cNvSpPr>
            <a:spLocks noGrp="1"/>
          </p:cNvSpPr>
          <p:nvPr>
            <p:ph type="sldNum" sz="quarter" idx="12"/>
          </p:nvPr>
        </p:nvSpPr>
        <p:spPr>
          <a:xfrm>
            <a:off x="7704003" y="4790252"/>
            <a:ext cx="814522" cy="200025"/>
          </a:xfrm>
        </p:spPr>
        <p:txBody>
          <a:bodyPr/>
          <a:lstStyle/>
          <a:p>
            <a:fld id="{1206269C-C24E-4E80-9A4B-E7E19BB59A67}" type="slidenum">
              <a:rPr lang="de-AT" smtClean="0"/>
              <a:pPr/>
              <a:t>8</a:t>
            </a:fld>
            <a:endParaRPr lang="de-AT" dirty="0"/>
          </a:p>
        </p:txBody>
      </p:sp>
      <p:pic>
        <p:nvPicPr>
          <p:cNvPr id="4" name="Grafik 3"/>
          <p:cNvPicPr>
            <a:picLocks noChangeAspect="1"/>
          </p:cNvPicPr>
          <p:nvPr/>
        </p:nvPicPr>
        <p:blipFill>
          <a:blip r:embed="rId2"/>
          <a:stretch>
            <a:fillRect/>
          </a:stretch>
        </p:blipFill>
        <p:spPr>
          <a:xfrm>
            <a:off x="273099" y="1121792"/>
            <a:ext cx="5993306" cy="3531326"/>
          </a:xfrm>
          <a:prstGeom prst="rect">
            <a:avLst/>
          </a:prstGeom>
        </p:spPr>
      </p:pic>
      <p:pic>
        <p:nvPicPr>
          <p:cNvPr id="6" name="Grafik 5"/>
          <p:cNvPicPr>
            <a:picLocks noChangeAspect="1"/>
          </p:cNvPicPr>
          <p:nvPr/>
        </p:nvPicPr>
        <p:blipFill>
          <a:blip r:embed="rId3"/>
          <a:stretch>
            <a:fillRect/>
          </a:stretch>
        </p:blipFill>
        <p:spPr>
          <a:xfrm rot="1102338">
            <a:off x="5866185" y="326305"/>
            <a:ext cx="2825441" cy="3983049"/>
          </a:xfrm>
          <a:prstGeom prst="rect">
            <a:avLst/>
          </a:prstGeom>
        </p:spPr>
      </p:pic>
    </p:spTree>
    <p:extLst>
      <p:ext uri="{BB962C8B-B14F-4D97-AF65-F5344CB8AC3E}">
        <p14:creationId xmlns:p14="http://schemas.microsoft.com/office/powerpoint/2010/main" val="3923442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1206269C-C24E-4E80-9A4B-E7E19BB59A67}" type="slidenum">
              <a:rPr lang="de-AT" smtClean="0"/>
              <a:pPr/>
              <a:t>9</a:t>
            </a:fld>
            <a:endParaRPr lang="de-AT" dirty="0"/>
          </a:p>
        </p:txBody>
      </p:sp>
      <p:sp>
        <p:nvSpPr>
          <p:cNvPr id="6" name="Titel 1"/>
          <p:cNvSpPr>
            <a:spLocks noGrp="1"/>
          </p:cNvSpPr>
          <p:nvPr>
            <p:ph type="title"/>
          </p:nvPr>
        </p:nvSpPr>
        <p:spPr>
          <a:xfrm>
            <a:off x="540001" y="743754"/>
            <a:ext cx="7978525" cy="622091"/>
          </a:xfrm>
        </p:spPr>
        <p:txBody>
          <a:bodyPr/>
          <a:lstStyle/>
          <a:p>
            <a:r>
              <a:rPr lang="de-AT" dirty="0" err="1"/>
              <a:t>ChatGPT</a:t>
            </a:r>
            <a:r>
              <a:rPr lang="de-AT" dirty="0"/>
              <a:t> übernimmt </a:t>
            </a:r>
            <a:r>
              <a:rPr lang="de-AT" dirty="0" err="1"/>
              <a:t>Coding</a:t>
            </a:r>
            <a:r>
              <a:rPr lang="de-AT" dirty="0"/>
              <a:t>-Arbeit</a:t>
            </a:r>
            <a:endParaRPr lang="de-AT" sz="1800" b="0" dirty="0"/>
          </a:p>
        </p:txBody>
      </p:sp>
      <p:pic>
        <p:nvPicPr>
          <p:cNvPr id="4" name="Grafik 3"/>
          <p:cNvPicPr>
            <a:picLocks noChangeAspect="1"/>
          </p:cNvPicPr>
          <p:nvPr/>
        </p:nvPicPr>
        <p:blipFill rotWithShape="1">
          <a:blip r:embed="rId2"/>
          <a:srcRect b="93952"/>
          <a:stretch/>
        </p:blipFill>
        <p:spPr>
          <a:xfrm>
            <a:off x="540001" y="1274406"/>
            <a:ext cx="4664459" cy="282106"/>
          </a:xfrm>
          <a:prstGeom prst="rect">
            <a:avLst/>
          </a:prstGeom>
        </p:spPr>
      </p:pic>
      <p:pic>
        <p:nvPicPr>
          <p:cNvPr id="7" name="Grafik 6"/>
          <p:cNvPicPr>
            <a:picLocks noChangeAspect="1"/>
          </p:cNvPicPr>
          <p:nvPr/>
        </p:nvPicPr>
        <p:blipFill rotWithShape="1">
          <a:blip r:embed="rId2"/>
          <a:srcRect t="25602" r="39664"/>
          <a:stretch/>
        </p:blipFill>
        <p:spPr>
          <a:xfrm>
            <a:off x="540001" y="1676400"/>
            <a:ext cx="2645159" cy="3261682"/>
          </a:xfrm>
          <a:prstGeom prst="rect">
            <a:avLst/>
          </a:prstGeom>
        </p:spPr>
      </p:pic>
    </p:spTree>
    <p:extLst>
      <p:ext uri="{BB962C8B-B14F-4D97-AF65-F5344CB8AC3E}">
        <p14:creationId xmlns:p14="http://schemas.microsoft.com/office/powerpoint/2010/main" val="1709967468"/>
      </p:ext>
    </p:extLst>
  </p:cSld>
  <p:clrMapOvr>
    <a:masterClrMapping/>
  </p:clrMapOvr>
</p:sld>
</file>

<file path=ppt/theme/theme1.xml><?xml version="1.0" encoding="utf-8"?>
<a:theme xmlns:a="http://schemas.openxmlformats.org/drawingml/2006/main" name="Republik-AT-4x3">
  <a:themeElements>
    <a:clrScheme name="Republik-AT">
      <a:dk1>
        <a:srgbClr val="000000"/>
      </a:dk1>
      <a:lt1>
        <a:srgbClr val="E6EFF3"/>
      </a:lt1>
      <a:dk2>
        <a:srgbClr val="E6320F"/>
      </a:dk2>
      <a:lt2>
        <a:srgbClr val="FFFFFF"/>
      </a:lt2>
      <a:accent1>
        <a:srgbClr val="CA0237"/>
      </a:accent1>
      <a:accent2>
        <a:srgbClr val="5FB564"/>
      </a:accent2>
      <a:accent3>
        <a:srgbClr val="950F53"/>
      </a:accent3>
      <a:accent4>
        <a:srgbClr val="F59C00"/>
      </a:accent4>
      <a:accent5>
        <a:srgbClr val="3BACBE"/>
      </a:accent5>
      <a:accent6>
        <a:srgbClr val="BCCF00"/>
      </a:accent6>
      <a:hlink>
        <a:srgbClr val="1C1C1C"/>
      </a:hlink>
      <a:folHlink>
        <a:srgbClr val="636362"/>
      </a:folHlink>
    </a:clrScheme>
    <a:fontScheme name="BKA2018-Schriften">
      <a:majorFont>
        <a:latin typeface="Corbel"/>
        <a:ea typeface=""/>
        <a:cs typeface=""/>
      </a:majorFont>
      <a:minorFont>
        <a:latin typeface="Corbel"/>
        <a:ea typeface=""/>
        <a:cs typeface=""/>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BWF-16x9.potx" id="{34D40799-B63E-4001-97F8-94EDBD357E4F}" vid="{F10EDC4D-045D-4063-872F-F10E84C90087}"/>
    </a:ext>
  </a:extLst>
</a:theme>
</file>

<file path=ppt/theme/theme2.xml><?xml version="1.0" encoding="utf-8"?>
<a:theme xmlns:a="http://schemas.openxmlformats.org/drawingml/2006/main" name="1_Republik-AT-4x3">
  <a:themeElements>
    <a:clrScheme name="Republik-AT">
      <a:dk1>
        <a:srgbClr val="000000"/>
      </a:dk1>
      <a:lt1>
        <a:srgbClr val="E6EFF3"/>
      </a:lt1>
      <a:dk2>
        <a:srgbClr val="E6320F"/>
      </a:dk2>
      <a:lt2>
        <a:srgbClr val="FFFFFF"/>
      </a:lt2>
      <a:accent1>
        <a:srgbClr val="CA0237"/>
      </a:accent1>
      <a:accent2>
        <a:srgbClr val="5FB564"/>
      </a:accent2>
      <a:accent3>
        <a:srgbClr val="950F53"/>
      </a:accent3>
      <a:accent4>
        <a:srgbClr val="F59C00"/>
      </a:accent4>
      <a:accent5>
        <a:srgbClr val="3BACBE"/>
      </a:accent5>
      <a:accent6>
        <a:srgbClr val="BCCF00"/>
      </a:accent6>
      <a:hlink>
        <a:srgbClr val="1C1C1C"/>
      </a:hlink>
      <a:folHlink>
        <a:srgbClr val="636362"/>
      </a:folHlink>
    </a:clrScheme>
    <a:fontScheme name="BKA2018-Schriften">
      <a:majorFont>
        <a:latin typeface="Corbel"/>
        <a:ea typeface=""/>
        <a:cs typeface=""/>
      </a:majorFont>
      <a:minorFont>
        <a:latin typeface="Corbel"/>
        <a:ea typeface=""/>
        <a:cs typeface=""/>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MBWF-16x9.potx" id="{34D40799-B63E-4001-97F8-94EDBD357E4F}" vid="{F10EDC4D-045D-4063-872F-F10E84C90087}"/>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BMBWF-16x9</Template>
  <TotalTime>0</TotalTime>
  <Words>1233</Words>
  <Application>Microsoft Office PowerPoint</Application>
  <PresentationFormat>Bildschirmpräsentation (16:9)</PresentationFormat>
  <Paragraphs>143</Paragraphs>
  <Slides>46</Slides>
  <Notes>0</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46</vt:i4>
      </vt:variant>
    </vt:vector>
  </HeadingPairs>
  <TitlesOfParts>
    <vt:vector size="56" baseType="lpstr">
      <vt:lpstr>Arial</vt:lpstr>
      <vt:lpstr>Calibri</vt:lpstr>
      <vt:lpstr>Corbel</vt:lpstr>
      <vt:lpstr>Courier New</vt:lpstr>
      <vt:lpstr>Roboto</vt:lpstr>
      <vt:lpstr>Symbol</vt:lpstr>
      <vt:lpstr>Wingdings</vt:lpstr>
      <vt:lpstr>Republik-AT-4x3</vt:lpstr>
      <vt:lpstr>1_Republik-AT-4x3</vt:lpstr>
      <vt:lpstr>Objekt-Manager-Shellobjekt</vt:lpstr>
      <vt:lpstr>Auseinandersetzung mit  Künstlicher Intelligenz  im Bildungssystem</vt:lpstr>
      <vt:lpstr>PowerPoint-Präsentation</vt:lpstr>
      <vt:lpstr>Virale Verbreitung im Vergleich</vt:lpstr>
      <vt:lpstr>PowerPoint-Präsentation</vt:lpstr>
      <vt:lpstr>KI verfasst eine Erörterung</vt:lpstr>
      <vt:lpstr>Lösung einer Schularbeitsaufgabe (HAK) durch ChatGPT</vt:lpstr>
      <vt:lpstr>PowerPoint-Präsentation</vt:lpstr>
      <vt:lpstr>PowerPoint-Präsentation</vt:lpstr>
      <vt:lpstr>ChatGPT übernimmt Coding-Arbeit</vt:lpstr>
      <vt:lpstr>Bildbearbeitung: transparenter Hintergrund</vt:lpstr>
      <vt:lpstr>Lebendige Porträts</vt:lpstr>
      <vt:lpstr>PowerPoint-Präsentation</vt:lpstr>
      <vt:lpstr>PowerPoint-Präsentation</vt:lpstr>
      <vt:lpstr>PowerPoint-Präsentation</vt:lpstr>
      <vt:lpstr>PowerPoint-Präsentation</vt:lpstr>
      <vt:lpstr>KI erstellt Abbildungen auf Grund von Bildbeschreibungen</vt:lpstr>
      <vt:lpstr>PowerPoint-Präsentation</vt:lpstr>
      <vt:lpstr>PowerPoint-Präsentation</vt:lpstr>
      <vt:lpstr>Fremdsprachenübersetzung mit DeepL</vt:lpstr>
      <vt:lpstr>Fremdsprachenübersetzung mit Google Translate</vt:lpstr>
      <vt:lpstr>KI im Browser: Barrierefreiheit</vt:lpstr>
      <vt:lpstr>KI im Browser: Webseite übersetzen</vt:lpstr>
      <vt:lpstr>KI im Browser: Math Solver</vt:lpstr>
      <vt:lpstr>PowerPoint-Präsentation</vt:lpstr>
      <vt:lpstr>MS Math als App am Smartphone</vt:lpstr>
      <vt:lpstr>Photomath</vt:lpstr>
      <vt:lpstr>Google Socratic</vt:lpstr>
      <vt:lpstr>PowerPoint-Präsentation</vt:lpstr>
      <vt:lpstr>… und einige weitere Ideen …</vt:lpstr>
      <vt:lpstr>Hintergrund: Künstliche Intelligenz und maschinelles Lernen</vt:lpstr>
      <vt:lpstr>Maschinelles Lernen und Deep Learning</vt:lpstr>
      <vt:lpstr>Maschinelles Lernen im Alltag</vt:lpstr>
      <vt:lpstr>Handreichung</vt:lpstr>
      <vt:lpstr>Individualisierung von Lernprozessen</vt:lpstr>
      <vt:lpstr>Unterstützung von Lehrpersonen </vt:lpstr>
      <vt:lpstr>ChatGPT zur Unterrichtsvorbereitung</vt:lpstr>
      <vt:lpstr>ChatGPT erstellt Lückentext</vt:lpstr>
      <vt:lpstr>Aufgabe mit Fehlern erstellen</vt:lpstr>
      <vt:lpstr>Multiple-Choice-Fragen erstellen</vt:lpstr>
      <vt:lpstr>PowerPoint-Präsentation</vt:lpstr>
      <vt:lpstr>Vortäuschen von Leistungen mithilfe von KI?</vt:lpstr>
      <vt:lpstr>Ideen für Unterrichtsszenarien zur Reflexion von KI</vt:lpstr>
      <vt:lpstr>Leseempfehlung 1:</vt:lpstr>
      <vt:lpstr>Leseempfehlung 2:</vt:lpstr>
      <vt:lpstr>Leseempfehlung 3:</vt:lpstr>
      <vt:lpstr>PowerPoint-Präsentation</vt:lpstr>
    </vt:vector>
  </TitlesOfParts>
  <Company>bm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Pflichtgegenstand Digitale Grundbildung</dc:title>
  <dc:creator>Waba Stephan</dc:creator>
  <cp:lastModifiedBy>Peter Micheuz</cp:lastModifiedBy>
  <cp:revision>98</cp:revision>
  <cp:lastPrinted>2018-07-05T18:23:58Z</cp:lastPrinted>
  <dcterms:created xsi:type="dcterms:W3CDTF">2022-03-09T08:21:37Z</dcterms:created>
  <dcterms:modified xsi:type="dcterms:W3CDTF">2023-10-11T13:08:39Z</dcterms:modified>
</cp:coreProperties>
</file>