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13" r:id="rId1"/>
    <p:sldMasterId id="2147483723" r:id="rId2"/>
  </p:sldMasterIdLst>
  <p:notesMasterIdLst>
    <p:notesMasterId r:id="rId30"/>
  </p:notesMasterIdLst>
  <p:handoutMasterIdLst>
    <p:handoutMasterId r:id="rId31"/>
  </p:handoutMasterIdLst>
  <p:sldIdLst>
    <p:sldId id="282" r:id="rId3"/>
    <p:sldId id="339" r:id="rId4"/>
    <p:sldId id="340" r:id="rId5"/>
    <p:sldId id="342" r:id="rId6"/>
    <p:sldId id="343" r:id="rId7"/>
    <p:sldId id="354" r:id="rId8"/>
    <p:sldId id="345" r:id="rId9"/>
    <p:sldId id="346" r:id="rId10"/>
    <p:sldId id="347" r:id="rId11"/>
    <p:sldId id="348" r:id="rId12"/>
    <p:sldId id="349" r:id="rId13"/>
    <p:sldId id="350" r:id="rId14"/>
    <p:sldId id="297" r:id="rId15"/>
    <p:sldId id="298" r:id="rId16"/>
    <p:sldId id="285" r:id="rId17"/>
    <p:sldId id="351" r:id="rId18"/>
    <p:sldId id="299" r:id="rId19"/>
    <p:sldId id="305" r:id="rId20"/>
    <p:sldId id="352" r:id="rId21"/>
    <p:sldId id="310" r:id="rId22"/>
    <p:sldId id="311" r:id="rId23"/>
    <p:sldId id="306" r:id="rId24"/>
    <p:sldId id="307" r:id="rId25"/>
    <p:sldId id="308" r:id="rId26"/>
    <p:sldId id="309" r:id="rId27"/>
    <p:sldId id="353" r:id="rId28"/>
    <p:sldId id="312" r:id="rId29"/>
  </p:sldIdLst>
  <p:sldSz cx="9144000" cy="5143500" type="screen16x9"/>
  <p:notesSz cx="6797675" cy="9926638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524">
          <p15:clr>
            <a:srgbClr val="A4A3A4"/>
          </p15:clr>
        </p15:guide>
        <p15:guide id="2" orient="horz" pos="2902">
          <p15:clr>
            <a:srgbClr val="A4A3A4"/>
          </p15:clr>
        </p15:guide>
        <p15:guide id="3" pos="345">
          <p15:clr>
            <a:srgbClr val="A4A3A4"/>
          </p15:clr>
        </p15:guide>
        <p15:guide id="4" pos="5366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320F"/>
    <a:srgbClr val="E6EFF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D7B26C5-4107-4FEC-AEDC-1716B250A1EF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CAF9ED-07DC-4A11-8D7F-57B35C25682E}" styleName="Mittlere Formatvorlage 1 - Akz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1FECB4D8-DB02-4DC6-A0A2-4F2EBAE1DC90}" styleName="Mittlere Formatvorlage 1 - Akz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7DF18680-E054-41AD-8BC1-D1AEF772440D}" styleName="Mittlere Formatvorlage 2 - Akz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73A0DAA-6AF3-43AB-8588-CEC1D06C72B9}" styleName="Mittlere Formatvorlag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D7B26C5-4107-4FEC-AEDC-1716B250A1EF}" styleName="Helle Formatvorlag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818" autoAdjust="0"/>
  </p:normalViewPr>
  <p:slideViewPr>
    <p:cSldViewPr snapToGrid="0" snapToObjects="1">
      <p:cViewPr varScale="1">
        <p:scale>
          <a:sx n="115" d="100"/>
          <a:sy n="115" d="100"/>
        </p:scale>
        <p:origin x="666" y="108"/>
      </p:cViewPr>
      <p:guideLst>
        <p:guide orient="horz" pos="524"/>
        <p:guide orient="horz" pos="2902"/>
        <p:guide pos="345"/>
        <p:guide pos="5366"/>
      </p:guideLst>
    </p:cSldViewPr>
  </p:slideViewPr>
  <p:outlineViewPr>
    <p:cViewPr>
      <p:scale>
        <a:sx n="33" d="100"/>
        <a:sy n="33" d="100"/>
      </p:scale>
      <p:origin x="36" y="487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>
      <p:cViewPr>
        <p:scale>
          <a:sx n="100" d="100"/>
          <a:sy n="100" d="100"/>
        </p:scale>
        <p:origin x="1266" y="78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52016" y="9430306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r">
              <a:defRPr sz="1200"/>
            </a:lvl1pPr>
          </a:lstStyle>
          <a:p>
            <a:fld id="{A4F87B00-D7D7-4E73-88E5-5DF5797B2681}" type="datetimeFigureOut">
              <a:rPr lang="de-AT" smtClean="0"/>
              <a:t>11.10.2023</a:t>
            </a:fld>
            <a:endParaRPr lang="de-AT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AT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3"/>
          </p:nvPr>
        </p:nvSpPr>
        <p:spPr>
          <a:xfrm>
            <a:off x="2945659" y="9428583"/>
            <a:ext cx="904784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algn="ctr"/>
            <a:fld id="{1BCACBB0-6C6B-4B3E-B6E6-54B62284C21B}" type="slidenum">
              <a:rPr lang="de-AT" smtClean="0"/>
              <a:pPr algn="ctr"/>
              <a:t>‹Nr.›</a:t>
            </a:fld>
            <a:endParaRPr lang="de-AT" dirty="0"/>
          </a:p>
        </p:txBody>
      </p:sp>
      <p:pic>
        <p:nvPicPr>
          <p:cNvPr id="7" name="Grafik 6" descr="Bundesministerium &#10;&#10;&#10;Bildung, Wissenschaft und Forschu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00" y="432000"/>
            <a:ext cx="1476000" cy="4608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8334745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52016" y="9428582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r">
              <a:defRPr sz="1200"/>
            </a:lvl1pPr>
          </a:lstStyle>
          <a:p>
            <a:fld id="{64F923B6-97FF-4AF0-A17D-1758840DBBE2}" type="datetimeFigureOut">
              <a:rPr lang="de-AT" smtClean="0"/>
              <a:t>11.10.2023</a:t>
            </a:fld>
            <a:endParaRPr lang="de-AT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-317500" y="674688"/>
            <a:ext cx="7432675" cy="41814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AT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854894" y="4963319"/>
            <a:ext cx="5090351" cy="421882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de-AT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2945659" y="9428582"/>
            <a:ext cx="904784" cy="49805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200"/>
            </a:lvl1pPr>
          </a:lstStyle>
          <a:p>
            <a:fld id="{F0A5DA3B-92D6-4D4B-9895-D15CB563B5E4}" type="slidenum">
              <a:rPr lang="de-AT" smtClean="0"/>
              <a:pPr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1361133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spcBef>
        <a:spcPts val="200"/>
      </a:spcBef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396000" indent="-171450" algn="l" defTabSz="914400" rtl="0" eaLnBrk="1" latinLnBrk="0" hangingPunct="1">
      <a:spcBef>
        <a:spcPts val="200"/>
      </a:spcBef>
      <a:buFont typeface="Arial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792000" indent="-171450" algn="l" defTabSz="914400" rtl="0" eaLnBrk="1" latinLnBrk="0" hangingPunct="1">
      <a:spcBef>
        <a:spcPts val="200"/>
      </a:spcBef>
      <a:buFont typeface="Courier New" pitchFamily="49" charset="0"/>
      <a:buChar char="o"/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188000" indent="-171450" algn="l" defTabSz="914400" rtl="0" eaLnBrk="1" latinLnBrk="0" hangingPunct="1">
      <a:spcBef>
        <a:spcPts val="200"/>
      </a:spcBef>
      <a:buFont typeface="Wingdings" pitchFamily="2" charset="2"/>
      <a:buChar char="§"/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584000" indent="-171450" algn="l" defTabSz="914400" rtl="0" eaLnBrk="1" latinLnBrk="0" hangingPunct="1">
      <a:spcBef>
        <a:spcPts val="200"/>
      </a:spcBef>
      <a:buFont typeface="Symbol" pitchFamily="18" charset="2"/>
      <a:buChar char="-"/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C:\BKA-2018\BKA2018-Brief\REPUBLIK-AT-DOKUMENTVORLAGEN\POTX\HG_Powerpoint_4zu3.png"/>
          <p:cNvPicPr>
            <a:picLocks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2800" cy="51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Untertitel 1"/>
          <p:cNvSpPr>
            <a:spLocks noGrp="1"/>
          </p:cNvSpPr>
          <p:nvPr>
            <p:ph type="subTitle" idx="1"/>
          </p:nvPr>
        </p:nvSpPr>
        <p:spPr>
          <a:xfrm>
            <a:off x="539999" y="2124000"/>
            <a:ext cx="7978526" cy="1389600"/>
          </a:xfrm>
        </p:spPr>
        <p:txBody>
          <a:bodyPr/>
          <a:lstStyle>
            <a:lvl1pPr marL="0" indent="0" algn="l">
              <a:lnSpc>
                <a:spcPts val="4000"/>
              </a:lnSpc>
              <a:spcBef>
                <a:spcPts val="0"/>
              </a:spcBef>
              <a:buNone/>
              <a:defRPr sz="30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Formatvorlage des Untertitelmasters durch Klicken bearbeiten</a:t>
            </a:r>
            <a:endParaRPr lang="de-AT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0"/>
          </p:nvPr>
        </p:nvSpPr>
        <p:spPr>
          <a:xfrm>
            <a:off x="539750" y="4191000"/>
            <a:ext cx="3422650" cy="415529"/>
          </a:xfrm>
        </p:spPr>
        <p:txBody>
          <a:bodyPr anchor="b" anchorCtr="0"/>
          <a:lstStyle>
            <a:lvl1pPr marL="0" indent="0">
              <a:lnSpc>
                <a:spcPts val="1800"/>
              </a:lnSpc>
              <a:spcAft>
                <a:spcPts val="0"/>
              </a:spcAft>
              <a:buNone/>
              <a:defRPr sz="1400"/>
            </a:lvl1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13" name="Textfeld 12"/>
          <p:cNvSpPr txBox="1"/>
          <p:nvPr userDrawn="1"/>
        </p:nvSpPr>
        <p:spPr>
          <a:xfrm>
            <a:off x="6651752" y="230400"/>
            <a:ext cx="2200274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de-AT" sz="12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bmbwf.gv.at</a:t>
            </a:r>
          </a:p>
        </p:txBody>
      </p:sp>
      <p:pic>
        <p:nvPicPr>
          <p:cNvPr id="18" name="Grafik 17" descr="Bundesministerium &#10;&#10;&#10;Bildung, Wissenschaft und Forschung"/>
          <p:cNvPicPr/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00" y="208800"/>
            <a:ext cx="3023870" cy="93916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539999" y="1062000"/>
            <a:ext cx="7978526" cy="997200"/>
          </a:xfrm>
        </p:spPr>
        <p:txBody>
          <a:bodyPr anchor="b" anchorCtr="0"/>
          <a:lstStyle>
            <a:lvl1pPr>
              <a:lnSpc>
                <a:spcPts val="4000"/>
              </a:lnSpc>
              <a:defRPr sz="36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de-DE" dirty="0"/>
              <a:t>Titelmasterformat </a:t>
            </a:r>
            <a:br>
              <a:rPr lang="de-DE" dirty="0"/>
            </a:br>
            <a:r>
              <a:rPr lang="de-DE" dirty="0"/>
              <a:t>durch Klicken bearbeiten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8974822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40001" y="1054800"/>
            <a:ext cx="7978525" cy="622091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3"/>
          </p:nvPr>
        </p:nvSpPr>
        <p:spPr>
          <a:xfrm>
            <a:off x="539751" y="1630800"/>
            <a:ext cx="7978775" cy="2977200"/>
          </a:xfrm>
        </p:spPr>
        <p:txBody>
          <a:bodyPr/>
          <a:lstStyle/>
          <a:p>
            <a:r>
              <a:rPr lang="de-DE" dirty="0"/>
              <a:t>Bild durch Klicken auf Symbol hinzufügen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AT" dirty="0"/>
              <a:t>Präsentationstitel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06269C-C24E-4E80-9A4B-E7E19BB59A67}" type="slidenum">
              <a:rPr lang="de-AT" smtClean="0"/>
              <a:pPr/>
              <a:t>‹Nr.›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289671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+ Text nebeneinan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AT" dirty="0"/>
              <a:t>Präsentationstitel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206269C-C24E-4E80-9A4B-E7E19BB59A67}" type="slidenum">
              <a:rPr lang="de-AT" smtClean="0"/>
              <a:pPr/>
              <a:t>‹Nr.›</a:t>
            </a:fld>
            <a:endParaRPr lang="de-AT" dirty="0"/>
          </a:p>
        </p:txBody>
      </p:sp>
      <p:sp>
        <p:nvSpPr>
          <p:cNvPr id="5" name="Bildplatzhalter 6"/>
          <p:cNvSpPr>
            <a:spLocks noGrp="1"/>
          </p:cNvSpPr>
          <p:nvPr>
            <p:ph type="pic" sz="quarter" idx="13"/>
          </p:nvPr>
        </p:nvSpPr>
        <p:spPr>
          <a:xfrm>
            <a:off x="539750" y="1630800"/>
            <a:ext cx="3813175" cy="2977200"/>
          </a:xfrm>
        </p:spPr>
        <p:txBody>
          <a:bodyPr/>
          <a:lstStyle/>
          <a:p>
            <a:r>
              <a:rPr lang="de-DE" dirty="0"/>
              <a:t>Bild durch Klicken auf Symbol hinzufügen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4"/>
          </p:nvPr>
        </p:nvSpPr>
        <p:spPr>
          <a:xfrm>
            <a:off x="4706125" y="1630800"/>
            <a:ext cx="3812400" cy="2977200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</p:txBody>
      </p:sp>
    </p:spTree>
    <p:extLst>
      <p:ext uri="{BB962C8B-B14F-4D97-AF65-F5344CB8AC3E}">
        <p14:creationId xmlns:p14="http://schemas.microsoft.com/office/powerpoint/2010/main" val="36703797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Inhalte beliebig - nebeneinan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AT" dirty="0"/>
              <a:t>Präsentationstitel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206269C-C24E-4E80-9A4B-E7E19BB59A67}" type="slidenum">
              <a:rPr lang="de-AT" smtClean="0"/>
              <a:pPr/>
              <a:t>‹Nr.›</a:t>
            </a:fld>
            <a:endParaRPr lang="de-AT" dirty="0"/>
          </a:p>
        </p:txBody>
      </p:sp>
      <p:sp>
        <p:nvSpPr>
          <p:cNvPr id="8" name="Inhaltsplatzhalter 7"/>
          <p:cNvSpPr>
            <a:spLocks noGrp="1"/>
          </p:cNvSpPr>
          <p:nvPr>
            <p:ph sz="quarter" idx="15"/>
          </p:nvPr>
        </p:nvSpPr>
        <p:spPr>
          <a:xfrm>
            <a:off x="540000" y="1630800"/>
            <a:ext cx="3838575" cy="2977200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  <p:sp>
        <p:nvSpPr>
          <p:cNvPr id="9" name="Inhaltsplatzhalter 7"/>
          <p:cNvSpPr>
            <a:spLocks noGrp="1"/>
          </p:cNvSpPr>
          <p:nvPr>
            <p:ph sz="quarter" idx="16"/>
          </p:nvPr>
        </p:nvSpPr>
        <p:spPr>
          <a:xfrm>
            <a:off x="4679951" y="1630800"/>
            <a:ext cx="3838575" cy="2977200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</p:spTree>
    <p:extLst>
      <p:ext uri="{BB962C8B-B14F-4D97-AF65-F5344CB8AC3E}">
        <p14:creationId xmlns:p14="http://schemas.microsoft.com/office/powerpoint/2010/main" val="37431090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-beliebig mit 1-zeiligem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9" name="Inhaltsplatzhalter 8"/>
          <p:cNvSpPr>
            <a:spLocks noGrp="1"/>
          </p:cNvSpPr>
          <p:nvPr>
            <p:ph sz="quarter" idx="13"/>
          </p:nvPr>
        </p:nvSpPr>
        <p:spPr>
          <a:xfrm>
            <a:off x="539751" y="1630800"/>
            <a:ext cx="7978775" cy="2977200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AT" dirty="0"/>
              <a:t>Präsentationstitel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06269C-C24E-4E80-9A4B-E7E19BB59A67}" type="slidenum">
              <a:rPr lang="de-AT" smtClean="0"/>
              <a:pPr/>
              <a:t>‹Nr.›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8913848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39999" y="1004400"/>
            <a:ext cx="5389200" cy="1062000"/>
          </a:xfrm>
        </p:spPr>
        <p:txBody>
          <a:bodyPr/>
          <a:lstStyle>
            <a:lvl1pPr>
              <a:lnSpc>
                <a:spcPts val="4000"/>
              </a:lnSpc>
              <a:defRPr sz="3000" b="0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Titelmasterformat durch Klicken </a:t>
            </a:r>
            <a:br>
              <a:rPr lang="de-DE" dirty="0"/>
            </a:br>
            <a:r>
              <a:rPr lang="de-DE" dirty="0"/>
              <a:t>bearbeiten</a:t>
            </a:r>
          </a:p>
        </p:txBody>
      </p:sp>
      <p:sp>
        <p:nvSpPr>
          <p:cNvPr id="9" name="Textplatzhalter 8"/>
          <p:cNvSpPr>
            <a:spLocks noGrp="1"/>
          </p:cNvSpPr>
          <p:nvPr>
            <p:ph type="body" sz="quarter" idx="10"/>
          </p:nvPr>
        </p:nvSpPr>
        <p:spPr>
          <a:xfrm>
            <a:off x="539750" y="3643313"/>
            <a:ext cx="3423600" cy="963216"/>
          </a:xfrm>
        </p:spPr>
        <p:txBody>
          <a:bodyPr anchor="b" anchorCtr="0"/>
          <a:lstStyle>
            <a:lvl1pPr marL="0" indent="0">
              <a:lnSpc>
                <a:spcPts val="1800"/>
              </a:lnSpc>
              <a:spcAft>
                <a:spcPts val="0"/>
              </a:spcAft>
              <a:buNone/>
              <a:defRPr sz="1400"/>
            </a:lvl1pPr>
          </a:lstStyle>
          <a:p>
            <a:pPr lvl="0"/>
            <a:r>
              <a:rPr lang="de-DE"/>
              <a:t>Formatvorlagen des Textmasters bearbeiten</a:t>
            </a:r>
          </a:p>
        </p:txBody>
      </p:sp>
    </p:spTree>
    <p:extLst>
      <p:ext uri="{BB962C8B-B14F-4D97-AF65-F5344CB8AC3E}">
        <p14:creationId xmlns:p14="http://schemas.microsoft.com/office/powerpoint/2010/main" val="19028386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folie mit 1-zeiligem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539751" y="1623600"/>
            <a:ext cx="7978775" cy="2984400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AT" dirty="0"/>
              <a:t>Präsentationstitel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>
          <a:xfrm>
            <a:off x="7704003" y="4790252"/>
            <a:ext cx="814522" cy="200025"/>
          </a:xfrm>
        </p:spPr>
        <p:txBody>
          <a:bodyPr/>
          <a:lstStyle/>
          <a:p>
            <a:fld id="{1206269C-C24E-4E80-9A4B-E7E19BB59A67}" type="slidenum">
              <a:rPr lang="de-AT" smtClean="0"/>
              <a:pPr/>
              <a:t>‹Nr.›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9531689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40001" y="1054800"/>
            <a:ext cx="7978525" cy="622091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3"/>
          </p:nvPr>
        </p:nvSpPr>
        <p:spPr>
          <a:xfrm>
            <a:off x="539751" y="1630800"/>
            <a:ext cx="7978775" cy="2977200"/>
          </a:xfrm>
        </p:spPr>
        <p:txBody>
          <a:bodyPr/>
          <a:lstStyle/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AT" dirty="0"/>
              <a:t>Präsentationstitel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06269C-C24E-4E80-9A4B-E7E19BB59A67}" type="slidenum">
              <a:rPr lang="de-AT" smtClean="0"/>
              <a:pPr/>
              <a:t>‹Nr.›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2607327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+ Text nebeneinan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AT" dirty="0"/>
              <a:t>Präsentationstitel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206269C-C24E-4E80-9A4B-E7E19BB59A67}" type="slidenum">
              <a:rPr lang="de-AT" smtClean="0"/>
              <a:pPr/>
              <a:t>‹Nr.›</a:t>
            </a:fld>
            <a:endParaRPr lang="de-AT" dirty="0"/>
          </a:p>
        </p:txBody>
      </p:sp>
      <p:sp>
        <p:nvSpPr>
          <p:cNvPr id="5" name="Bildplatzhalter 6"/>
          <p:cNvSpPr>
            <a:spLocks noGrp="1"/>
          </p:cNvSpPr>
          <p:nvPr>
            <p:ph type="pic" sz="quarter" idx="13"/>
          </p:nvPr>
        </p:nvSpPr>
        <p:spPr>
          <a:xfrm>
            <a:off x="539750" y="1630800"/>
            <a:ext cx="3813175" cy="2977200"/>
          </a:xfrm>
        </p:spPr>
        <p:txBody>
          <a:bodyPr/>
          <a:lstStyle/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4"/>
          </p:nvPr>
        </p:nvSpPr>
        <p:spPr>
          <a:xfrm>
            <a:off x="4706125" y="1630800"/>
            <a:ext cx="3812400" cy="2977200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</p:txBody>
      </p:sp>
    </p:spTree>
    <p:extLst>
      <p:ext uri="{BB962C8B-B14F-4D97-AF65-F5344CB8AC3E}">
        <p14:creationId xmlns:p14="http://schemas.microsoft.com/office/powerpoint/2010/main" val="23942684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Inhalte beliebig - nebeneinan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AT" dirty="0"/>
              <a:t>Präsentationstitel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206269C-C24E-4E80-9A4B-E7E19BB59A67}" type="slidenum">
              <a:rPr lang="de-AT" smtClean="0"/>
              <a:pPr/>
              <a:t>‹Nr.›</a:t>
            </a:fld>
            <a:endParaRPr lang="de-AT" dirty="0"/>
          </a:p>
        </p:txBody>
      </p:sp>
      <p:sp>
        <p:nvSpPr>
          <p:cNvPr id="8" name="Inhaltsplatzhalter 7"/>
          <p:cNvSpPr>
            <a:spLocks noGrp="1"/>
          </p:cNvSpPr>
          <p:nvPr>
            <p:ph sz="quarter" idx="15"/>
          </p:nvPr>
        </p:nvSpPr>
        <p:spPr>
          <a:xfrm>
            <a:off x="540000" y="1630800"/>
            <a:ext cx="3838575" cy="2977200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  <p:sp>
        <p:nvSpPr>
          <p:cNvPr id="9" name="Inhaltsplatzhalter 7"/>
          <p:cNvSpPr>
            <a:spLocks noGrp="1"/>
          </p:cNvSpPr>
          <p:nvPr>
            <p:ph sz="quarter" idx="16"/>
          </p:nvPr>
        </p:nvSpPr>
        <p:spPr>
          <a:xfrm>
            <a:off x="4679951" y="1630800"/>
            <a:ext cx="3838575" cy="2977200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</p:spTree>
    <p:extLst>
      <p:ext uri="{BB962C8B-B14F-4D97-AF65-F5344CB8AC3E}">
        <p14:creationId xmlns:p14="http://schemas.microsoft.com/office/powerpoint/2010/main" val="6661924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-beliebig mit 1-zeiligem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9" name="Inhaltsplatzhalter 8"/>
          <p:cNvSpPr>
            <a:spLocks noGrp="1"/>
          </p:cNvSpPr>
          <p:nvPr>
            <p:ph sz="quarter" idx="13"/>
          </p:nvPr>
        </p:nvSpPr>
        <p:spPr>
          <a:xfrm>
            <a:off x="539751" y="1630800"/>
            <a:ext cx="7978775" cy="2977200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AT" dirty="0"/>
              <a:t>Präsentationstitel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06269C-C24E-4E80-9A4B-E7E19BB59A67}" type="slidenum">
              <a:rPr lang="de-AT" smtClean="0"/>
              <a:pPr/>
              <a:t>‹Nr.›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5504490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39999" y="1004400"/>
            <a:ext cx="5389200" cy="1062000"/>
          </a:xfrm>
        </p:spPr>
        <p:txBody>
          <a:bodyPr/>
          <a:lstStyle>
            <a:lvl1pPr>
              <a:lnSpc>
                <a:spcPts val="4000"/>
              </a:lnSpc>
              <a:defRPr sz="3000" b="0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Titelmasterformat durch Klicken </a:t>
            </a:r>
            <a:br>
              <a:rPr lang="de-DE" dirty="0"/>
            </a:br>
            <a:r>
              <a:rPr lang="de-DE" dirty="0"/>
              <a:t>bearbeiten</a:t>
            </a:r>
          </a:p>
        </p:txBody>
      </p:sp>
      <p:sp>
        <p:nvSpPr>
          <p:cNvPr id="9" name="Textplatzhalter 8"/>
          <p:cNvSpPr>
            <a:spLocks noGrp="1"/>
          </p:cNvSpPr>
          <p:nvPr>
            <p:ph type="body" sz="quarter" idx="10"/>
          </p:nvPr>
        </p:nvSpPr>
        <p:spPr>
          <a:xfrm>
            <a:off x="539750" y="3643313"/>
            <a:ext cx="3423600" cy="963216"/>
          </a:xfrm>
        </p:spPr>
        <p:txBody>
          <a:bodyPr anchor="b" anchorCtr="0"/>
          <a:lstStyle>
            <a:lvl1pPr marL="0" indent="0">
              <a:lnSpc>
                <a:spcPts val="1800"/>
              </a:lnSpc>
              <a:spcAft>
                <a:spcPts val="0"/>
              </a:spcAft>
              <a:buNone/>
              <a:defRPr sz="1400"/>
            </a:lvl1pPr>
          </a:lstStyle>
          <a:p>
            <a:pPr lvl="0"/>
            <a:r>
              <a:rPr lang="de-DE"/>
              <a:t>Formatvorlagen des Textmasters bearbeiten</a:t>
            </a:r>
          </a:p>
        </p:txBody>
      </p:sp>
    </p:spTree>
    <p:extLst>
      <p:ext uri="{BB962C8B-B14F-4D97-AF65-F5344CB8AC3E}">
        <p14:creationId xmlns:p14="http://schemas.microsoft.com/office/powerpoint/2010/main" val="12743690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C:\BKA-2018\BKA2018-Brief\REPUBLIK-AT-DOKUMENTVORLAGEN\POTX\HG_Powerpoint_4zu3.png"/>
          <p:cNvPicPr>
            <a:picLocks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2800" cy="51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Untertitel 1"/>
          <p:cNvSpPr>
            <a:spLocks noGrp="1"/>
          </p:cNvSpPr>
          <p:nvPr>
            <p:ph type="subTitle" idx="1"/>
          </p:nvPr>
        </p:nvSpPr>
        <p:spPr>
          <a:xfrm>
            <a:off x="539999" y="2124000"/>
            <a:ext cx="7978526" cy="1389600"/>
          </a:xfrm>
        </p:spPr>
        <p:txBody>
          <a:bodyPr/>
          <a:lstStyle>
            <a:lvl1pPr marL="0" indent="0" algn="l">
              <a:lnSpc>
                <a:spcPts val="4000"/>
              </a:lnSpc>
              <a:spcBef>
                <a:spcPts val="0"/>
              </a:spcBef>
              <a:buNone/>
              <a:defRPr sz="30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Formatvorlage des Untertitelmasters durch Klicken bearbeiten</a:t>
            </a:r>
            <a:endParaRPr lang="de-AT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0"/>
          </p:nvPr>
        </p:nvSpPr>
        <p:spPr>
          <a:xfrm>
            <a:off x="539750" y="4191000"/>
            <a:ext cx="3422650" cy="415529"/>
          </a:xfrm>
        </p:spPr>
        <p:txBody>
          <a:bodyPr anchor="b" anchorCtr="0"/>
          <a:lstStyle>
            <a:lvl1pPr marL="0" indent="0">
              <a:lnSpc>
                <a:spcPts val="1800"/>
              </a:lnSpc>
              <a:spcAft>
                <a:spcPts val="0"/>
              </a:spcAft>
              <a:buNone/>
              <a:defRPr sz="1400"/>
            </a:lvl1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13" name="Textfeld 12"/>
          <p:cNvSpPr txBox="1"/>
          <p:nvPr userDrawn="1"/>
        </p:nvSpPr>
        <p:spPr>
          <a:xfrm>
            <a:off x="6651752" y="230400"/>
            <a:ext cx="2200274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de-AT" sz="12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bmbwf.gv.at</a:t>
            </a:r>
          </a:p>
        </p:txBody>
      </p:sp>
      <p:pic>
        <p:nvPicPr>
          <p:cNvPr id="18" name="Grafik 17" descr="Bundesministerium &#10;&#10;&#10;Bildung, Wissenschaft und Forschung"/>
          <p:cNvPicPr/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00" y="208800"/>
            <a:ext cx="3023870" cy="93916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539999" y="1062000"/>
            <a:ext cx="7978526" cy="997200"/>
          </a:xfrm>
        </p:spPr>
        <p:txBody>
          <a:bodyPr anchor="b" anchorCtr="0"/>
          <a:lstStyle>
            <a:lvl1pPr>
              <a:lnSpc>
                <a:spcPts val="4000"/>
              </a:lnSpc>
              <a:defRPr sz="36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de-DE" dirty="0"/>
              <a:t>Titelmasterformat </a:t>
            </a:r>
            <a:br>
              <a:rPr lang="de-DE" dirty="0"/>
            </a:br>
            <a:r>
              <a:rPr lang="de-DE" dirty="0"/>
              <a:t>durch Klicken bearbeiten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4221469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folie mit 1-zeiligem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539751" y="1623600"/>
            <a:ext cx="7978775" cy="2984400"/>
          </a:xfrm>
        </p:spPr>
        <p:txBody>
          <a:bodyPr/>
          <a:lstStyle>
            <a:lvl1pPr>
              <a:spcAft>
                <a:spcPts val="600"/>
              </a:spcAft>
              <a:defRPr b="1"/>
            </a:lvl1pPr>
            <a:lvl2pPr>
              <a:spcAft>
                <a:spcPts val="600"/>
              </a:spcAft>
              <a:defRPr sz="1600"/>
            </a:lvl2pPr>
            <a:lvl3pPr>
              <a:spcAft>
                <a:spcPts val="600"/>
              </a:spcAft>
              <a:defRPr sz="1400"/>
            </a:lvl3pPr>
          </a:lstStyle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AT" dirty="0"/>
              <a:t>Präsentationstitel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>
          <a:xfrm>
            <a:off x="7704003" y="4790252"/>
            <a:ext cx="814522" cy="200025"/>
          </a:xfrm>
        </p:spPr>
        <p:txBody>
          <a:bodyPr/>
          <a:lstStyle/>
          <a:p>
            <a:fld id="{1206269C-C24E-4E80-9A4B-E7E19BB59A67}" type="slidenum">
              <a:rPr lang="de-AT" smtClean="0"/>
              <a:pPr/>
              <a:t>‹Nr.›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5017464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5" Type="http://schemas.openxmlformats.org/officeDocument/2006/relationships/slideLayout" Target="../slideLayouts/slideLayout12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11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BKA-2018\BKA2018-Brief\REPUBLIK-AT-DOKUMENTVORLAGEN\POTX\HG_Powerpoint_4zu3.png"/>
          <p:cNvPicPr>
            <a:picLocks noChangeAspect="1" noChangeArrowheads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4370" cy="5146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540001" y="1623600"/>
            <a:ext cx="7978525" cy="29844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 dirty="0"/>
              <a:t>Textmasterformat bearbeiten </a:t>
            </a:r>
            <a:br>
              <a:rPr lang="de-DE" dirty="0"/>
            </a:br>
            <a:r>
              <a:rPr lang="de-DE" dirty="0"/>
              <a:t>Erste Ebene </a:t>
            </a:r>
          </a:p>
          <a:p>
            <a:pPr lvl="1"/>
            <a:r>
              <a:rPr lang="de-DE" dirty="0"/>
              <a:t>Zweite Ebene – wie Ebene zuvor</a:t>
            </a:r>
          </a:p>
          <a:p>
            <a:pPr lvl="2"/>
            <a:r>
              <a:rPr lang="de-DE" dirty="0"/>
              <a:t>Dritte Ebene – wie Ebene zuvor</a:t>
            </a:r>
          </a:p>
        </p:txBody>
      </p:sp>
      <p:sp>
        <p:nvSpPr>
          <p:cNvPr id="9" name="Fußzeilenplatzhalter 12"/>
          <p:cNvSpPr>
            <a:spLocks noGrp="1"/>
          </p:cNvSpPr>
          <p:nvPr>
            <p:ph type="ftr" sz="quarter" idx="3"/>
          </p:nvPr>
        </p:nvSpPr>
        <p:spPr>
          <a:xfrm>
            <a:off x="540000" y="4790252"/>
            <a:ext cx="6875916" cy="2000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4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de-AT" dirty="0"/>
              <a:t>Präsentationstitel</a:t>
            </a:r>
          </a:p>
        </p:txBody>
      </p:sp>
      <p:sp>
        <p:nvSpPr>
          <p:cNvPr id="20" name="Foliennummernplatzhalter 13"/>
          <p:cNvSpPr>
            <a:spLocks noGrp="1"/>
          </p:cNvSpPr>
          <p:nvPr>
            <p:ph type="sldNum" sz="quarter" idx="4"/>
          </p:nvPr>
        </p:nvSpPr>
        <p:spPr>
          <a:xfrm>
            <a:off x="7558201" y="4790252"/>
            <a:ext cx="960324" cy="2000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4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1206269C-C24E-4E80-9A4B-E7E19BB59A67}" type="slidenum">
              <a:rPr lang="de-AT" smtClean="0"/>
              <a:pPr/>
              <a:t>‹Nr.›</a:t>
            </a:fld>
            <a:endParaRPr lang="de-AT" dirty="0"/>
          </a:p>
        </p:txBody>
      </p:sp>
      <p:sp>
        <p:nvSpPr>
          <p:cNvPr id="11" name="Textfeld 10"/>
          <p:cNvSpPr txBox="1"/>
          <p:nvPr userDrawn="1"/>
        </p:nvSpPr>
        <p:spPr>
          <a:xfrm>
            <a:off x="6651752" y="230400"/>
            <a:ext cx="2200274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de-AT" sz="12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bmbwf.gv.at</a:t>
            </a:r>
          </a:p>
        </p:txBody>
      </p:sp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540001" y="1054800"/>
            <a:ext cx="7978525" cy="622091"/>
          </a:xfrm>
          <a:prstGeom prst="rect">
            <a:avLst/>
          </a:prstGeom>
        </p:spPr>
        <p:txBody>
          <a:bodyPr vert="horz" wrap="none" lIns="0" tIns="0" rIns="0" bIns="0" rtlCol="0" anchor="t" anchorCtr="0">
            <a:noAutofit/>
          </a:bodyPr>
          <a:lstStyle/>
          <a:p>
            <a:r>
              <a:rPr lang="de-DE" dirty="0"/>
              <a:t>Titelmasterformat durch Klicken bearbeiten</a:t>
            </a:r>
            <a:endParaRPr lang="de-AT" dirty="0"/>
          </a:p>
        </p:txBody>
      </p:sp>
      <p:pic>
        <p:nvPicPr>
          <p:cNvPr id="10" name="Grafik 9" descr="Bundesministerium &#10;&#10;&#10;Bildung, Wissenschaft und Forschung"/>
          <p:cNvPicPr/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800" y="208800"/>
            <a:ext cx="2033905" cy="6318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633824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7" r:id="rId3"/>
    <p:sldLayoutId id="2147483721" r:id="rId4"/>
    <p:sldLayoutId id="2147483722" r:id="rId5"/>
    <p:sldLayoutId id="2147483718" r:id="rId6"/>
    <p:sldLayoutId id="2147483720" r:id="rId7"/>
  </p:sldLayoutIdLst>
  <p:hf hdr="0" dt="0"/>
  <p:txStyles>
    <p:titleStyle>
      <a:lvl1pPr algn="l" defTabSz="914400" rtl="0" eaLnBrk="1" latinLnBrk="0" hangingPunct="1">
        <a:lnSpc>
          <a:spcPts val="3000"/>
        </a:lnSpc>
        <a:spcBef>
          <a:spcPct val="0"/>
        </a:spcBef>
        <a:buNone/>
        <a:defRPr sz="2400" b="1" kern="1200">
          <a:solidFill>
            <a:schemeClr val="tx2"/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</p:titleStyle>
    <p:bodyStyle>
      <a:lvl1pPr marL="252000" marR="0" indent="-252000" algn="l" defTabSz="914400" rtl="0" eaLnBrk="1" fontAlgn="auto" latinLnBrk="0" hangingPunct="1">
        <a:lnSpc>
          <a:spcPts val="2400"/>
        </a:lnSpc>
        <a:spcBef>
          <a:spcPts val="0"/>
        </a:spcBef>
        <a:spcAft>
          <a:spcPts val="1425"/>
        </a:spcAft>
        <a:buClr>
          <a:schemeClr val="tx2"/>
        </a:buClr>
        <a:buSzTx/>
        <a:buFont typeface="Arial" panose="020B0604020202020204" pitchFamily="34" charset="0"/>
        <a:buChar char="•"/>
        <a:tabLst/>
        <a:defRPr sz="1800" kern="1200">
          <a:solidFill>
            <a:schemeClr val="bg1">
              <a:lumMod val="10000"/>
            </a:schemeClr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504000" marR="0" indent="-252000" algn="l" defTabSz="914400" rtl="0" eaLnBrk="1" fontAlgn="auto" latinLnBrk="0" hangingPunct="1">
        <a:lnSpc>
          <a:spcPts val="2400"/>
        </a:lnSpc>
        <a:spcBef>
          <a:spcPts val="0"/>
        </a:spcBef>
        <a:spcAft>
          <a:spcPts val="1425"/>
        </a:spcAft>
        <a:buClrTx/>
        <a:buSzTx/>
        <a:buFont typeface="Corbel" panose="020B0503020204020204" pitchFamily="34" charset="0"/>
        <a:buChar char="−"/>
        <a:tabLst/>
        <a:defRPr sz="1800" kern="1200">
          <a:solidFill>
            <a:schemeClr val="bg1">
              <a:lumMod val="10000"/>
            </a:schemeClr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2pPr>
      <a:lvl3pPr marL="756000" indent="-252000" algn="l" defTabSz="914400" rtl="0" eaLnBrk="1" latinLnBrk="0" hangingPunct="1">
        <a:lnSpc>
          <a:spcPts val="2400"/>
        </a:lnSpc>
        <a:spcBef>
          <a:spcPts val="0"/>
        </a:spcBef>
        <a:spcAft>
          <a:spcPts val="1425"/>
        </a:spcAft>
        <a:buClr>
          <a:schemeClr val="tx2"/>
        </a:buClr>
        <a:buFont typeface="Arial" pitchFamily="34" charset="0"/>
        <a:buChar char="•"/>
        <a:defRPr sz="1800" kern="1200">
          <a:solidFill>
            <a:schemeClr val="bg1">
              <a:lumMod val="10000"/>
            </a:schemeClr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tx2"/>
        </a:buClr>
        <a:buFont typeface="Arial" pitchFamily="34" charset="0"/>
        <a:buChar char="–"/>
        <a:defRPr sz="1800" kern="1200">
          <a:solidFill>
            <a:schemeClr val="bg1">
              <a:lumMod val="1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400"/>
        </a:spcBef>
        <a:buClr>
          <a:schemeClr val="tx2"/>
        </a:buClr>
        <a:buFont typeface="Arial" pitchFamily="34" charset="0"/>
        <a:buChar char="»"/>
        <a:defRPr sz="1800" kern="1200">
          <a:solidFill>
            <a:schemeClr val="bg1">
              <a:lumMod val="1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BKA-2018\BKA2018-Brief\REPUBLIK-AT-DOKUMENTVORLAGEN\POTX\HG_Powerpoint_4zu3.png"/>
          <p:cNvPicPr>
            <a:picLocks noChangeAspect="1" noChangeArrowheads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370" y="-2749"/>
            <a:ext cx="9174370" cy="5146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540001" y="1623600"/>
            <a:ext cx="7978525" cy="29844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 dirty="0"/>
              <a:t>Textmasterformat bearbeiten </a:t>
            </a:r>
            <a:br>
              <a:rPr lang="de-DE" dirty="0"/>
            </a:br>
            <a:r>
              <a:rPr lang="de-DE" dirty="0"/>
              <a:t>Erste Ebene </a:t>
            </a:r>
          </a:p>
          <a:p>
            <a:pPr lvl="1"/>
            <a:r>
              <a:rPr lang="de-DE" dirty="0"/>
              <a:t>Zweite Ebene – wie Ebene zuvor</a:t>
            </a:r>
          </a:p>
          <a:p>
            <a:pPr lvl="2"/>
            <a:r>
              <a:rPr lang="de-DE" dirty="0"/>
              <a:t>Dritte Ebene – wie Ebene zuvor</a:t>
            </a:r>
          </a:p>
        </p:txBody>
      </p:sp>
      <p:sp>
        <p:nvSpPr>
          <p:cNvPr id="9" name="Fußzeilenplatzhalter 12"/>
          <p:cNvSpPr>
            <a:spLocks noGrp="1"/>
          </p:cNvSpPr>
          <p:nvPr>
            <p:ph type="ftr" sz="quarter" idx="3"/>
          </p:nvPr>
        </p:nvSpPr>
        <p:spPr>
          <a:xfrm>
            <a:off x="540000" y="4790252"/>
            <a:ext cx="6875916" cy="2000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4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de-AT" dirty="0"/>
              <a:t>Präsentationstitel</a:t>
            </a:r>
          </a:p>
        </p:txBody>
      </p:sp>
      <p:sp>
        <p:nvSpPr>
          <p:cNvPr id="20" name="Foliennummernplatzhalter 13"/>
          <p:cNvSpPr>
            <a:spLocks noGrp="1"/>
          </p:cNvSpPr>
          <p:nvPr>
            <p:ph type="sldNum" sz="quarter" idx="4"/>
          </p:nvPr>
        </p:nvSpPr>
        <p:spPr>
          <a:xfrm>
            <a:off x="7558201" y="4790252"/>
            <a:ext cx="960324" cy="2000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4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1206269C-C24E-4E80-9A4B-E7E19BB59A67}" type="slidenum">
              <a:rPr lang="de-AT" smtClean="0"/>
              <a:pPr/>
              <a:t>‹Nr.›</a:t>
            </a:fld>
            <a:endParaRPr lang="de-AT" dirty="0"/>
          </a:p>
        </p:txBody>
      </p:sp>
      <p:sp>
        <p:nvSpPr>
          <p:cNvPr id="11" name="Textfeld 10"/>
          <p:cNvSpPr txBox="1"/>
          <p:nvPr userDrawn="1"/>
        </p:nvSpPr>
        <p:spPr>
          <a:xfrm>
            <a:off x="6651752" y="230400"/>
            <a:ext cx="2200274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de-AT" sz="12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bmbwf.gv.at</a:t>
            </a:r>
          </a:p>
        </p:txBody>
      </p:sp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540001" y="1054800"/>
            <a:ext cx="7978525" cy="622091"/>
          </a:xfrm>
          <a:prstGeom prst="rect">
            <a:avLst/>
          </a:prstGeom>
        </p:spPr>
        <p:txBody>
          <a:bodyPr vert="horz" wrap="none" lIns="0" tIns="0" rIns="0" bIns="0" rtlCol="0" anchor="t" anchorCtr="0">
            <a:noAutofit/>
          </a:bodyPr>
          <a:lstStyle/>
          <a:p>
            <a:r>
              <a:rPr lang="de-DE" dirty="0"/>
              <a:t>Titelmasterformat durch Klicken bearbeiten</a:t>
            </a:r>
            <a:endParaRPr lang="de-AT" dirty="0"/>
          </a:p>
        </p:txBody>
      </p:sp>
      <p:pic>
        <p:nvPicPr>
          <p:cNvPr id="10" name="Grafik 9" descr="Bundesministerium &#10;&#10;&#10;Bildung, Wissenschaft und Forschung"/>
          <p:cNvPicPr/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800" y="208800"/>
            <a:ext cx="2033905" cy="6318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539376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</p:sldLayoutIdLst>
  <p:hf hdr="0" dt="0"/>
  <p:txStyles>
    <p:titleStyle>
      <a:lvl1pPr algn="l" defTabSz="914400" rtl="0" eaLnBrk="1" latinLnBrk="0" hangingPunct="1">
        <a:lnSpc>
          <a:spcPts val="3000"/>
        </a:lnSpc>
        <a:spcBef>
          <a:spcPct val="0"/>
        </a:spcBef>
        <a:buNone/>
        <a:defRPr sz="2400" b="1" kern="1200">
          <a:solidFill>
            <a:schemeClr val="tx2"/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</p:titleStyle>
    <p:bodyStyle>
      <a:lvl1pPr marL="252000" marR="0" indent="-252000" algn="l" defTabSz="914400" rtl="0" eaLnBrk="1" fontAlgn="auto" latinLnBrk="0" hangingPunct="1">
        <a:lnSpc>
          <a:spcPts val="2400"/>
        </a:lnSpc>
        <a:spcBef>
          <a:spcPts val="0"/>
        </a:spcBef>
        <a:spcAft>
          <a:spcPts val="1425"/>
        </a:spcAft>
        <a:buClr>
          <a:schemeClr val="tx2"/>
        </a:buClr>
        <a:buSzTx/>
        <a:buFont typeface="Arial" panose="020B0604020202020204" pitchFamily="34" charset="0"/>
        <a:buChar char="•"/>
        <a:tabLst/>
        <a:defRPr sz="1800" kern="1200">
          <a:solidFill>
            <a:schemeClr val="bg1">
              <a:lumMod val="10000"/>
            </a:schemeClr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504000" marR="0" indent="-252000" algn="l" defTabSz="914400" rtl="0" eaLnBrk="1" fontAlgn="auto" latinLnBrk="0" hangingPunct="1">
        <a:lnSpc>
          <a:spcPts val="2400"/>
        </a:lnSpc>
        <a:spcBef>
          <a:spcPts val="0"/>
        </a:spcBef>
        <a:spcAft>
          <a:spcPts val="1425"/>
        </a:spcAft>
        <a:buClrTx/>
        <a:buSzTx/>
        <a:buFont typeface="Corbel" panose="020B0503020204020204" pitchFamily="34" charset="0"/>
        <a:buChar char="−"/>
        <a:tabLst/>
        <a:defRPr sz="1800" kern="1200">
          <a:solidFill>
            <a:schemeClr val="bg1">
              <a:lumMod val="10000"/>
            </a:schemeClr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2pPr>
      <a:lvl3pPr marL="756000" indent="-252000" algn="l" defTabSz="914400" rtl="0" eaLnBrk="1" latinLnBrk="0" hangingPunct="1">
        <a:lnSpc>
          <a:spcPts val="2400"/>
        </a:lnSpc>
        <a:spcBef>
          <a:spcPts val="0"/>
        </a:spcBef>
        <a:spcAft>
          <a:spcPts val="1425"/>
        </a:spcAft>
        <a:buClr>
          <a:schemeClr val="tx2"/>
        </a:buClr>
        <a:buFont typeface="Arial" pitchFamily="34" charset="0"/>
        <a:buChar char="•"/>
        <a:defRPr sz="1800" kern="1200">
          <a:solidFill>
            <a:schemeClr val="bg1">
              <a:lumMod val="10000"/>
            </a:schemeClr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tx2"/>
        </a:buClr>
        <a:buFont typeface="Arial" pitchFamily="34" charset="0"/>
        <a:buChar char="–"/>
        <a:defRPr sz="1800" kern="1200">
          <a:solidFill>
            <a:schemeClr val="bg1">
              <a:lumMod val="1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400"/>
        </a:spcBef>
        <a:buClr>
          <a:schemeClr val="tx2"/>
        </a:buClr>
        <a:buFont typeface="Arial" pitchFamily="34" charset="0"/>
        <a:buChar char="»"/>
        <a:defRPr sz="1800" kern="1200">
          <a:solidFill>
            <a:schemeClr val="bg1">
              <a:lumMod val="1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s://dlpl.at/" TargetMode="External"/><Relationship Id="rId3" Type="http://schemas.openxmlformats.org/officeDocument/2006/relationships/image" Target="../media/image26.png"/><Relationship Id="rId7" Type="http://schemas.openxmlformats.org/officeDocument/2006/relationships/image" Target="../media/image28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s://www.bmbwf.gv.at/Themen/schule/zrp/dibi/dgb.html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hyperlink" Target="https://www.ris.bka.gv.at/eli/bgbl/II/2022/267/20220706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is.bka.gv.at/eli/bgbl/II/2023/1/20230102" TargetMode="External"/><Relationship Id="rId2" Type="http://schemas.openxmlformats.org/officeDocument/2006/relationships/hyperlink" Target="https://www.ris.bka.gv.at/eli/bgbl/II/2022/267/20220706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hyperlink" Target="https://www.virtuelle-ph.at/digigrubi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://www.eduthek.at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36.png"/><Relationship Id="rId2" Type="http://schemas.openxmlformats.org/officeDocument/2006/relationships/hyperlink" Target="http://www.edutube.at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9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7.png"/><Relationship Id="rId10" Type="http://schemas.openxmlformats.org/officeDocument/2006/relationships/image" Target="../media/image11.png"/><Relationship Id="rId4" Type="http://schemas.microsoft.com/office/2007/relationships/hdphoto" Target="../media/hdphoto1.wdp"/><Relationship Id="rId9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hyperlink" Target="http://www.virtuelle-ph.at/digigrubi/contentpool/" TargetMode="External"/><Relationship Id="rId7" Type="http://schemas.openxmlformats.org/officeDocument/2006/relationships/image" Target="../media/image37.jpg"/><Relationship Id="rId2" Type="http://schemas.openxmlformats.org/officeDocument/2006/relationships/hyperlink" Target="http://www.digikomp.at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mediamanual.at/materialien/" TargetMode="External"/><Relationship Id="rId11" Type="http://schemas.openxmlformats.org/officeDocument/2006/relationships/image" Target="../media/image9.jpeg"/><Relationship Id="rId5" Type="http://schemas.openxmlformats.org/officeDocument/2006/relationships/hyperlink" Target="https://imoox.at/mooc/local/courseintro/views/startpage.php?id=54" TargetMode="External"/><Relationship Id="rId10" Type="http://schemas.openxmlformats.org/officeDocument/2006/relationships/image" Target="../media/image8.png"/><Relationship Id="rId4" Type="http://schemas.openxmlformats.org/officeDocument/2006/relationships/hyperlink" Target="https://microbit.eeducation.at/" TargetMode="External"/><Relationship Id="rId9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3.gif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hyperlink" Target="https://microbit.eeducation.at/" TargetMode="External"/><Relationship Id="rId4" Type="http://schemas.openxmlformats.org/officeDocument/2006/relationships/image" Target="../media/image3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hyperlink" Target="https://www.virtuelle-ph.at/dlm/" TargetMode="Externa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virtuelle-ph.at/dkm/" TargetMode="External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hyperlink" Target="https://imoox.at/course/DiCiMOOC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mailto:martin.bauer@bmbwf.gv.at" TargetMode="External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hyperlink" Target="https://goverdrive.portal.at/index.php/s/Y5xTzsY3RAGjbim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3.png"/><Relationship Id="rId7" Type="http://schemas.openxmlformats.org/officeDocument/2006/relationships/image" Target="../media/image10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png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hyperlink" Target="http://www.bmbwf.gv.at/digicase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0.png"/><Relationship Id="rId7" Type="http://schemas.openxmlformats.org/officeDocument/2006/relationships/image" Target="../media/image18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hyperlink" Target="https://dlpl.at/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dlpl.at/" TargetMode="External"/><Relationship Id="rId5" Type="http://schemas.openxmlformats.org/officeDocument/2006/relationships/image" Target="../media/image2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539999" y="1062000"/>
            <a:ext cx="7978526" cy="1279102"/>
          </a:xfrm>
        </p:spPr>
        <p:txBody>
          <a:bodyPr/>
          <a:lstStyle/>
          <a:p>
            <a:br>
              <a:rPr lang="de-DE" sz="3600" i="1" dirty="0">
                <a:solidFill>
                  <a:srgbClr val="E6320F"/>
                </a:solidFill>
                <a:effectLst/>
                <a:ea typeface="Times New Roman" panose="02020603050405020304" pitchFamily="18" charset="0"/>
              </a:rPr>
            </a:br>
            <a:br>
              <a:rPr lang="de-DE" sz="3600" i="1" dirty="0">
                <a:solidFill>
                  <a:srgbClr val="E6320F"/>
                </a:solidFill>
                <a:effectLst/>
                <a:ea typeface="Times New Roman" panose="02020603050405020304" pitchFamily="18" charset="0"/>
              </a:rPr>
            </a:br>
            <a:r>
              <a:rPr lang="de-DE" dirty="0">
                <a:solidFill>
                  <a:srgbClr val="E6320F"/>
                </a:solidFill>
                <a:ea typeface="Times New Roman" panose="02020603050405020304" pitchFamily="18" charset="0"/>
              </a:rPr>
              <a:t>Digitalisierung in der Schule</a:t>
            </a:r>
            <a:endParaRPr lang="de-AT" dirty="0">
              <a:solidFill>
                <a:srgbClr val="E6320F"/>
              </a:solidFill>
            </a:endParaRP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/>
              <a:t>Wien, 02.10.2023</a:t>
            </a:r>
          </a:p>
        </p:txBody>
      </p:sp>
    </p:spTree>
    <p:extLst>
      <p:ext uri="{BB962C8B-B14F-4D97-AF65-F5344CB8AC3E}">
        <p14:creationId xmlns:p14="http://schemas.microsoft.com/office/powerpoint/2010/main" val="22564878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1" y="967740"/>
            <a:ext cx="9180173" cy="4351020"/>
          </a:xfrm>
          <a:prstGeom prst="rect">
            <a:avLst/>
          </a:prstGeom>
        </p:spPr>
      </p:pic>
      <p:pic>
        <p:nvPicPr>
          <p:cNvPr id="7" name="Grafik 6" descr="C:\Users\wieserm\AppData\Local\Microsoft\Windows\INetCache\Content.Word\Education Innovation Studios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94463" y="74835"/>
            <a:ext cx="1192316" cy="636236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rafik 8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86968" y="37561"/>
            <a:ext cx="1260448" cy="6686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295957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2"/>
          <a:srcRect b="15394"/>
          <a:stretch/>
        </p:blipFill>
        <p:spPr>
          <a:xfrm>
            <a:off x="7062681" y="1"/>
            <a:ext cx="2106165" cy="5147186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001" y="1833967"/>
            <a:ext cx="3189537" cy="2224635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7974" y="2625213"/>
            <a:ext cx="3160122" cy="2297821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Grafik 8" descr="C:\Users\wieserm\AppData\Local\Microsoft\Windows\INetCache\Content.Word\Education Innovation Studios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94463" y="74835"/>
            <a:ext cx="1192316" cy="6362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rafik 9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86968" y="37561"/>
            <a:ext cx="1260448" cy="66863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41764" y="1619372"/>
            <a:ext cx="3387057" cy="2224635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Textfeld 10"/>
          <p:cNvSpPr txBox="1"/>
          <p:nvPr/>
        </p:nvSpPr>
        <p:spPr>
          <a:xfrm>
            <a:off x="4933633" y="4277718"/>
            <a:ext cx="2273379" cy="523220"/>
          </a:xfrm>
          <a:prstGeom prst="rect">
            <a:avLst/>
          </a:prstGeom>
          <a:ln>
            <a:solidFill>
              <a:schemeClr val="bg2">
                <a:lumMod val="8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de-AT" sz="2800" dirty="0">
                <a:hlinkClick r:id="rId8"/>
              </a:rPr>
              <a:t>https://dlpl.at</a:t>
            </a:r>
            <a:r>
              <a:rPr lang="de-AT" sz="2800" dirty="0"/>
              <a:t> </a:t>
            </a:r>
          </a:p>
        </p:txBody>
      </p:sp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Level III - DIGITAL Spiele</a:t>
            </a:r>
          </a:p>
        </p:txBody>
      </p:sp>
      <p:sp>
        <p:nvSpPr>
          <p:cNvPr id="13" name="Ellipse 12"/>
          <p:cNvSpPr/>
          <p:nvPr/>
        </p:nvSpPr>
        <p:spPr>
          <a:xfrm>
            <a:off x="6865208" y="3810993"/>
            <a:ext cx="1334895" cy="368709"/>
          </a:xfrm>
          <a:prstGeom prst="ellipse">
            <a:avLst/>
          </a:prstGeom>
          <a:noFill/>
          <a:ln>
            <a:solidFill>
              <a:srgbClr val="E632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2691380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AT" dirty="0"/>
              <a:t>Medienbildung, Anwendungen </a:t>
            </a:r>
            <a:br>
              <a:rPr lang="de-AT" dirty="0"/>
            </a:br>
            <a:r>
              <a:rPr lang="de-AT" dirty="0"/>
              <a:t>und Informatik</a:t>
            </a:r>
            <a:br>
              <a:rPr lang="de-AT" dirty="0"/>
            </a:br>
            <a:endParaRPr lang="de-AT" dirty="0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AT" dirty="0"/>
              <a:t>Digitale Grundbildung in der Sek 1</a:t>
            </a:r>
          </a:p>
        </p:txBody>
      </p:sp>
      <p:sp>
        <p:nvSpPr>
          <p:cNvPr id="4" name="Rechteck 3"/>
          <p:cNvSpPr/>
          <p:nvPr/>
        </p:nvSpPr>
        <p:spPr>
          <a:xfrm>
            <a:off x="464758" y="3344354"/>
            <a:ext cx="627132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AT" dirty="0">
                <a:hlinkClick r:id="rId2"/>
              </a:rPr>
              <a:t>https://www.bmbwf.gv.at/Themen/schule/zrp/dibi/dgb.html</a:t>
            </a:r>
            <a:r>
              <a:rPr lang="de-AT" dirty="0"/>
              <a:t> </a:t>
            </a:r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5079" y="290917"/>
            <a:ext cx="1066031" cy="548137"/>
          </a:xfrm>
          <a:prstGeom prst="rect">
            <a:avLst/>
          </a:prstGeom>
        </p:spPr>
      </p:pic>
      <p:pic>
        <p:nvPicPr>
          <p:cNvPr id="10" name="Grafik 9" descr="C:\Users\wieserm\AppData\Local\Microsoft\Windows\INetCache\Content.Word\Education Innovation Studios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49865" y="218058"/>
            <a:ext cx="1192316" cy="63623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203905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17F9E25-0E8A-4EC9-894D-87AA91809A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1" y="1120226"/>
            <a:ext cx="7978525" cy="1025727"/>
          </a:xfrm>
        </p:spPr>
        <p:txBody>
          <a:bodyPr/>
          <a:lstStyle/>
          <a:p>
            <a:pPr>
              <a:lnSpc>
                <a:spcPct val="100000"/>
              </a:lnSpc>
              <a:spcAft>
                <a:spcPts val="300"/>
              </a:spcAft>
            </a:pPr>
            <a:r>
              <a:rPr lang="de-DE" dirty="0"/>
              <a:t>Pflichtgegenstand Digitale Grundbildung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0A5A1415-99AA-40D6-93B1-85DFAA8FF5D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39751" y="1715970"/>
            <a:ext cx="8541904" cy="2664301"/>
          </a:xfrm>
        </p:spPr>
        <p:txBody>
          <a:bodyPr/>
          <a:lstStyle/>
          <a:p>
            <a:pPr>
              <a:lnSpc>
                <a:spcPct val="100000"/>
              </a:lnSpc>
              <a:spcAft>
                <a:spcPts val="300"/>
              </a:spcAft>
            </a:pPr>
            <a:r>
              <a:rPr lang="de-AT" sz="1600" b="1" dirty="0">
                <a:solidFill>
                  <a:srgbClr val="E6320F"/>
                </a:solidFill>
              </a:rPr>
              <a:t>5. bis 8. Schulstufe (AHS, Mittelschule)</a:t>
            </a:r>
          </a:p>
          <a:p>
            <a:pPr lvl="1">
              <a:lnSpc>
                <a:spcPct val="100000"/>
              </a:lnSpc>
              <a:spcAft>
                <a:spcPts val="300"/>
              </a:spcAft>
            </a:pPr>
            <a:r>
              <a:rPr lang="nl-NL" sz="1600" dirty="0"/>
              <a:t>Subsidiäre Stundentafel: 1 – 1 – 1 – 1 </a:t>
            </a:r>
            <a:r>
              <a:rPr lang="nl-NL" sz="1600" dirty="0">
                <a:solidFill>
                  <a:srgbClr val="E6320F"/>
                </a:solidFill>
              </a:rPr>
              <a:t>/ 4</a:t>
            </a:r>
          </a:p>
          <a:p>
            <a:pPr lvl="1">
              <a:lnSpc>
                <a:spcPct val="100000"/>
              </a:lnSpc>
              <a:spcAft>
                <a:spcPts val="300"/>
              </a:spcAft>
            </a:pPr>
            <a:r>
              <a:rPr lang="nl-NL" sz="1600" dirty="0"/>
              <a:t>Autonome Stundentafel: mind. 1 – mind. 1 – mind. 1 – mind. 1 </a:t>
            </a:r>
            <a:r>
              <a:rPr lang="nl-NL" sz="1600" dirty="0">
                <a:solidFill>
                  <a:srgbClr val="E6320F"/>
                </a:solidFill>
              </a:rPr>
              <a:t>/ 4-11</a:t>
            </a:r>
            <a:br>
              <a:rPr lang="nl-NL" sz="1600" dirty="0"/>
            </a:br>
            <a:endParaRPr lang="nl-NL" sz="1600" dirty="0"/>
          </a:p>
          <a:p>
            <a:pPr>
              <a:lnSpc>
                <a:spcPct val="100000"/>
              </a:lnSpc>
              <a:spcAft>
                <a:spcPts val="300"/>
              </a:spcAft>
            </a:pPr>
            <a:r>
              <a:rPr lang="de-AT" sz="1600" dirty="0"/>
              <a:t>insgesamt </a:t>
            </a:r>
            <a:r>
              <a:rPr lang="de-AT" sz="1600" b="1" dirty="0">
                <a:solidFill>
                  <a:srgbClr val="E6320F"/>
                </a:solidFill>
              </a:rPr>
              <a:t>mindestens 4 Jahreswochenstunden </a:t>
            </a:r>
            <a:r>
              <a:rPr lang="de-AT" sz="1600" dirty="0"/>
              <a:t>im Verlauf </a:t>
            </a:r>
            <a:br>
              <a:rPr lang="de-AT" sz="1600" dirty="0"/>
            </a:br>
            <a:r>
              <a:rPr lang="de-AT" sz="1600" dirty="0"/>
              <a:t>der Sekundarstufe I</a:t>
            </a:r>
            <a:br>
              <a:rPr lang="de-AT" sz="1600" dirty="0"/>
            </a:br>
            <a:endParaRPr lang="de-AT" sz="1600" dirty="0"/>
          </a:p>
          <a:p>
            <a:pPr>
              <a:lnSpc>
                <a:spcPct val="100000"/>
              </a:lnSpc>
              <a:spcAft>
                <a:spcPts val="300"/>
              </a:spcAft>
            </a:pPr>
            <a:r>
              <a:rPr lang="de-AT" sz="1600" dirty="0"/>
              <a:t>Erhöhung der Gesamtzahl an Jahreswochenstunden </a:t>
            </a:r>
            <a:br>
              <a:rPr lang="de-AT" sz="1600" dirty="0"/>
            </a:br>
            <a:r>
              <a:rPr lang="de-AT" sz="1600" dirty="0"/>
              <a:t>der Sekundarstufe I um 4 Stunden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>
          <a:xfrm>
            <a:off x="7558201" y="4790252"/>
            <a:ext cx="960324" cy="2000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06269C-C24E-4E80-9A4B-E7E19BB59A67}" type="slidenum">
              <a:rPr kumimoji="0" lang="de-AT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de-AT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4059" y="147694"/>
            <a:ext cx="1066031" cy="548137"/>
          </a:xfrm>
          <a:prstGeom prst="rect">
            <a:avLst/>
          </a:prstGeom>
        </p:spPr>
      </p:pic>
      <p:pic>
        <p:nvPicPr>
          <p:cNvPr id="8" name="Grafik 7" descr="C:\Users\wieserm\AppData\Local\Microsoft\Windows\INetCache\Content.Word\Education Innovation Studios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08845" y="74835"/>
            <a:ext cx="1192316" cy="63623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320219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17F9E25-0E8A-4EC9-894D-87AA91809A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1" y="1110175"/>
            <a:ext cx="7978525" cy="1025727"/>
          </a:xfrm>
        </p:spPr>
        <p:txBody>
          <a:bodyPr/>
          <a:lstStyle/>
          <a:p>
            <a:pPr>
              <a:lnSpc>
                <a:spcPct val="100000"/>
              </a:lnSpc>
              <a:spcAft>
                <a:spcPts val="300"/>
              </a:spcAft>
            </a:pPr>
            <a:r>
              <a:rPr lang="de-AT" dirty="0"/>
              <a:t>Stufenweise Einführung des neuen Pflichtgegenstandes </a:t>
            </a:r>
            <a:endParaRPr lang="de-D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0A5A1415-99AA-40D6-93B1-85DFAA8FF5D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39751" y="1705919"/>
            <a:ext cx="8541904" cy="3084333"/>
          </a:xfrm>
        </p:spPr>
        <p:txBody>
          <a:bodyPr/>
          <a:lstStyle/>
          <a:p>
            <a:pPr>
              <a:lnSpc>
                <a:spcPct val="100000"/>
              </a:lnSpc>
              <a:spcAft>
                <a:spcPts val="300"/>
              </a:spcAft>
            </a:pPr>
            <a:r>
              <a:rPr lang="de-AT" sz="1600" b="1" dirty="0">
                <a:solidFill>
                  <a:srgbClr val="E6320F"/>
                </a:solidFill>
              </a:rPr>
              <a:t>parallel zur Geräteinitiative Digitales Lernen</a:t>
            </a:r>
            <a:br>
              <a:rPr lang="de-AT" sz="1600" b="1" dirty="0">
                <a:solidFill>
                  <a:srgbClr val="E6320F"/>
                </a:solidFill>
              </a:rPr>
            </a:br>
            <a:endParaRPr lang="de-AT" sz="1600" b="1" dirty="0">
              <a:solidFill>
                <a:srgbClr val="E6320F"/>
              </a:solidFill>
            </a:endParaRPr>
          </a:p>
          <a:p>
            <a:pPr>
              <a:lnSpc>
                <a:spcPct val="100000"/>
              </a:lnSpc>
              <a:spcAft>
                <a:spcPts val="300"/>
              </a:spcAft>
            </a:pPr>
            <a:r>
              <a:rPr lang="de-AT" sz="1600" b="1" dirty="0">
                <a:solidFill>
                  <a:srgbClr val="E6320F"/>
                </a:solidFill>
              </a:rPr>
              <a:t>Höchstmaß an Einheitlichkeit und Verbindlichkeit </a:t>
            </a:r>
            <a:r>
              <a:rPr lang="de-AT" sz="1600" dirty="0"/>
              <a:t>im Aufbau </a:t>
            </a:r>
            <a:br>
              <a:rPr lang="de-AT" sz="1600" dirty="0"/>
            </a:br>
            <a:r>
              <a:rPr lang="de-AT" sz="1600" dirty="0"/>
              <a:t>digitaler Kompetenzen -&gt; zeitnahe Einführung des Pflichtgegenstands</a:t>
            </a:r>
            <a:br>
              <a:rPr lang="de-AT" sz="1600" dirty="0"/>
            </a:br>
            <a:endParaRPr lang="de-AT" sz="1600" dirty="0"/>
          </a:p>
          <a:p>
            <a:pPr>
              <a:lnSpc>
                <a:spcPct val="100000"/>
              </a:lnSpc>
              <a:spcAft>
                <a:spcPts val="300"/>
              </a:spcAft>
            </a:pPr>
            <a:r>
              <a:rPr lang="de-AT" sz="1600" b="1" dirty="0">
                <a:solidFill>
                  <a:srgbClr val="E6320F"/>
                </a:solidFill>
              </a:rPr>
              <a:t>im Schuljahr 2022/23 </a:t>
            </a:r>
            <a:r>
              <a:rPr lang="de-AT" sz="1600" dirty="0"/>
              <a:t>für die 5., 6. und 7. Schulstufe gleichzeitig eingeführt</a:t>
            </a:r>
            <a:br>
              <a:rPr lang="de-AT" sz="1600" dirty="0"/>
            </a:br>
            <a:r>
              <a:rPr lang="de-AT" sz="1600" dirty="0"/>
              <a:t>und ab dem Schuljahr 2023/24 für die 5. Schulstufen schulstufenweise mit der </a:t>
            </a:r>
            <a:br>
              <a:rPr lang="de-AT" sz="1600" dirty="0"/>
            </a:br>
            <a:r>
              <a:rPr lang="de-AT" sz="1600" dirty="0"/>
              <a:t>Verordnung der neuen kompetenzorientierten Lehrpläne für die Primar- und </a:t>
            </a:r>
            <a:br>
              <a:rPr lang="de-AT" sz="1600" dirty="0"/>
            </a:br>
            <a:r>
              <a:rPr lang="de-AT" sz="1600" dirty="0"/>
              <a:t>Sekundarstufe I im Rahmen des Pädagogik-Pakets des BMBWF aufsteigend </a:t>
            </a:r>
            <a:br>
              <a:rPr lang="de-AT" sz="1600" dirty="0"/>
            </a:br>
            <a:r>
              <a:rPr lang="de-AT" sz="1600" dirty="0"/>
              <a:t>in Kraft gesetzt; </a:t>
            </a:r>
            <a:br>
              <a:rPr lang="de-AT" sz="1600" dirty="0"/>
            </a:br>
            <a:r>
              <a:rPr lang="de-AT" sz="1600" dirty="0"/>
              <a:t>-&gt; damit Pflichtfach </a:t>
            </a:r>
            <a:r>
              <a:rPr lang="de-AT" sz="1600" b="1" dirty="0">
                <a:solidFill>
                  <a:srgbClr val="E6320F"/>
                </a:solidFill>
              </a:rPr>
              <a:t>ab SJ 2023/24 durchgängig </a:t>
            </a:r>
            <a:r>
              <a:rPr lang="de-AT" sz="1600" dirty="0"/>
              <a:t>von der 5. bis 8. Schulstufe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>
          <a:xfrm>
            <a:off x="7558201" y="4790252"/>
            <a:ext cx="960324" cy="2000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06269C-C24E-4E80-9A4B-E7E19BB59A67}" type="slidenum">
              <a:rPr kumimoji="0" lang="de-AT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de-AT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4059" y="147694"/>
            <a:ext cx="1066031" cy="548137"/>
          </a:xfrm>
          <a:prstGeom prst="rect">
            <a:avLst/>
          </a:prstGeom>
        </p:spPr>
      </p:pic>
      <p:pic>
        <p:nvPicPr>
          <p:cNvPr id="8" name="Grafik 7" descr="C:\Users\wieserm\AppData\Local\Microsoft\Windows\INetCache\Content.Word\Education Innovation Studios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08845" y="74835"/>
            <a:ext cx="1192316" cy="63623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184652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17F9E25-0E8A-4EC9-894D-87AA91809A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1" y="1100129"/>
            <a:ext cx="7978525" cy="1025727"/>
          </a:xfrm>
        </p:spPr>
        <p:txBody>
          <a:bodyPr/>
          <a:lstStyle/>
          <a:p>
            <a:r>
              <a:rPr lang="de-AT" dirty="0"/>
              <a:t>Lehrplan Pflichtfach</a:t>
            </a:r>
            <a:br>
              <a:rPr lang="de-AT" dirty="0"/>
            </a:br>
            <a:r>
              <a:rPr lang="de-AT" dirty="0"/>
              <a:t>ab 2022/23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>
          <a:xfrm>
            <a:off x="7558201" y="4790252"/>
            <a:ext cx="960324" cy="2000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06269C-C24E-4E80-9A4B-E7E19BB59A67}" type="slidenum">
              <a:rPr kumimoji="0" lang="de-AT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de-AT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7" name="Textplatzhalter 2">
            <a:extLst>
              <a:ext uri="{FF2B5EF4-FFF2-40B4-BE49-F238E27FC236}">
                <a16:creationId xmlns:a16="http://schemas.microsoft.com/office/drawing/2014/main" id="{0A5A1415-99AA-40D6-93B1-85DFAA8FF5D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0001" y="2179117"/>
            <a:ext cx="2459327" cy="1454310"/>
          </a:xfr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/>
          <a:lstStyle/>
          <a:p>
            <a:pPr marL="180975" indent="0">
              <a:spcAft>
                <a:spcPts val="0"/>
              </a:spcAft>
              <a:buNone/>
            </a:pPr>
            <a:r>
              <a:rPr lang="de-AT" sz="1600" b="1" dirty="0">
                <a:solidFill>
                  <a:schemeClr val="tx1"/>
                </a:solidFill>
                <a:ea typeface="Calibri" panose="020F0502020204030204" pitchFamily="34" charset="0"/>
              </a:rPr>
              <a:t>BGBl. II Nr. 267/2022 </a:t>
            </a:r>
            <a:br>
              <a:rPr lang="de-AT" sz="1600" b="1" dirty="0">
                <a:solidFill>
                  <a:schemeClr val="tx1"/>
                </a:solidFill>
                <a:ea typeface="Calibri" panose="020F0502020204030204" pitchFamily="34" charset="0"/>
              </a:rPr>
            </a:br>
            <a:r>
              <a:rPr lang="de-AT" sz="1600" b="1" dirty="0">
                <a:solidFill>
                  <a:schemeClr val="tx1"/>
                </a:solidFill>
                <a:ea typeface="Calibri" panose="020F0502020204030204" pitchFamily="34" charset="0"/>
              </a:rPr>
              <a:t>vom 06.07.2022</a:t>
            </a:r>
            <a:endParaRPr lang="de-AT" sz="1600" b="1" dirty="0">
              <a:solidFill>
                <a:schemeClr val="tx1"/>
              </a:solidFill>
              <a:ea typeface="Calibri" panose="020F0502020204030204" pitchFamily="34" charset="0"/>
              <a:hlinkClick r:id="rId2"/>
            </a:endParaRPr>
          </a:p>
          <a:p>
            <a:pPr marL="180975" indent="0">
              <a:spcAft>
                <a:spcPts val="0"/>
              </a:spcAft>
              <a:buNone/>
            </a:pPr>
            <a:r>
              <a:rPr lang="de-AT" sz="1200" dirty="0">
                <a:solidFill>
                  <a:srgbClr val="E6320F"/>
                </a:solidFill>
                <a:ea typeface="Calibri" panose="020F0502020204030204" pitchFamily="34" charset="0"/>
                <a:hlinkClick r:id="rId2"/>
              </a:rPr>
              <a:t>https://www.ris.bka.gv.at/</a:t>
            </a:r>
            <a:br>
              <a:rPr lang="de-AT" sz="1200" dirty="0">
                <a:solidFill>
                  <a:srgbClr val="E6320F"/>
                </a:solidFill>
                <a:ea typeface="Calibri" panose="020F0502020204030204" pitchFamily="34" charset="0"/>
                <a:hlinkClick r:id="rId2"/>
              </a:rPr>
            </a:br>
            <a:r>
              <a:rPr lang="de-AT" sz="1200" dirty="0" err="1">
                <a:solidFill>
                  <a:srgbClr val="E6320F"/>
                </a:solidFill>
                <a:ea typeface="Calibri" panose="020F0502020204030204" pitchFamily="34" charset="0"/>
                <a:hlinkClick r:id="rId2"/>
              </a:rPr>
              <a:t>eli</a:t>
            </a:r>
            <a:r>
              <a:rPr lang="de-AT" sz="1200" dirty="0">
                <a:solidFill>
                  <a:srgbClr val="E6320F"/>
                </a:solidFill>
                <a:ea typeface="Calibri" panose="020F0502020204030204" pitchFamily="34" charset="0"/>
                <a:hlinkClick r:id="rId2"/>
              </a:rPr>
              <a:t>/</a:t>
            </a:r>
            <a:r>
              <a:rPr lang="de-AT" sz="1200" dirty="0" err="1">
                <a:solidFill>
                  <a:srgbClr val="E6320F"/>
                </a:solidFill>
                <a:ea typeface="Calibri" panose="020F0502020204030204" pitchFamily="34" charset="0"/>
                <a:hlinkClick r:id="rId2"/>
              </a:rPr>
              <a:t>bgbl</a:t>
            </a:r>
            <a:r>
              <a:rPr lang="de-AT" sz="1200" dirty="0">
                <a:solidFill>
                  <a:srgbClr val="E6320F"/>
                </a:solidFill>
                <a:ea typeface="Calibri" panose="020F0502020204030204" pitchFamily="34" charset="0"/>
                <a:hlinkClick r:id="rId2"/>
              </a:rPr>
              <a:t>/II/2022/267/20220706</a:t>
            </a:r>
            <a:endParaRPr lang="de-AT" sz="1200" dirty="0">
              <a:solidFill>
                <a:srgbClr val="E6320F"/>
              </a:solidFill>
              <a:ea typeface="Calibri" panose="020F0502020204030204" pitchFamily="34" charset="0"/>
            </a:endParaRPr>
          </a:p>
          <a:p>
            <a:pPr marL="180975" indent="0">
              <a:spcAft>
                <a:spcPts val="0"/>
              </a:spcAft>
              <a:buNone/>
            </a:pPr>
            <a:endParaRPr lang="de-AT" sz="1200" dirty="0">
              <a:solidFill>
                <a:srgbClr val="E6320F"/>
              </a:solidFill>
              <a:ea typeface="Calibri" panose="020F0502020204030204" pitchFamily="34" charset="0"/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36357" y="922281"/>
            <a:ext cx="4088224" cy="39679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24059" y="147694"/>
            <a:ext cx="1066031" cy="548137"/>
          </a:xfrm>
          <a:prstGeom prst="rect">
            <a:avLst/>
          </a:prstGeom>
        </p:spPr>
      </p:pic>
      <p:pic>
        <p:nvPicPr>
          <p:cNvPr id="10" name="Grafik 9" descr="C:\Users\wieserm\AppData\Local\Microsoft\Windows\INetCache\Content.Word\Education Innovation Studios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08845" y="74835"/>
            <a:ext cx="1192316" cy="63623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111363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17F9E25-0E8A-4EC9-894D-87AA91809A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1" y="1100129"/>
            <a:ext cx="7978525" cy="1025727"/>
          </a:xfrm>
        </p:spPr>
        <p:txBody>
          <a:bodyPr/>
          <a:lstStyle/>
          <a:p>
            <a:r>
              <a:rPr lang="de-AT" dirty="0"/>
              <a:t>Lehrpläne VS, MS, AHS</a:t>
            </a:r>
            <a:br>
              <a:rPr lang="de-AT" dirty="0"/>
            </a:br>
            <a:r>
              <a:rPr lang="de-AT" dirty="0"/>
              <a:t>ab 2023/24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>
          <a:xfrm>
            <a:off x="7558201" y="4790252"/>
            <a:ext cx="960324" cy="2000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06269C-C24E-4E80-9A4B-E7E19BB59A67}" type="slidenum">
              <a:rPr kumimoji="0" lang="de-AT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de-AT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7" name="Textplatzhalter 2">
            <a:extLst>
              <a:ext uri="{FF2B5EF4-FFF2-40B4-BE49-F238E27FC236}">
                <a16:creationId xmlns:a16="http://schemas.microsoft.com/office/drawing/2014/main" id="{0A5A1415-99AA-40D6-93B1-85DFAA8FF5D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0001" y="2179117"/>
            <a:ext cx="2459327" cy="1454310"/>
          </a:xfr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/>
          <a:lstStyle/>
          <a:p>
            <a:pPr marL="180975" indent="0">
              <a:spcAft>
                <a:spcPts val="0"/>
              </a:spcAft>
              <a:buNone/>
            </a:pPr>
            <a:r>
              <a:rPr lang="de-AT" sz="1600" b="1" dirty="0">
                <a:solidFill>
                  <a:schemeClr val="tx1"/>
                </a:solidFill>
                <a:ea typeface="Calibri" panose="020F0502020204030204" pitchFamily="34" charset="0"/>
              </a:rPr>
              <a:t>BGBl. II Nr. 1/2023 </a:t>
            </a:r>
            <a:br>
              <a:rPr lang="de-AT" sz="1600" b="1" dirty="0">
                <a:solidFill>
                  <a:schemeClr val="tx1"/>
                </a:solidFill>
                <a:ea typeface="Calibri" panose="020F0502020204030204" pitchFamily="34" charset="0"/>
              </a:rPr>
            </a:br>
            <a:r>
              <a:rPr lang="de-AT" sz="1600" b="1" dirty="0">
                <a:solidFill>
                  <a:schemeClr val="tx1"/>
                </a:solidFill>
                <a:ea typeface="Calibri" panose="020F0502020204030204" pitchFamily="34" charset="0"/>
              </a:rPr>
              <a:t>vom 02.01.2023</a:t>
            </a:r>
            <a:endParaRPr lang="de-AT" sz="1600" b="1" dirty="0">
              <a:solidFill>
                <a:schemeClr val="tx1"/>
              </a:solidFill>
              <a:ea typeface="Calibri" panose="020F0502020204030204" pitchFamily="34" charset="0"/>
              <a:hlinkClick r:id="rId2"/>
            </a:endParaRPr>
          </a:p>
          <a:p>
            <a:pPr marL="180975" indent="0">
              <a:spcAft>
                <a:spcPts val="0"/>
              </a:spcAft>
              <a:buNone/>
            </a:pPr>
            <a:r>
              <a:rPr lang="de-AT" sz="1200" dirty="0">
                <a:solidFill>
                  <a:srgbClr val="E6320F"/>
                </a:solidFill>
                <a:ea typeface="Calibri" panose="020F0502020204030204" pitchFamily="34" charset="0"/>
                <a:hlinkClick r:id="rId3"/>
              </a:rPr>
              <a:t>https://www.ris.bka.gv.at/</a:t>
            </a:r>
            <a:br>
              <a:rPr lang="de-AT" sz="1200" dirty="0">
                <a:solidFill>
                  <a:srgbClr val="E6320F"/>
                </a:solidFill>
                <a:ea typeface="Calibri" panose="020F0502020204030204" pitchFamily="34" charset="0"/>
                <a:hlinkClick r:id="rId3"/>
              </a:rPr>
            </a:br>
            <a:r>
              <a:rPr lang="de-AT" sz="1200" dirty="0" err="1">
                <a:solidFill>
                  <a:srgbClr val="E6320F"/>
                </a:solidFill>
                <a:ea typeface="Calibri" panose="020F0502020204030204" pitchFamily="34" charset="0"/>
                <a:hlinkClick r:id="rId3"/>
              </a:rPr>
              <a:t>eli</a:t>
            </a:r>
            <a:r>
              <a:rPr lang="de-AT" sz="1200" dirty="0">
                <a:solidFill>
                  <a:srgbClr val="E6320F"/>
                </a:solidFill>
                <a:ea typeface="Calibri" panose="020F0502020204030204" pitchFamily="34" charset="0"/>
                <a:hlinkClick r:id="rId3"/>
              </a:rPr>
              <a:t>/</a:t>
            </a:r>
            <a:r>
              <a:rPr lang="de-AT" sz="1200" dirty="0" err="1">
                <a:solidFill>
                  <a:srgbClr val="E6320F"/>
                </a:solidFill>
                <a:ea typeface="Calibri" panose="020F0502020204030204" pitchFamily="34" charset="0"/>
                <a:hlinkClick r:id="rId3"/>
              </a:rPr>
              <a:t>bgbl</a:t>
            </a:r>
            <a:r>
              <a:rPr lang="de-AT" sz="1200" dirty="0">
                <a:solidFill>
                  <a:srgbClr val="E6320F"/>
                </a:solidFill>
                <a:ea typeface="Calibri" panose="020F0502020204030204" pitchFamily="34" charset="0"/>
                <a:hlinkClick r:id="rId3"/>
              </a:rPr>
              <a:t>/II/2023/1/20230102</a:t>
            </a:r>
            <a:endParaRPr lang="de-AT" sz="1200" dirty="0">
              <a:solidFill>
                <a:srgbClr val="E6320F"/>
              </a:solidFill>
              <a:ea typeface="Calibri" panose="020F0502020204030204" pitchFamily="34" charset="0"/>
            </a:endParaRPr>
          </a:p>
          <a:p>
            <a:pPr marL="180975" indent="0">
              <a:spcAft>
                <a:spcPts val="0"/>
              </a:spcAft>
              <a:buNone/>
            </a:pPr>
            <a:endParaRPr lang="de-AT" sz="1200" dirty="0">
              <a:solidFill>
                <a:srgbClr val="E6320F"/>
              </a:solidFill>
              <a:ea typeface="Calibri" panose="020F0502020204030204" pitchFamily="34" charset="0"/>
            </a:endParaRPr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24059" y="147694"/>
            <a:ext cx="1066031" cy="548137"/>
          </a:xfrm>
          <a:prstGeom prst="rect">
            <a:avLst/>
          </a:prstGeom>
        </p:spPr>
      </p:pic>
      <p:pic>
        <p:nvPicPr>
          <p:cNvPr id="10" name="Grafik 9" descr="C:\Users\wieserm\AppData\Local\Microsoft\Windows\INetCache\Content.Word\Education Innovation Studios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08845" y="74835"/>
            <a:ext cx="1192316" cy="636236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6"/>
          <a:srcRect b="28196"/>
          <a:stretch/>
        </p:blipFill>
        <p:spPr>
          <a:xfrm>
            <a:off x="3877119" y="922281"/>
            <a:ext cx="4161244" cy="34381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0142775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17F9E25-0E8A-4EC9-894D-87AA91809A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1" y="1240807"/>
            <a:ext cx="7978525" cy="1025727"/>
          </a:xfrm>
        </p:spPr>
        <p:txBody>
          <a:bodyPr/>
          <a:lstStyle/>
          <a:p>
            <a:pPr>
              <a:lnSpc>
                <a:spcPct val="100000"/>
              </a:lnSpc>
              <a:spcAft>
                <a:spcPts val="300"/>
              </a:spcAft>
            </a:pPr>
            <a:r>
              <a:rPr lang="de-AT" dirty="0"/>
              <a:t>Qualifizierung von Lehrenden </a:t>
            </a:r>
            <a:endParaRPr lang="de-D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0A5A1415-99AA-40D6-93B1-85DFAA8FF5D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39751" y="1836551"/>
            <a:ext cx="7859455" cy="3089410"/>
          </a:xfrm>
        </p:spPr>
        <p:txBody>
          <a:bodyPr/>
          <a:lstStyle/>
          <a:p>
            <a:pPr>
              <a:lnSpc>
                <a:spcPct val="100000"/>
              </a:lnSpc>
              <a:spcAft>
                <a:spcPts val="300"/>
              </a:spcAft>
            </a:pPr>
            <a:r>
              <a:rPr lang="de-AT" sz="1600" dirty="0"/>
              <a:t>MOOC „Digitale Grundbildung“ und Angebote an </a:t>
            </a:r>
            <a:br>
              <a:rPr lang="de-AT" sz="1600" dirty="0"/>
            </a:br>
            <a:r>
              <a:rPr lang="de-AT" sz="1600" dirty="0"/>
              <a:t>Pädagogischen Hochschulen – seit Mai 2022:</a:t>
            </a:r>
            <a:br>
              <a:rPr lang="de-AT" sz="1600" dirty="0"/>
            </a:br>
            <a:r>
              <a:rPr lang="de-AT" sz="1600" dirty="0">
                <a:hlinkClick r:id="rId2"/>
              </a:rPr>
              <a:t>https://www.virtuelle-ph.at/digigrubi/</a:t>
            </a:r>
            <a:r>
              <a:rPr lang="de-AT" sz="1600" dirty="0"/>
              <a:t> </a:t>
            </a:r>
            <a:br>
              <a:rPr lang="de-AT" sz="1600" dirty="0"/>
            </a:br>
            <a:endParaRPr lang="de-AT" sz="1600" dirty="0"/>
          </a:p>
          <a:p>
            <a:pPr>
              <a:lnSpc>
                <a:spcPct val="100000"/>
              </a:lnSpc>
              <a:spcAft>
                <a:spcPts val="300"/>
              </a:spcAft>
            </a:pPr>
            <a:r>
              <a:rPr lang="de-AT" sz="1600" dirty="0"/>
              <a:t>Hochschullehrgang an Pädagogischen Hochschulen</a:t>
            </a:r>
          </a:p>
          <a:p>
            <a:pPr lvl="1">
              <a:lnSpc>
                <a:spcPct val="100000"/>
              </a:lnSpc>
              <a:spcAft>
                <a:spcPts val="300"/>
              </a:spcAft>
            </a:pPr>
            <a:r>
              <a:rPr lang="de-AT" sz="1600" dirty="0"/>
              <a:t>seit Studienjahr 2022/23</a:t>
            </a:r>
          </a:p>
          <a:p>
            <a:pPr lvl="1">
              <a:lnSpc>
                <a:spcPct val="100000"/>
              </a:lnSpc>
              <a:spcAft>
                <a:spcPts val="300"/>
              </a:spcAft>
            </a:pPr>
            <a:r>
              <a:rPr lang="de-AT" sz="1600" dirty="0"/>
              <a:t>890 Teilnehmende im ersten Jahr</a:t>
            </a:r>
          </a:p>
          <a:p>
            <a:pPr lvl="1">
              <a:lnSpc>
                <a:spcPct val="100000"/>
              </a:lnSpc>
              <a:spcAft>
                <a:spcPts val="300"/>
              </a:spcAft>
            </a:pPr>
            <a:r>
              <a:rPr lang="de-AT" sz="1600" dirty="0"/>
              <a:t>Umfang von 30 EC</a:t>
            </a:r>
          </a:p>
          <a:p>
            <a:pPr lvl="1">
              <a:lnSpc>
                <a:spcPct val="100000"/>
              </a:lnSpc>
              <a:spcAft>
                <a:spcPts val="300"/>
              </a:spcAft>
            </a:pPr>
            <a:r>
              <a:rPr lang="de-AT" sz="1600" dirty="0"/>
              <a:t>Anrechnungsmöglichkeiten zur Berücksichtigung bereits erworbener Qualifikationen</a:t>
            </a:r>
            <a:br>
              <a:rPr lang="de-AT" sz="1600" dirty="0"/>
            </a:br>
            <a:endParaRPr lang="de-AT" sz="1600" dirty="0"/>
          </a:p>
          <a:p>
            <a:pPr>
              <a:lnSpc>
                <a:spcPct val="100000"/>
              </a:lnSpc>
              <a:spcAft>
                <a:spcPts val="300"/>
              </a:spcAft>
            </a:pPr>
            <a:r>
              <a:rPr lang="de-AT" sz="1600" dirty="0"/>
              <a:t>Lehramtsstudium in Entwicklungsverbünden</a:t>
            </a:r>
          </a:p>
          <a:p>
            <a:pPr>
              <a:lnSpc>
                <a:spcPct val="100000"/>
              </a:lnSpc>
              <a:spcAft>
                <a:spcPts val="300"/>
              </a:spcAft>
            </a:pPr>
            <a:endParaRPr lang="de-AT" sz="1600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>
          <a:xfrm>
            <a:off x="7558201" y="4790252"/>
            <a:ext cx="960324" cy="2000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06269C-C24E-4E80-9A4B-E7E19BB59A67}" type="slidenum">
              <a:rPr kumimoji="0" lang="de-AT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de-AT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026" name="Picture 2" descr="Logo MiniMOOC Standar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6331" y="2164973"/>
            <a:ext cx="1804535" cy="390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24059" y="147694"/>
            <a:ext cx="1066031" cy="548137"/>
          </a:xfrm>
          <a:prstGeom prst="rect">
            <a:avLst/>
          </a:prstGeom>
        </p:spPr>
      </p:pic>
      <p:pic>
        <p:nvPicPr>
          <p:cNvPr id="9" name="Grafik 8" descr="C:\Users\wieserm\AppData\Local\Microsoft\Windows\INetCache\Content.Word\Education Innovation Studios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08845" y="74835"/>
            <a:ext cx="1192316" cy="63623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494513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17F9E25-0E8A-4EC9-894D-87AA91809A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1" y="1100129"/>
            <a:ext cx="7978525" cy="1025727"/>
          </a:xfrm>
        </p:spPr>
        <p:txBody>
          <a:bodyPr/>
          <a:lstStyle/>
          <a:p>
            <a:pPr>
              <a:lnSpc>
                <a:spcPct val="100000"/>
              </a:lnSpc>
              <a:spcAft>
                <a:spcPts val="300"/>
              </a:spcAft>
            </a:pPr>
            <a:r>
              <a:rPr lang="de-DE" dirty="0"/>
              <a:t>Lehr- und </a:t>
            </a:r>
            <a:br>
              <a:rPr lang="de-DE" dirty="0"/>
            </a:br>
            <a:r>
              <a:rPr lang="de-DE" dirty="0"/>
              <a:t>Lernmaterial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>
          <a:xfrm>
            <a:off x="7558201" y="4790252"/>
            <a:ext cx="960324" cy="2000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06269C-C24E-4E80-9A4B-E7E19BB59A67}" type="slidenum">
              <a:rPr kumimoji="0" lang="de-AT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de-AT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2" name="Textplatzhalter 2">
            <a:extLst>
              <a:ext uri="{FF2B5EF4-FFF2-40B4-BE49-F238E27FC236}">
                <a16:creationId xmlns:a16="http://schemas.microsoft.com/office/drawing/2014/main" id="{0A5A1415-99AA-40D6-93B1-85DFAA8FF5D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39751" y="2023782"/>
            <a:ext cx="2929404" cy="2373120"/>
          </a:xfrm>
        </p:spPr>
        <p:txBody>
          <a:bodyPr/>
          <a:lstStyle/>
          <a:p>
            <a:pPr marL="0" indent="0">
              <a:lnSpc>
                <a:spcPct val="100000"/>
              </a:lnSpc>
              <a:spcAft>
                <a:spcPts val="300"/>
              </a:spcAft>
              <a:buNone/>
            </a:pPr>
            <a:r>
              <a:rPr lang="de-AT" sz="1600" b="1" dirty="0">
                <a:solidFill>
                  <a:schemeClr val="tx1"/>
                </a:solidFill>
                <a:hlinkClick r:id="rId2"/>
              </a:rPr>
              <a:t>www.eduthek.at</a:t>
            </a:r>
            <a:endParaRPr lang="de-AT" sz="1600" b="1" dirty="0">
              <a:solidFill>
                <a:schemeClr val="tx1"/>
              </a:solidFill>
            </a:endParaRPr>
          </a:p>
          <a:p>
            <a:pPr>
              <a:lnSpc>
                <a:spcPct val="100000"/>
              </a:lnSpc>
              <a:spcAft>
                <a:spcPts val="300"/>
              </a:spcAft>
            </a:pPr>
            <a:endParaRPr lang="de-AT" sz="1600" b="1" dirty="0">
              <a:solidFill>
                <a:schemeClr val="tx1"/>
              </a:solidFill>
            </a:endParaRPr>
          </a:p>
          <a:p>
            <a:pPr>
              <a:lnSpc>
                <a:spcPct val="100000"/>
              </a:lnSpc>
              <a:spcAft>
                <a:spcPts val="300"/>
              </a:spcAft>
            </a:pPr>
            <a:endParaRPr lang="de-AT" sz="1600" b="1" dirty="0">
              <a:solidFill>
                <a:schemeClr val="tx1"/>
              </a:solidFill>
            </a:endParaRPr>
          </a:p>
          <a:p>
            <a:pPr>
              <a:lnSpc>
                <a:spcPct val="100000"/>
              </a:lnSpc>
              <a:spcAft>
                <a:spcPts val="300"/>
              </a:spcAft>
            </a:pPr>
            <a:endParaRPr lang="de-AT" sz="1600" dirty="0">
              <a:solidFill>
                <a:schemeClr val="tx1"/>
              </a:solidFill>
            </a:endParaRPr>
          </a:p>
        </p:txBody>
      </p:sp>
      <p:pic>
        <p:nvPicPr>
          <p:cNvPr id="13" name="Grafik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4059" y="147694"/>
            <a:ext cx="1066031" cy="548137"/>
          </a:xfrm>
          <a:prstGeom prst="rect">
            <a:avLst/>
          </a:prstGeom>
        </p:spPr>
      </p:pic>
      <p:pic>
        <p:nvPicPr>
          <p:cNvPr id="14" name="Grafik 13" descr="C:\Users\wieserm\AppData\Local\Microsoft\Windows\INetCache\Content.Word\Education Innovation Studios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08845" y="74835"/>
            <a:ext cx="1192316" cy="63623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0" name="Gruppieren 19"/>
          <p:cNvGrpSpPr/>
          <p:nvPr/>
        </p:nvGrpSpPr>
        <p:grpSpPr>
          <a:xfrm>
            <a:off x="2543440" y="1085320"/>
            <a:ext cx="6097174" cy="3804944"/>
            <a:chOff x="2421352" y="977451"/>
            <a:chExt cx="6097174" cy="3804944"/>
          </a:xfrm>
        </p:grpSpPr>
        <p:pic>
          <p:nvPicPr>
            <p:cNvPr id="6" name="Grafik 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527150" y="977451"/>
              <a:ext cx="4634285" cy="3804944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4" name="Ellipse 3"/>
            <p:cNvSpPr/>
            <p:nvPr/>
          </p:nvSpPr>
          <p:spPr>
            <a:xfrm>
              <a:off x="2517651" y="2066570"/>
              <a:ext cx="2288618" cy="562974"/>
            </a:xfrm>
            <a:prstGeom prst="ellipse">
              <a:avLst/>
            </a:prstGeom>
            <a:noFill/>
            <a:ln>
              <a:solidFill>
                <a:srgbClr val="E6320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9" name="Ellipse 8"/>
            <p:cNvSpPr/>
            <p:nvPr/>
          </p:nvSpPr>
          <p:spPr>
            <a:xfrm>
              <a:off x="2421352" y="3311038"/>
              <a:ext cx="1118539" cy="259265"/>
            </a:xfrm>
            <a:prstGeom prst="ellipse">
              <a:avLst/>
            </a:prstGeom>
            <a:noFill/>
            <a:ln>
              <a:solidFill>
                <a:srgbClr val="E6320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cxnSp>
          <p:nvCxnSpPr>
            <p:cNvPr id="10" name="Gerade Verbindung mit Pfeil 9"/>
            <p:cNvCxnSpPr>
              <a:stCxn id="4" idx="4"/>
              <a:endCxn id="9" idx="7"/>
            </p:cNvCxnSpPr>
            <p:nvPr/>
          </p:nvCxnSpPr>
          <p:spPr>
            <a:xfrm flipH="1">
              <a:off x="3376085" y="2629544"/>
              <a:ext cx="285875" cy="719462"/>
            </a:xfrm>
            <a:prstGeom prst="straightConnector1">
              <a:avLst/>
            </a:prstGeom>
            <a:ln w="28575">
              <a:solidFill>
                <a:srgbClr val="E6320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8" name="Grafik 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646385" y="2674382"/>
              <a:ext cx="2872141" cy="1791842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15" name="Ellipse 14"/>
            <p:cNvSpPr/>
            <p:nvPr/>
          </p:nvSpPr>
          <p:spPr>
            <a:xfrm>
              <a:off x="5500489" y="3295923"/>
              <a:ext cx="2351260" cy="259265"/>
            </a:xfrm>
            <a:prstGeom prst="ellipse">
              <a:avLst/>
            </a:prstGeom>
            <a:noFill/>
            <a:ln>
              <a:solidFill>
                <a:srgbClr val="E6320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16" name="Ellipse 15"/>
            <p:cNvSpPr/>
            <p:nvPr/>
          </p:nvSpPr>
          <p:spPr>
            <a:xfrm>
              <a:off x="5488721" y="4206959"/>
              <a:ext cx="1267259" cy="259265"/>
            </a:xfrm>
            <a:prstGeom prst="ellipse">
              <a:avLst/>
            </a:prstGeom>
            <a:noFill/>
            <a:ln>
              <a:solidFill>
                <a:srgbClr val="E6320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cxnSp>
          <p:nvCxnSpPr>
            <p:cNvPr id="17" name="Gerade Verbindung mit Pfeil 16"/>
            <p:cNvCxnSpPr>
              <a:stCxn id="15" idx="4"/>
              <a:endCxn id="16" idx="7"/>
            </p:cNvCxnSpPr>
            <p:nvPr/>
          </p:nvCxnSpPr>
          <p:spPr>
            <a:xfrm flipH="1">
              <a:off x="6570394" y="3555188"/>
              <a:ext cx="105725" cy="689739"/>
            </a:xfrm>
            <a:prstGeom prst="straightConnector1">
              <a:avLst/>
            </a:prstGeom>
            <a:ln w="28575">
              <a:solidFill>
                <a:srgbClr val="E6320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2329218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17F9E25-0E8A-4EC9-894D-87AA91809A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1" y="1100129"/>
            <a:ext cx="7978525" cy="1025727"/>
          </a:xfrm>
        </p:spPr>
        <p:txBody>
          <a:bodyPr/>
          <a:lstStyle/>
          <a:p>
            <a:pPr>
              <a:lnSpc>
                <a:spcPct val="100000"/>
              </a:lnSpc>
              <a:spcAft>
                <a:spcPts val="300"/>
              </a:spcAft>
            </a:pPr>
            <a:r>
              <a:rPr lang="de-DE" dirty="0"/>
              <a:t>Lehr- und </a:t>
            </a:r>
            <a:br>
              <a:rPr lang="de-DE" dirty="0"/>
            </a:br>
            <a:r>
              <a:rPr lang="de-DE" dirty="0"/>
              <a:t>Lernmaterial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>
          <a:xfrm>
            <a:off x="7558201" y="4790252"/>
            <a:ext cx="960324" cy="2000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06269C-C24E-4E80-9A4B-E7E19BB59A67}" type="slidenum">
              <a:rPr kumimoji="0" lang="de-AT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de-AT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2" name="Textplatzhalter 2">
            <a:extLst>
              <a:ext uri="{FF2B5EF4-FFF2-40B4-BE49-F238E27FC236}">
                <a16:creationId xmlns:a16="http://schemas.microsoft.com/office/drawing/2014/main" id="{0A5A1415-99AA-40D6-93B1-85DFAA8FF5D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39751" y="2023782"/>
            <a:ext cx="2929404" cy="2373120"/>
          </a:xfrm>
        </p:spPr>
        <p:txBody>
          <a:bodyPr/>
          <a:lstStyle/>
          <a:p>
            <a:pPr marL="0" indent="0">
              <a:lnSpc>
                <a:spcPct val="100000"/>
              </a:lnSpc>
              <a:spcAft>
                <a:spcPts val="300"/>
              </a:spcAft>
              <a:buNone/>
            </a:pPr>
            <a:r>
              <a:rPr lang="de-AT" sz="1600" b="1" dirty="0">
                <a:solidFill>
                  <a:schemeClr val="tx1"/>
                </a:solidFill>
                <a:hlinkClick r:id="rId2"/>
              </a:rPr>
              <a:t>www.edutube.at</a:t>
            </a:r>
            <a:r>
              <a:rPr lang="de-AT" sz="1600" b="1" dirty="0">
                <a:solidFill>
                  <a:schemeClr val="tx1"/>
                </a:solidFill>
              </a:rPr>
              <a:t> </a:t>
            </a:r>
          </a:p>
          <a:p>
            <a:pPr>
              <a:lnSpc>
                <a:spcPct val="100000"/>
              </a:lnSpc>
              <a:spcAft>
                <a:spcPts val="300"/>
              </a:spcAft>
            </a:pPr>
            <a:endParaRPr lang="de-AT" sz="1600" b="1" dirty="0">
              <a:solidFill>
                <a:schemeClr val="tx1"/>
              </a:solidFill>
            </a:endParaRPr>
          </a:p>
          <a:p>
            <a:pPr>
              <a:lnSpc>
                <a:spcPct val="100000"/>
              </a:lnSpc>
              <a:spcAft>
                <a:spcPts val="300"/>
              </a:spcAft>
            </a:pPr>
            <a:endParaRPr lang="de-AT" sz="1600" b="1" dirty="0">
              <a:solidFill>
                <a:schemeClr val="tx1"/>
              </a:solidFill>
            </a:endParaRPr>
          </a:p>
          <a:p>
            <a:pPr>
              <a:lnSpc>
                <a:spcPct val="100000"/>
              </a:lnSpc>
              <a:spcAft>
                <a:spcPts val="300"/>
              </a:spcAft>
            </a:pPr>
            <a:endParaRPr lang="de-AT" sz="1600" dirty="0">
              <a:solidFill>
                <a:schemeClr val="tx1"/>
              </a:solidFill>
            </a:endParaRPr>
          </a:p>
        </p:txBody>
      </p:sp>
      <p:pic>
        <p:nvPicPr>
          <p:cNvPr id="13" name="Grafik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4059" y="147694"/>
            <a:ext cx="1066031" cy="548137"/>
          </a:xfrm>
          <a:prstGeom prst="rect">
            <a:avLst/>
          </a:prstGeom>
        </p:spPr>
      </p:pic>
      <p:pic>
        <p:nvPicPr>
          <p:cNvPr id="14" name="Grafik 13" descr="C:\Users\wieserm\AppData\Local\Microsoft\Windows\INetCache\Content.Word\Education Innovation Studios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08845" y="74835"/>
            <a:ext cx="1192316" cy="636236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4133" y="2530154"/>
            <a:ext cx="3139851" cy="23518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16694" y="1011428"/>
            <a:ext cx="3721669" cy="38705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cxnSp>
        <p:nvCxnSpPr>
          <p:cNvPr id="18" name="Gerade Verbindung mit Pfeil 17"/>
          <p:cNvCxnSpPr/>
          <p:nvPr/>
        </p:nvCxnSpPr>
        <p:spPr>
          <a:xfrm>
            <a:off x="3356124" y="3959881"/>
            <a:ext cx="872590" cy="0"/>
          </a:xfrm>
          <a:prstGeom prst="straightConnector1">
            <a:avLst/>
          </a:prstGeom>
          <a:ln w="28575">
            <a:solidFill>
              <a:srgbClr val="E6320F"/>
            </a:solidFill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Grafik 2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64845" y="2223583"/>
            <a:ext cx="2811663" cy="23755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7815975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Grafik 24">
            <a:extLst>
              <a:ext uri="{FF2B5EF4-FFF2-40B4-BE49-F238E27FC236}">
                <a16:creationId xmlns:a16="http://schemas.microsoft.com/office/drawing/2014/main" id="{1F52B8C4-B1A3-4B14-B2E3-569458F2582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805"/>
          <a:stretch/>
        </p:blipFill>
        <p:spPr>
          <a:xfrm>
            <a:off x="5014359" y="1724321"/>
            <a:ext cx="3821048" cy="2571749"/>
          </a:xfrm>
          <a:prstGeom prst="rect">
            <a:avLst/>
          </a:prstGeom>
        </p:spPr>
      </p:pic>
      <p:pic>
        <p:nvPicPr>
          <p:cNvPr id="9" name="Grafik 8" descr="Ein Bild, das Person, Foto, Tennis, Gruppe enthält.&#10;&#10;Mit sehr hoher Zuverlässigkeit generierte Beschreibung">
            <a:extLst>
              <a:ext uri="{FF2B5EF4-FFF2-40B4-BE49-F238E27FC236}">
                <a16:creationId xmlns:a16="http://schemas.microsoft.com/office/drawing/2014/main" id="{A2B2043D-2462-4B73-888D-224125B750B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017" t="1790" r="29605" b="19547"/>
          <a:stretch/>
        </p:blipFill>
        <p:spPr>
          <a:xfrm>
            <a:off x="557327" y="1724321"/>
            <a:ext cx="1995373" cy="2571750"/>
          </a:xfrm>
          <a:prstGeom prst="rect">
            <a:avLst/>
          </a:prstGeom>
        </p:spPr>
      </p:pic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06269C-C24E-4E80-9A4B-E7E19BB59A67}" type="slidenum">
              <a:rPr lang="de-AT" smtClean="0"/>
              <a:pPr/>
              <a:t>2</a:t>
            </a:fld>
            <a:endParaRPr lang="de-AT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3A110C4A-F7B5-41E7-BD5D-2320A5EBBD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Digitale Transformation in der Schule</a:t>
            </a:r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2A1C3F67-63AD-4C02-A572-DE08B50C7C28}"/>
              </a:ext>
            </a:extLst>
          </p:cNvPr>
          <p:cNvSpPr/>
          <p:nvPr/>
        </p:nvSpPr>
        <p:spPr>
          <a:xfrm>
            <a:off x="654766" y="3697170"/>
            <a:ext cx="162095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AT" sz="3600" dirty="0">
                <a:solidFill>
                  <a:schemeClr val="bg2"/>
                </a:solidFill>
                <a:latin typeface="SpiegelSansWeb"/>
              </a:rPr>
              <a:t>1970er</a:t>
            </a:r>
            <a:endParaRPr lang="de-AT" sz="3600" dirty="0">
              <a:solidFill>
                <a:schemeClr val="bg2"/>
              </a:solidFill>
            </a:endParaRPr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2484835C-8A0B-437B-BBB6-64C2BF281748}"/>
              </a:ext>
            </a:extLst>
          </p:cNvPr>
          <p:cNvSpPr/>
          <p:nvPr/>
        </p:nvSpPr>
        <p:spPr>
          <a:xfrm>
            <a:off x="5031922" y="3697790"/>
            <a:ext cx="146706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AT" sz="3600" dirty="0">
                <a:solidFill>
                  <a:schemeClr val="bg2"/>
                </a:solidFill>
                <a:latin typeface="SpiegelSansWeb"/>
              </a:rPr>
              <a:t>Heute</a:t>
            </a:r>
            <a:endParaRPr lang="de-AT" sz="3600" dirty="0">
              <a:solidFill>
                <a:schemeClr val="bg2"/>
              </a:solidFill>
            </a:endParaRPr>
          </a:p>
        </p:txBody>
      </p:sp>
      <p:pic>
        <p:nvPicPr>
          <p:cNvPr id="21" name="Grafik 20" descr="Ein Bild, das Wand, drinnen, Decke, Tisch enthält.&#10;&#10;Mit sehr hoher Zuverlässigkeit generierte Beschreibung">
            <a:extLst>
              <a:ext uri="{FF2B5EF4-FFF2-40B4-BE49-F238E27FC236}">
                <a16:creationId xmlns:a16="http://schemas.microsoft.com/office/drawing/2014/main" id="{5C119815-F707-4801-9D9E-F3B238E793D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75" r="33718"/>
          <a:stretch/>
        </p:blipFill>
        <p:spPr>
          <a:xfrm>
            <a:off x="2697481" y="1724319"/>
            <a:ext cx="2156459" cy="2571751"/>
          </a:xfrm>
          <a:prstGeom prst="rect">
            <a:avLst/>
          </a:prstGeom>
        </p:spPr>
      </p:pic>
      <p:sp>
        <p:nvSpPr>
          <p:cNvPr id="22" name="Rechteck 21">
            <a:extLst>
              <a:ext uri="{FF2B5EF4-FFF2-40B4-BE49-F238E27FC236}">
                <a16:creationId xmlns:a16="http://schemas.microsoft.com/office/drawing/2014/main" id="{09E4DB58-0824-42C7-8945-0F67F49C2E29}"/>
              </a:ext>
            </a:extLst>
          </p:cNvPr>
          <p:cNvSpPr/>
          <p:nvPr/>
        </p:nvSpPr>
        <p:spPr>
          <a:xfrm>
            <a:off x="2875463" y="3697790"/>
            <a:ext cx="162095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AT" sz="3600" dirty="0">
                <a:solidFill>
                  <a:schemeClr val="bg2"/>
                </a:solidFill>
                <a:latin typeface="SpiegelSansWeb"/>
              </a:rPr>
              <a:t>1990er</a:t>
            </a:r>
            <a:endParaRPr lang="de-AT" sz="3600" dirty="0">
              <a:solidFill>
                <a:schemeClr val="bg2"/>
              </a:solidFill>
            </a:endParaRPr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76020" y="147694"/>
            <a:ext cx="1066031" cy="548137"/>
          </a:xfrm>
          <a:prstGeom prst="rect">
            <a:avLst/>
          </a:prstGeom>
        </p:spPr>
      </p:pic>
      <p:pic>
        <p:nvPicPr>
          <p:cNvPr id="11" name="Grafik 10" descr="C:\Users\wieserm\AppData\Local\Microsoft\Windows\INetCache\Content.Word\Education Innovation Studios.jp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45260" y="74835"/>
            <a:ext cx="1192316" cy="6362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rafik 12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83284" y="37561"/>
            <a:ext cx="1260448" cy="6686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rafik 1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89686" y="187249"/>
            <a:ext cx="1261310" cy="180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665827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Lehr- und Lernmaterial</a:t>
            </a:r>
            <a:endParaRPr lang="de-AT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>
              <a:lnSpc>
                <a:spcPts val="1800"/>
              </a:lnSpc>
            </a:pPr>
            <a:r>
              <a:rPr lang="de-AT" dirty="0"/>
              <a:t>Unterrichtsbeispiele für alle Fächer (digi.komp8)</a:t>
            </a:r>
          </a:p>
          <a:p>
            <a:pPr lvl="1">
              <a:lnSpc>
                <a:spcPts val="1800"/>
              </a:lnSpc>
            </a:pPr>
            <a:r>
              <a:rPr lang="de-AT" dirty="0">
                <a:solidFill>
                  <a:srgbClr val="FF0000"/>
                </a:solidFill>
                <a:hlinkClick r:id="rId2"/>
              </a:rPr>
              <a:t>http://www.digikomp.at</a:t>
            </a:r>
            <a:r>
              <a:rPr lang="de-AT" dirty="0"/>
              <a:t> </a:t>
            </a:r>
          </a:p>
          <a:p>
            <a:pPr lvl="1">
              <a:lnSpc>
                <a:spcPts val="1800"/>
              </a:lnSpc>
            </a:pPr>
            <a:r>
              <a:rPr lang="de-AT" dirty="0">
                <a:solidFill>
                  <a:srgbClr val="E6320F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http://www.virtuelle-ph.at/digigrubi/contentpool/</a:t>
            </a:r>
            <a:r>
              <a:rPr lang="de-AT" dirty="0">
                <a:solidFill>
                  <a:srgbClr val="E6320F"/>
                </a:solidFill>
              </a:rPr>
              <a:t> </a:t>
            </a:r>
          </a:p>
          <a:p>
            <a:pPr>
              <a:lnSpc>
                <a:spcPts val="1800"/>
              </a:lnSpc>
            </a:pPr>
            <a:r>
              <a:rPr lang="de-AT" dirty="0"/>
              <a:t>OER-Schulbuch „Computational </a:t>
            </a:r>
            <a:r>
              <a:rPr lang="de-AT" dirty="0" err="1"/>
              <a:t>Thinking</a:t>
            </a:r>
            <a:r>
              <a:rPr lang="de-AT" dirty="0"/>
              <a:t> mit BBC </a:t>
            </a:r>
            <a:r>
              <a:rPr lang="de-AT" dirty="0" err="1"/>
              <a:t>micro:bit</a:t>
            </a:r>
            <a:r>
              <a:rPr lang="de-AT" dirty="0"/>
              <a:t>”</a:t>
            </a:r>
          </a:p>
          <a:p>
            <a:pPr lvl="1">
              <a:lnSpc>
                <a:spcPts val="1800"/>
              </a:lnSpc>
            </a:pPr>
            <a:r>
              <a:rPr lang="de-AT" dirty="0">
                <a:solidFill>
                  <a:srgbClr val="FF0000"/>
                </a:solidFill>
                <a:hlinkClick r:id="rId4"/>
              </a:rPr>
              <a:t>https://microbit.eeducation.at/</a:t>
            </a:r>
            <a:endParaRPr lang="de-AT" dirty="0">
              <a:solidFill>
                <a:srgbClr val="FF0000"/>
              </a:solidFill>
            </a:endParaRPr>
          </a:p>
          <a:p>
            <a:pPr lvl="1">
              <a:lnSpc>
                <a:spcPts val="1800"/>
              </a:lnSpc>
            </a:pPr>
            <a:r>
              <a:rPr lang="de-AT" dirty="0">
                <a:solidFill>
                  <a:srgbClr val="FF0000"/>
                </a:solidFill>
                <a:hlinkClick r:id="rId5"/>
              </a:rPr>
              <a:t>https://imoox.at/mooc/local/courseintro/views/startpage.php?id=54</a:t>
            </a:r>
            <a:r>
              <a:rPr lang="de-AT" dirty="0">
                <a:solidFill>
                  <a:srgbClr val="FF0000"/>
                </a:solidFill>
              </a:rPr>
              <a:t> </a:t>
            </a:r>
          </a:p>
          <a:p>
            <a:pPr>
              <a:lnSpc>
                <a:spcPts val="1800"/>
              </a:lnSpc>
            </a:pPr>
            <a:r>
              <a:rPr lang="de-AT" dirty="0"/>
              <a:t>Medienkompetenz – Prototypische Aufgaben</a:t>
            </a:r>
          </a:p>
          <a:p>
            <a:pPr lvl="1">
              <a:lnSpc>
                <a:spcPts val="1800"/>
              </a:lnSpc>
            </a:pPr>
            <a:r>
              <a:rPr lang="de-AT" dirty="0">
                <a:solidFill>
                  <a:srgbClr val="FF0000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https://www.mediamanual.at/materialien/</a:t>
            </a:r>
            <a:r>
              <a:rPr lang="de-AT" dirty="0">
                <a:solidFill>
                  <a:srgbClr val="FF0000"/>
                </a:solidFill>
              </a:rPr>
              <a:t> </a:t>
            </a:r>
          </a:p>
          <a:p>
            <a:pPr>
              <a:lnSpc>
                <a:spcPts val="1800"/>
              </a:lnSpc>
            </a:pPr>
            <a:endParaRPr lang="de-AT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06269C-C24E-4E80-9A4B-E7E19BB59A67}" type="slidenum">
              <a:rPr lang="de-AT" smtClean="0"/>
              <a:pPr/>
              <a:t>20</a:t>
            </a:fld>
            <a:endParaRPr lang="de-AT" dirty="0"/>
          </a:p>
        </p:txBody>
      </p:sp>
      <p:pic>
        <p:nvPicPr>
          <p:cNvPr id="9" name="Grafik 8" descr="Ein Bild, das Elektronik enthält.&#10;&#10;Mit hoher Zuverlässigkeit generierte Beschreibung">
            <a:extLst>
              <a:ext uri="{FF2B5EF4-FFF2-40B4-BE49-F238E27FC236}">
                <a16:creationId xmlns:a16="http://schemas.microsoft.com/office/drawing/2014/main" id="{E5329647-D516-4022-8536-10FB78537C1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5030" y="2859486"/>
            <a:ext cx="1303091" cy="1850389"/>
          </a:xfrm>
          <a:prstGeom prst="rect">
            <a:avLst/>
          </a:prstGeom>
        </p:spPr>
      </p:pic>
      <p:pic>
        <p:nvPicPr>
          <p:cNvPr id="11" name="Grafik 10" descr="Ein Bild, das Screenshot enthält.&#10;&#10;Mit hoher Zuverlässigkeit generierte Beschreibung">
            <a:extLst>
              <a:ext uri="{FF2B5EF4-FFF2-40B4-BE49-F238E27FC236}">
                <a16:creationId xmlns:a16="http://schemas.microsoft.com/office/drawing/2014/main" id="{B6515709-8F25-4DB9-9B49-A458BD7D677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1301" y="1474560"/>
            <a:ext cx="1321707" cy="1850390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1BCEFCD0-094D-426D-85C6-73C884D3654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1525" y="1909417"/>
            <a:ext cx="1339852" cy="388558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24059" y="147694"/>
            <a:ext cx="1066031" cy="548137"/>
          </a:xfrm>
          <a:prstGeom prst="rect">
            <a:avLst/>
          </a:prstGeom>
        </p:spPr>
      </p:pic>
      <p:pic>
        <p:nvPicPr>
          <p:cNvPr id="10" name="Grafik 9" descr="C:\Users\wieserm\AppData\Local\Microsoft\Windows\INetCache\Content.Word\Education Innovation Studios.jpg"/>
          <p:cNvPicPr/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08845" y="74835"/>
            <a:ext cx="1192316" cy="63623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0444808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06269C-C24E-4E80-9A4B-E7E19BB59A67}" type="slidenum">
              <a:rPr lang="de-AT" smtClean="0"/>
              <a:pPr/>
              <a:t>21</a:t>
            </a:fld>
            <a:endParaRPr lang="de-AT" dirty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6993" y="1101919"/>
            <a:ext cx="4481465" cy="3702800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853538">
            <a:off x="4807101" y="493579"/>
            <a:ext cx="3820066" cy="3328915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7725" y="169942"/>
            <a:ext cx="1905000" cy="2667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Rechteck 6">
            <a:hlinkClick r:id="rId5"/>
          </p:cNvPr>
          <p:cNvSpPr/>
          <p:nvPr/>
        </p:nvSpPr>
        <p:spPr>
          <a:xfrm>
            <a:off x="5270340" y="4399782"/>
            <a:ext cx="23695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AT" u="sng" dirty="0"/>
              <a:t>microbit.eeducation.at</a:t>
            </a: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94458" y="620419"/>
            <a:ext cx="1883643" cy="2667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6" name="Picture 2" descr="https://www.aryagroupbly.in/wp-content/uploads/2020/05/new-gif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3875" y="2393189"/>
            <a:ext cx="1114986" cy="668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399504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40001" y="742380"/>
            <a:ext cx="7978525" cy="622091"/>
          </a:xfrm>
        </p:spPr>
        <p:txBody>
          <a:bodyPr/>
          <a:lstStyle/>
          <a:p>
            <a:r>
              <a:rPr lang="de-AT" dirty="0"/>
              <a:t>Digital LEVEL-UP </a:t>
            </a:r>
            <a:r>
              <a:rPr lang="de-AT" dirty="0" err="1"/>
              <a:t>Licence</a:t>
            </a:r>
            <a:endParaRPr lang="de-AT" dirty="0"/>
          </a:p>
        </p:txBody>
      </p:sp>
      <p:sp>
        <p:nvSpPr>
          <p:cNvPr id="6" name="Inhaltsplatzhalter 5"/>
          <p:cNvSpPr>
            <a:spLocks noGrp="1"/>
          </p:cNvSpPr>
          <p:nvPr>
            <p:ph sz="quarter" idx="13"/>
          </p:nvPr>
        </p:nvSpPr>
        <p:spPr>
          <a:xfrm>
            <a:off x="540000" y="1309864"/>
            <a:ext cx="7978775" cy="1287683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de-AT" sz="1600" dirty="0"/>
              <a:t>Kooperationsprojekt der PH Wien, der PH Niederösterreich und der KPH Wien/Krems in Zusammenarbeit mit dem </a:t>
            </a:r>
            <a:r>
              <a:rPr lang="de-AT" sz="1600" dirty="0" err="1"/>
              <a:t>OeAD</a:t>
            </a:r>
            <a:r>
              <a:rPr lang="de-AT" sz="1600" dirty="0"/>
              <a:t>, dem Future Learning Lab Wien, der VPH und der </a:t>
            </a:r>
            <a:r>
              <a:rPr lang="de-AT" sz="1600" dirty="0" err="1"/>
              <a:t>PHeLS</a:t>
            </a:r>
            <a:endParaRPr lang="de-AT" sz="1600" dirty="0"/>
          </a:p>
          <a:p>
            <a:pPr>
              <a:lnSpc>
                <a:spcPct val="100000"/>
              </a:lnSpc>
            </a:pPr>
            <a:r>
              <a:rPr lang="de-AT" sz="1600" dirty="0"/>
              <a:t>Die Initiative </a:t>
            </a:r>
            <a:r>
              <a:rPr lang="de-AT" sz="1600" b="1" dirty="0"/>
              <a:t>fokussiert auf die Nutzung der mobilen Geräte</a:t>
            </a:r>
            <a:r>
              <a:rPr lang="de-AT" sz="1600" dirty="0"/>
              <a:t> im Rahmen der Geräteinitiative und knüpft direkt an </a:t>
            </a:r>
            <a:r>
              <a:rPr lang="de-AT" sz="1600" b="1" dirty="0"/>
              <a:t>didaktische Vorgaben des Lehrplans Digitale Grundbildung</a:t>
            </a:r>
            <a:r>
              <a:rPr lang="de-AT" sz="1600" dirty="0"/>
              <a:t> an. </a:t>
            </a:r>
          </a:p>
          <a:p>
            <a:pPr>
              <a:lnSpc>
                <a:spcPct val="100000"/>
              </a:lnSpc>
            </a:pPr>
            <a:endParaRPr lang="de-AT" sz="1600" dirty="0"/>
          </a:p>
          <a:p>
            <a:pPr>
              <a:lnSpc>
                <a:spcPct val="100000"/>
              </a:lnSpc>
            </a:pPr>
            <a:br>
              <a:rPr lang="de-AT" sz="1600" dirty="0"/>
            </a:br>
            <a:endParaRPr lang="de-AT" sz="1600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539999" y="4694210"/>
            <a:ext cx="6875916" cy="2000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AT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https://digitaleslernen.oead.at/de/dlul#ms142</a:t>
            </a:r>
          </a:p>
        </p:txBody>
      </p:sp>
      <p:pic>
        <p:nvPicPr>
          <p:cNvPr id="9220" name="Picture 4" descr="Grafische Darstellung der drei Digital Level Up Licence Level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999" y="2630240"/>
            <a:ext cx="2372960" cy="1853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feld 6"/>
          <p:cNvSpPr txBox="1"/>
          <p:nvPr/>
        </p:nvSpPr>
        <p:spPr>
          <a:xfrm>
            <a:off x="3077727" y="2651760"/>
            <a:ext cx="5517634" cy="1988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AT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Ich kann:</a:t>
            </a:r>
          </a:p>
          <a:p>
            <a:pPr marL="182563" marR="0" lvl="0" indent="-18256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AT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Level 1: mein Gerät nutzen, und schützen, Regeln einhalten, Inhalte im Netz suchen und Quellen eingeben.</a:t>
            </a:r>
          </a:p>
          <a:p>
            <a:pPr marL="182563" marR="0" lvl="0" indent="-18256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AT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Level 2: Texte übersichtlich gestalten, Präsentationen erstellen, Apps für den Unterricht verwenden und unsere Lernplattform nutzen.</a:t>
            </a:r>
          </a:p>
          <a:p>
            <a:pPr marL="182563" marR="0" lvl="0" indent="-18256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AT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Level 3: meine Daten absichern und verwalten, mit anderen online an Dokumenten arbeiten sowie Audios und Videos für Projekte erstellen.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8" name="Foliennummernplatzhalter 4"/>
          <p:cNvSpPr>
            <a:spLocks noGrp="1"/>
          </p:cNvSpPr>
          <p:nvPr>
            <p:ph type="sldNum" sz="quarter" idx="12"/>
          </p:nvPr>
        </p:nvSpPr>
        <p:spPr>
          <a:xfrm>
            <a:off x="7558201" y="4790252"/>
            <a:ext cx="960324" cy="2000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06269C-C24E-4E80-9A4B-E7E19BB59A67}" type="slidenum">
              <a:rPr kumimoji="0" lang="de-AT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de-AT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4059" y="147694"/>
            <a:ext cx="1066031" cy="548137"/>
          </a:xfrm>
          <a:prstGeom prst="rect">
            <a:avLst/>
          </a:prstGeom>
        </p:spPr>
      </p:pic>
      <p:pic>
        <p:nvPicPr>
          <p:cNvPr id="10" name="Grafik 9" descr="C:\Users\wieserm\AppData\Local\Microsoft\Windows\INetCache\Content.Word\Education Innovation Studios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08845" y="74835"/>
            <a:ext cx="1192316" cy="63623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4686724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1206269C-C24E-4E80-9A4B-E7E19BB59A67}" type="slidenum">
              <a:rPr lang="de-AT">
                <a:solidFill>
                  <a:srgbClr val="000000"/>
                </a:solidFill>
              </a:rPr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23</a:t>
            </a:fld>
            <a:endParaRPr lang="de-AT" dirty="0">
              <a:solidFill>
                <a:srgbClr val="000000"/>
              </a:solidFill>
            </a:endParaRPr>
          </a:p>
        </p:txBody>
      </p:sp>
      <p:sp>
        <p:nvSpPr>
          <p:cNvPr id="2" name="Rechteck 1"/>
          <p:cNvSpPr/>
          <p:nvPr/>
        </p:nvSpPr>
        <p:spPr>
          <a:xfrm>
            <a:off x="436728" y="2212608"/>
            <a:ext cx="8304663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de-AT" sz="1400" b="1" dirty="0">
                <a:solidFill>
                  <a:srgbClr val="666666"/>
                </a:solidFill>
                <a:latin typeface="Source Sans Pro"/>
              </a:rPr>
              <a:t>Nach Absolvierung des </a:t>
            </a:r>
            <a:r>
              <a:rPr lang="de-AT" sz="1400" b="1" dirty="0" err="1">
                <a:solidFill>
                  <a:srgbClr val="666666"/>
                </a:solidFill>
                <a:latin typeface="Source Sans Pro"/>
              </a:rPr>
              <a:t>distance.learning</a:t>
            </a:r>
            <a:r>
              <a:rPr lang="de-AT" sz="1400" b="1" dirty="0">
                <a:solidFill>
                  <a:srgbClr val="666666"/>
                </a:solidFill>
                <a:latin typeface="Source Sans Pro"/>
              </a:rPr>
              <a:t> MOOCs können Lehrende …</a:t>
            </a:r>
            <a:endParaRPr lang="de-AT" sz="1400" dirty="0">
              <a:solidFill>
                <a:srgbClr val="666666"/>
              </a:solidFill>
              <a:latin typeface="Source Sans Pro"/>
            </a:endParaRP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de-AT" sz="1400" dirty="0">
                <a:solidFill>
                  <a:srgbClr val="666666"/>
                </a:solidFill>
                <a:latin typeface="Source Sans Pro"/>
              </a:rPr>
              <a:t>zentrale Konzepte im Zusammenhang mit </a:t>
            </a:r>
            <a:r>
              <a:rPr lang="de-AT" sz="1400" dirty="0" err="1">
                <a:solidFill>
                  <a:srgbClr val="666666"/>
                </a:solidFill>
                <a:latin typeface="Source Sans Pro"/>
              </a:rPr>
              <a:t>Distance</a:t>
            </a:r>
            <a:r>
              <a:rPr lang="de-AT" sz="1400" dirty="0">
                <a:solidFill>
                  <a:srgbClr val="666666"/>
                </a:solidFill>
                <a:latin typeface="Source Sans Pro"/>
              </a:rPr>
              <a:t> Learning sowie </a:t>
            </a:r>
            <a:r>
              <a:rPr lang="de-AT" sz="1400" dirty="0" err="1">
                <a:solidFill>
                  <a:srgbClr val="666666"/>
                </a:solidFill>
                <a:latin typeface="Source Sans Pro"/>
              </a:rPr>
              <a:t>Blended</a:t>
            </a:r>
            <a:r>
              <a:rPr lang="de-AT" sz="1400" dirty="0">
                <a:solidFill>
                  <a:srgbClr val="666666"/>
                </a:solidFill>
                <a:latin typeface="Source Sans Pro"/>
              </a:rPr>
              <a:t> Learning einordnen und erklären und auf die eigene Unterrichtspraxis umlegen. 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de-AT" sz="1400" dirty="0">
                <a:solidFill>
                  <a:srgbClr val="666666"/>
                </a:solidFill>
                <a:latin typeface="Source Sans Pro"/>
              </a:rPr>
              <a:t>zur Gestaltung des eigenen technikgestützten Unterrichts Softwareprodukte, Lernumgebungen und -</a:t>
            </a:r>
            <a:r>
              <a:rPr lang="de-AT" sz="1400" dirty="0" err="1">
                <a:solidFill>
                  <a:srgbClr val="666666"/>
                </a:solidFill>
                <a:latin typeface="Source Sans Pro"/>
              </a:rPr>
              <a:t>plattformen</a:t>
            </a:r>
            <a:r>
              <a:rPr lang="de-AT" sz="1400" dirty="0">
                <a:solidFill>
                  <a:srgbClr val="666666"/>
                </a:solidFill>
                <a:latin typeface="Source Sans Pro"/>
              </a:rPr>
              <a:t> hinsichtlich Ihrer Funktionalität und Einsatzmöglichkeit unterscheiden.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de-AT" sz="1400" dirty="0">
                <a:solidFill>
                  <a:srgbClr val="666666"/>
                </a:solidFill>
                <a:latin typeface="Source Sans Pro"/>
              </a:rPr>
              <a:t>digitalen Content finden, auswählen und digital zur Verfügung stellen.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de-AT" sz="1400" dirty="0">
                <a:solidFill>
                  <a:srgbClr val="666666"/>
                </a:solidFill>
                <a:latin typeface="Source Sans Pro"/>
              </a:rPr>
              <a:t>Grundlegende Aspekte des Urheberrechts benennen.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de-AT" sz="1400" dirty="0">
                <a:solidFill>
                  <a:srgbClr val="666666"/>
                </a:solidFill>
                <a:latin typeface="Source Sans Pro"/>
              </a:rPr>
              <a:t>Arbeitsergebnisse von Schülerinnen und Schülern einsammeln und digital Feedback geben.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de-AT" sz="1400" dirty="0">
                <a:solidFill>
                  <a:srgbClr val="666666"/>
                </a:solidFill>
                <a:latin typeface="Source Sans Pro"/>
              </a:rPr>
              <a:t>Basiselemente der verwendeten Lernumgebung anwenden und einfachen digitalen Content erstellen.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de-AT" sz="1400" dirty="0">
                <a:solidFill>
                  <a:srgbClr val="666666"/>
                </a:solidFill>
                <a:latin typeface="Source Sans Pro"/>
              </a:rPr>
              <a:t>adäquate Applikationen und Lernumgebungen für die synchrone sowie asynchrone Kommunikation und Zusammenarbeit einsetzen.</a:t>
            </a:r>
            <a:endParaRPr lang="de-AT" sz="1400" b="0" i="0" dirty="0">
              <a:solidFill>
                <a:srgbClr val="666666"/>
              </a:solidFill>
              <a:effectLst/>
              <a:latin typeface="Source Sans Pro"/>
            </a:endParaRPr>
          </a:p>
        </p:txBody>
      </p:sp>
      <p:sp>
        <p:nvSpPr>
          <p:cNvPr id="4" name="Rechteck 3"/>
          <p:cNvSpPr/>
          <p:nvPr/>
        </p:nvSpPr>
        <p:spPr>
          <a:xfrm>
            <a:off x="2159757" y="704280"/>
            <a:ext cx="676929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de-AT" dirty="0">
                <a:hlinkClick r:id="rId2"/>
              </a:rPr>
              <a:t>https://www.virtuelle-ph.at/dlm/</a:t>
            </a:r>
            <a:r>
              <a:rPr lang="de-AT" dirty="0"/>
              <a:t> </a:t>
            </a: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728" y="1233887"/>
            <a:ext cx="8492319" cy="924181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83678" y="68771"/>
            <a:ext cx="891169" cy="983115"/>
          </a:xfrm>
          <a:prstGeom prst="rect">
            <a:avLst/>
          </a:prstGeom>
        </p:spPr>
      </p:pic>
      <p:sp>
        <p:nvSpPr>
          <p:cNvPr id="8" name="Titel 1"/>
          <p:cNvSpPr>
            <a:spLocks noGrp="1"/>
          </p:cNvSpPr>
          <p:nvPr>
            <p:ph type="title"/>
          </p:nvPr>
        </p:nvSpPr>
        <p:spPr>
          <a:xfrm>
            <a:off x="540001" y="704280"/>
            <a:ext cx="7978525" cy="622091"/>
          </a:xfrm>
        </p:spPr>
        <p:txBody>
          <a:bodyPr/>
          <a:lstStyle/>
          <a:p>
            <a:r>
              <a:rPr lang="de-AT" dirty="0" err="1"/>
              <a:t>Distance</a:t>
            </a:r>
            <a:r>
              <a:rPr lang="de-AT" dirty="0"/>
              <a:t> Learning MOOC</a:t>
            </a:r>
          </a:p>
        </p:txBody>
      </p:sp>
    </p:spTree>
    <p:extLst>
      <p:ext uri="{BB962C8B-B14F-4D97-AF65-F5344CB8AC3E}">
        <p14:creationId xmlns:p14="http://schemas.microsoft.com/office/powerpoint/2010/main" val="201074520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1206269C-C24E-4E80-9A4B-E7E19BB59A67}" type="slidenum">
              <a:rPr lang="de-AT">
                <a:solidFill>
                  <a:srgbClr val="000000"/>
                </a:solidFill>
              </a:rPr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24</a:t>
            </a:fld>
            <a:endParaRPr lang="de-AT" dirty="0">
              <a:solidFill>
                <a:srgbClr val="000000"/>
              </a:solidFill>
            </a:endParaRPr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001" y="951655"/>
            <a:ext cx="8319794" cy="3524812"/>
          </a:xfrm>
          <a:prstGeom prst="rect">
            <a:avLst/>
          </a:prstGeom>
        </p:spPr>
      </p:pic>
      <p:sp>
        <p:nvSpPr>
          <p:cNvPr id="3" name="Rechteck 2"/>
          <p:cNvSpPr/>
          <p:nvPr/>
        </p:nvSpPr>
        <p:spPr>
          <a:xfrm>
            <a:off x="470848" y="4604741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e-AT" dirty="0">
                <a:hlinkClick r:id="rId3"/>
              </a:rPr>
              <a:t>https://www.virtuelle-ph.at/dkm/</a:t>
            </a:r>
            <a:r>
              <a:rPr lang="de-AT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2457515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40001" y="704280"/>
            <a:ext cx="7978525" cy="622091"/>
          </a:xfrm>
        </p:spPr>
        <p:txBody>
          <a:bodyPr/>
          <a:lstStyle/>
          <a:p>
            <a:r>
              <a:rPr lang="de-AT" dirty="0"/>
              <a:t>MOOC zu „Digital </a:t>
            </a:r>
            <a:r>
              <a:rPr lang="de-AT" dirty="0" err="1"/>
              <a:t>Citizenship</a:t>
            </a:r>
            <a:r>
              <a:rPr lang="de-AT" dirty="0"/>
              <a:t> und </a:t>
            </a:r>
            <a:r>
              <a:rPr lang="de-AT" dirty="0" err="1"/>
              <a:t>Fake</a:t>
            </a:r>
            <a:r>
              <a:rPr lang="de-AT" dirty="0"/>
              <a:t> News“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3"/>
          </p:nvPr>
        </p:nvSpPr>
        <p:spPr>
          <a:xfrm>
            <a:off x="539751" y="1273080"/>
            <a:ext cx="7978775" cy="3702780"/>
          </a:xfrm>
        </p:spPr>
        <p:txBody>
          <a:bodyPr/>
          <a:lstStyle/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de-AT" sz="1600" dirty="0"/>
              <a:t>Thematische Schwerpunkte und Lektionen der Online-Fortbildung für Lehrkräfte: </a:t>
            </a:r>
          </a:p>
          <a:p>
            <a:pPr lvl="1">
              <a:lnSpc>
                <a:spcPct val="100000"/>
              </a:lnSpc>
              <a:spcAft>
                <a:spcPts val="600"/>
              </a:spcAft>
            </a:pPr>
            <a:r>
              <a:rPr lang="de-DE" sz="1600" dirty="0"/>
              <a:t>Digital </a:t>
            </a:r>
            <a:r>
              <a:rPr lang="de-DE" sz="1600" dirty="0" err="1"/>
              <a:t>Citizenship</a:t>
            </a:r>
            <a:r>
              <a:rPr lang="de-DE" sz="1600" dirty="0"/>
              <a:t>: Die Möglichkeiten und Gefahren von Online- und Sozialen Medien in der Demokratie </a:t>
            </a:r>
          </a:p>
          <a:p>
            <a:pPr lvl="1">
              <a:lnSpc>
                <a:spcPct val="100000"/>
              </a:lnSpc>
              <a:spcAft>
                <a:spcPts val="600"/>
              </a:spcAft>
            </a:pPr>
            <a:r>
              <a:rPr lang="de-DE" sz="1600" dirty="0"/>
              <a:t>Manipulationsstrategien und Medienkompetenz</a:t>
            </a:r>
          </a:p>
          <a:p>
            <a:pPr lvl="1">
              <a:lnSpc>
                <a:spcPct val="100000"/>
              </a:lnSpc>
              <a:spcAft>
                <a:spcPts val="600"/>
              </a:spcAft>
            </a:pPr>
            <a:r>
              <a:rPr lang="de-DE" sz="1600" dirty="0" err="1"/>
              <a:t>Youtube</a:t>
            </a:r>
            <a:r>
              <a:rPr lang="de-DE" sz="1600" dirty="0"/>
              <a:t>, </a:t>
            </a:r>
            <a:r>
              <a:rPr lang="de-DE" sz="1600" dirty="0" err="1"/>
              <a:t>TikTok</a:t>
            </a:r>
            <a:r>
              <a:rPr lang="de-DE" sz="1600" dirty="0"/>
              <a:t> &amp; Co. – (Bewegte) Bilder und </a:t>
            </a:r>
            <a:r>
              <a:rPr lang="de-DE" sz="1600" dirty="0" err="1"/>
              <a:t>Fake</a:t>
            </a:r>
            <a:r>
              <a:rPr lang="de-DE" sz="1600" dirty="0"/>
              <a:t> News auf Sozialen Medien</a:t>
            </a:r>
            <a:endParaRPr lang="de-AT" sz="1600" dirty="0"/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de-AT" sz="1600" dirty="0"/>
              <a:t>Start: 9. Mai 2022 in einer begleiteten Phase, Dauer: 3 Wochen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de-AT" sz="1600" dirty="0"/>
              <a:t>Zielgruppe: Lehrende aller Schularten und Fächer, keine spezifischen </a:t>
            </a:r>
            <a:br>
              <a:rPr lang="de-AT" sz="1600" dirty="0"/>
            </a:br>
            <a:r>
              <a:rPr lang="de-AT" sz="1600" dirty="0"/>
              <a:t>Vorkenntnisse 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de-AT" sz="1600" dirty="0"/>
              <a:t>Anrechenbar als Fortbildung über die PH Steiermark (österreichweit)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de-AT" sz="1600" dirty="0"/>
              <a:t>Projektpartner: Demokratiezentrum Wien, </a:t>
            </a:r>
            <a:r>
              <a:rPr lang="de-AT" sz="1600" dirty="0" err="1"/>
              <a:t>iMOOX</a:t>
            </a:r>
            <a:r>
              <a:rPr lang="de-AT" sz="1600" dirty="0"/>
              <a:t>, BMBWF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de-AT" sz="1600" dirty="0"/>
              <a:t>Anmeldung: </a:t>
            </a:r>
            <a:r>
              <a:rPr lang="de-AT" sz="1600" dirty="0">
                <a:hlinkClick r:id="rId2"/>
              </a:rPr>
              <a:t>https://imoox.at/course/DiCiMOOC</a:t>
            </a:r>
            <a:r>
              <a:rPr lang="de-AT" sz="1600" dirty="0"/>
              <a:t>, </a:t>
            </a:r>
            <a:br>
              <a:rPr lang="de-AT" sz="1600" dirty="0"/>
            </a:br>
            <a:r>
              <a:rPr lang="de-AT" sz="1200" dirty="0"/>
              <a:t>https://www.ph-online.ac.at/phst/pl/ui/$ctx/wbLv.wbShowLVDetail?pStpSpNr=396051&amp;pSpracheNr=1</a:t>
            </a: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8377" y="2765280"/>
            <a:ext cx="2031492" cy="1524000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9470" y="4404360"/>
            <a:ext cx="571500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41734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Ausblick – Themen, an denen gearbeitet wird …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3"/>
          </p:nvPr>
        </p:nvSpPr>
        <p:spPr>
          <a:xfrm>
            <a:off x="539751" y="1623600"/>
            <a:ext cx="7978775" cy="3243368"/>
          </a:xfrm>
        </p:spPr>
        <p:txBody>
          <a:bodyPr/>
          <a:lstStyle/>
          <a:p>
            <a:r>
              <a:rPr lang="de-AT" b="1" dirty="0">
                <a:solidFill>
                  <a:srgbClr val="E6320F"/>
                </a:solidFill>
              </a:rPr>
              <a:t>Anschlussfähigkeit der Lehrpläne </a:t>
            </a:r>
            <a:r>
              <a:rPr lang="de-AT" dirty="0"/>
              <a:t>in der Sek 2 an die Digitale Grundbildung</a:t>
            </a:r>
          </a:p>
          <a:p>
            <a:pPr lvl="1"/>
            <a:r>
              <a:rPr lang="de-AT" dirty="0"/>
              <a:t>Informatik in der AHS-Oberstufe</a:t>
            </a:r>
          </a:p>
          <a:p>
            <a:pPr lvl="1"/>
            <a:r>
              <a:rPr lang="de-AT" dirty="0"/>
              <a:t>PTS, BMHS</a:t>
            </a:r>
          </a:p>
          <a:p>
            <a:r>
              <a:rPr lang="de-AT" dirty="0"/>
              <a:t>neue </a:t>
            </a:r>
            <a:r>
              <a:rPr lang="de-AT" b="1" dirty="0">
                <a:solidFill>
                  <a:srgbClr val="E6320F"/>
                </a:solidFill>
              </a:rPr>
              <a:t>MOOCs</a:t>
            </a:r>
            <a:r>
              <a:rPr lang="de-AT" dirty="0"/>
              <a:t> zu Induktionsphase, Neue Lehrpläne</a:t>
            </a:r>
          </a:p>
          <a:p>
            <a:r>
              <a:rPr lang="de-AT" b="1" dirty="0">
                <a:solidFill>
                  <a:srgbClr val="E6320F"/>
                </a:solidFill>
              </a:rPr>
              <a:t>Fokusthema KI</a:t>
            </a:r>
            <a:r>
              <a:rPr lang="de-AT" b="1" dirty="0"/>
              <a:t> </a:t>
            </a:r>
            <a:r>
              <a:rPr lang="de-AT" dirty="0"/>
              <a:t>(vgl. aktuelles Medienecho) </a:t>
            </a:r>
            <a:br>
              <a:rPr lang="de-AT" dirty="0"/>
            </a:br>
            <a:r>
              <a:rPr lang="de-AT" dirty="0"/>
              <a:t>pädagogische Chancen und Herausforderungen, </a:t>
            </a:r>
            <a:br>
              <a:rPr lang="de-AT" dirty="0"/>
            </a:br>
            <a:r>
              <a:rPr lang="de-AT" dirty="0"/>
              <a:t>rechtliche Klärungen, Handreichungen, Fortbildungen, …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06269C-C24E-4E80-9A4B-E7E19BB59A67}" type="slidenum">
              <a:rPr lang="de-AT" smtClean="0"/>
              <a:pPr/>
              <a:t>26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73487168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4"/>
          <p:cNvSpPr>
            <a:spLocks noGrp="1"/>
          </p:cNvSpPr>
          <p:nvPr>
            <p:ph type="sldNum" sz="quarter" idx="12"/>
          </p:nvPr>
        </p:nvSpPr>
        <p:spPr>
          <a:xfrm>
            <a:off x="7558201" y="4790252"/>
            <a:ext cx="960324" cy="2000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06269C-C24E-4E80-9A4B-E7E19BB59A67}" type="slidenum">
              <a:rPr kumimoji="0" lang="de-AT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de-AT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87"/>
          <a:stretch/>
        </p:blipFill>
        <p:spPr>
          <a:xfrm>
            <a:off x="521593" y="1036087"/>
            <a:ext cx="2298093" cy="1604147"/>
          </a:xfrm>
          <a:prstGeom prst="rect">
            <a:avLst/>
          </a:prstGeom>
        </p:spPr>
      </p:pic>
      <p:sp>
        <p:nvSpPr>
          <p:cNvPr id="8" name="Textplatzhalter 9">
            <a:extLst>
              <a:ext uri="{FF2B5EF4-FFF2-40B4-BE49-F238E27FC236}">
                <a16:creationId xmlns:a16="http://schemas.microsoft.com/office/drawing/2014/main" id="{05FDF2AC-02B4-458F-BBA4-D8E898C9483C}"/>
              </a:ext>
            </a:extLst>
          </p:cNvPr>
          <p:cNvSpPr txBox="1">
            <a:spLocks/>
          </p:cNvSpPr>
          <p:nvPr/>
        </p:nvSpPr>
        <p:spPr>
          <a:xfrm>
            <a:off x="412956" y="3266886"/>
            <a:ext cx="4053246" cy="1723391"/>
          </a:xfrm>
          <a:prstGeom prst="rect">
            <a:avLst/>
          </a:prstGeom>
        </p:spPr>
        <p:txBody>
          <a:bodyPr/>
          <a:lstStyle>
            <a:lvl1pPr marL="252000" marR="0" indent="-252000" algn="l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1425"/>
              </a:spcAft>
              <a:buClr>
                <a:schemeClr val="tx2"/>
              </a:buClr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bg1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04000" marR="0" indent="-252000" algn="l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1425"/>
              </a:spcAft>
              <a:buClrTx/>
              <a:buSzTx/>
              <a:buFont typeface="Corbel" panose="020B0503020204020204" pitchFamily="34" charset="0"/>
              <a:buChar char="−"/>
              <a:tabLst/>
              <a:defRPr sz="1800" kern="1200">
                <a:solidFill>
                  <a:schemeClr val="bg1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56000" indent="-252000" algn="l" defTabSz="914400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1425"/>
              </a:spcAft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bg1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Font typeface="Arial" pitchFamily="34" charset="0"/>
              <a:buChar char="–"/>
              <a:defRPr sz="1800" kern="1200">
                <a:solidFill>
                  <a:schemeClr val="bg1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buClr>
                <a:schemeClr val="tx2"/>
              </a:buClr>
              <a:buFont typeface="Arial" pitchFamily="34" charset="0"/>
              <a:buChar char="»"/>
              <a:defRPr sz="1800" kern="1200">
                <a:solidFill>
                  <a:schemeClr val="bg1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Aft>
                <a:spcPts val="600"/>
              </a:spcAft>
              <a:buNone/>
            </a:pPr>
            <a:r>
              <a:rPr lang="de-DE" sz="1200" b="1" dirty="0"/>
              <a:t>Mag. Martin Bauer, MSc</a:t>
            </a:r>
          </a:p>
          <a:p>
            <a:pPr marL="0" indent="0">
              <a:lnSpc>
                <a:spcPct val="100000"/>
              </a:lnSpc>
              <a:spcAft>
                <a:spcPts val="600"/>
              </a:spcAft>
              <a:buNone/>
            </a:pPr>
            <a:r>
              <a:rPr lang="de-DE" sz="1200" dirty="0"/>
              <a:t>Bundesministerium für Bildung, </a:t>
            </a:r>
            <a:br>
              <a:rPr lang="de-DE" sz="1200" dirty="0"/>
            </a:br>
            <a:r>
              <a:rPr lang="de-DE" sz="1200" dirty="0"/>
              <a:t>Wissenschaft und Forschung</a:t>
            </a:r>
          </a:p>
          <a:p>
            <a:pPr marL="0" indent="0">
              <a:lnSpc>
                <a:spcPct val="100000"/>
              </a:lnSpc>
              <a:spcAft>
                <a:spcPts val="600"/>
              </a:spcAft>
              <a:buNone/>
            </a:pPr>
            <a:r>
              <a:rPr lang="de-DE" sz="1200" dirty="0"/>
              <a:t>Chief Digital Officer (CDO)</a:t>
            </a:r>
            <a:br>
              <a:rPr lang="de-DE" sz="1200" dirty="0"/>
            </a:br>
            <a:r>
              <a:rPr lang="de-DE" sz="1200" dirty="0"/>
              <a:t>Leiter der Gruppe IT, Digitalisierung und Medien</a:t>
            </a:r>
            <a:br>
              <a:rPr lang="de-DE" sz="1200" dirty="0"/>
            </a:br>
            <a:r>
              <a:rPr lang="de-DE" sz="1200" dirty="0"/>
              <a:t>Leiter der Abteilung IT-Didaktik</a:t>
            </a:r>
          </a:p>
          <a:p>
            <a:pPr marL="0" indent="0">
              <a:lnSpc>
                <a:spcPct val="100000"/>
              </a:lnSpc>
              <a:spcAft>
                <a:spcPts val="600"/>
              </a:spcAft>
              <a:buNone/>
            </a:pPr>
            <a:r>
              <a:rPr lang="de-DE" sz="1200" dirty="0">
                <a:hlinkClick r:id="rId3"/>
              </a:rPr>
              <a:t>martin.bauer@bmbwf.gv.at</a:t>
            </a:r>
            <a:endParaRPr lang="de-DE" sz="1200" dirty="0"/>
          </a:p>
        </p:txBody>
      </p:sp>
      <p:sp>
        <p:nvSpPr>
          <p:cNvPr id="9" name="Titel 6">
            <a:extLst>
              <a:ext uri="{FF2B5EF4-FFF2-40B4-BE49-F238E27FC236}">
                <a16:creationId xmlns:a16="http://schemas.microsoft.com/office/drawing/2014/main" id="{2D045B8D-4354-418D-A5B3-536385506D1A}"/>
              </a:ext>
            </a:extLst>
          </p:cNvPr>
          <p:cNvSpPr txBox="1">
            <a:spLocks/>
          </p:cNvSpPr>
          <p:nvPr/>
        </p:nvSpPr>
        <p:spPr>
          <a:xfrm>
            <a:off x="513973" y="2693376"/>
            <a:ext cx="970316" cy="495967"/>
          </a:xfrm>
          <a:prstGeom prst="rect">
            <a:avLst/>
          </a:prstGeom>
        </p:spPr>
        <p:txBody>
          <a:bodyPr vert="horz" wrap="none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ts val="4000"/>
              </a:lnSpc>
              <a:spcBef>
                <a:spcPct val="0"/>
              </a:spcBef>
              <a:buNone/>
              <a:defRPr sz="3000" b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AT" sz="1800" dirty="0">
                <a:solidFill>
                  <a:srgbClr val="E6320F"/>
                </a:solidFill>
              </a:rPr>
              <a:t>Kontakt</a:t>
            </a:r>
            <a:endParaRPr lang="de-DE" sz="2800" dirty="0">
              <a:solidFill>
                <a:srgbClr val="E6320F"/>
              </a:solidFill>
            </a:endParaRPr>
          </a:p>
        </p:txBody>
      </p:sp>
      <p:sp>
        <p:nvSpPr>
          <p:cNvPr id="2" name="Rechteck 1"/>
          <p:cNvSpPr/>
          <p:nvPr/>
        </p:nvSpPr>
        <p:spPr>
          <a:xfrm>
            <a:off x="4602136" y="3691279"/>
            <a:ext cx="424689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AT" sz="2400" dirty="0">
                <a:hlinkClick r:id="rId4"/>
              </a:rPr>
              <a:t>https://goverdrive.portal.at/</a:t>
            </a:r>
            <a:br>
              <a:rPr lang="de-AT" sz="2400" dirty="0">
                <a:hlinkClick r:id="rId4"/>
              </a:rPr>
            </a:br>
            <a:r>
              <a:rPr lang="de-AT" sz="2400" dirty="0" err="1">
                <a:hlinkClick r:id="rId4"/>
              </a:rPr>
              <a:t>index.php</a:t>
            </a:r>
            <a:r>
              <a:rPr lang="de-AT" sz="2400" dirty="0">
                <a:hlinkClick r:id="rId4"/>
              </a:rPr>
              <a:t>/s/Y5xTzsY3RAGjbim</a:t>
            </a:r>
            <a:r>
              <a:rPr lang="de-AT" sz="2400" dirty="0"/>
              <a:t> </a:t>
            </a: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61130" y="982563"/>
            <a:ext cx="2702142" cy="2708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63741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Innovative Pädagogik für den Aufbau der </a:t>
            </a:r>
            <a:br>
              <a:rPr lang="de-AT" dirty="0"/>
            </a:br>
            <a:r>
              <a:rPr lang="de-AT" dirty="0"/>
              <a:t>21</a:t>
            </a:r>
            <a:r>
              <a:rPr lang="de-AT" baseline="30000" dirty="0"/>
              <a:t>st</a:t>
            </a:r>
            <a:r>
              <a:rPr lang="de-AT" dirty="0"/>
              <a:t> </a:t>
            </a:r>
            <a:r>
              <a:rPr lang="de-AT" dirty="0" err="1"/>
              <a:t>century</a:t>
            </a:r>
            <a:r>
              <a:rPr lang="de-AT" dirty="0"/>
              <a:t> </a:t>
            </a:r>
            <a:r>
              <a:rPr lang="de-AT" dirty="0" err="1"/>
              <a:t>skills</a:t>
            </a:r>
            <a:endParaRPr lang="de-AT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06269C-C24E-4E80-9A4B-E7E19BB59A67}" type="slidenum">
              <a:rPr lang="de-AT" smtClean="0"/>
              <a:pPr/>
              <a:t>3</a:t>
            </a:fld>
            <a:endParaRPr lang="de-AT" dirty="0"/>
          </a:p>
        </p:txBody>
      </p:sp>
      <p:graphicFrame>
        <p:nvGraphicFramePr>
          <p:cNvPr id="6" name="Tabel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77369784"/>
              </p:ext>
            </p:extLst>
          </p:nvPr>
        </p:nvGraphicFramePr>
        <p:xfrm>
          <a:off x="540001" y="2081916"/>
          <a:ext cx="7978524" cy="2626615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2659508">
                  <a:extLst>
                    <a:ext uri="{9D8B030D-6E8A-4147-A177-3AD203B41FA5}">
                      <a16:colId xmlns:a16="http://schemas.microsoft.com/office/drawing/2014/main" val="3114397668"/>
                    </a:ext>
                  </a:extLst>
                </a:gridCol>
                <a:gridCol w="2659508">
                  <a:extLst>
                    <a:ext uri="{9D8B030D-6E8A-4147-A177-3AD203B41FA5}">
                      <a16:colId xmlns:a16="http://schemas.microsoft.com/office/drawing/2014/main" val="2027229246"/>
                    </a:ext>
                  </a:extLst>
                </a:gridCol>
                <a:gridCol w="2659508">
                  <a:extLst>
                    <a:ext uri="{9D8B030D-6E8A-4147-A177-3AD203B41FA5}">
                      <a16:colId xmlns:a16="http://schemas.microsoft.com/office/drawing/2014/main" val="1028158063"/>
                    </a:ext>
                  </a:extLst>
                </a:gridCol>
              </a:tblGrid>
              <a:tr h="446705">
                <a:tc>
                  <a:txBody>
                    <a:bodyPr/>
                    <a:lstStyle/>
                    <a:p>
                      <a:pPr algn="ctr"/>
                      <a:r>
                        <a:rPr lang="de-AT" dirty="0"/>
                        <a:t>Primarstufe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dirty="0"/>
                        <a:t>Sek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dirty="0"/>
                        <a:t>Sek 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93207909"/>
                  </a:ext>
                </a:extLst>
              </a:tr>
              <a:tr h="2179910">
                <a:tc>
                  <a:txBody>
                    <a:bodyPr/>
                    <a:lstStyle/>
                    <a:p>
                      <a:pPr algn="ctr"/>
                      <a:r>
                        <a:rPr lang="de-AT" dirty="0"/>
                        <a:t>„Denken lernen,</a:t>
                      </a:r>
                      <a:r>
                        <a:rPr lang="de-AT" baseline="0" dirty="0"/>
                        <a:t> Probleme lösen“</a:t>
                      </a:r>
                    </a:p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de-AT" baseline="0" dirty="0"/>
                        <a:t>fachintegrativ</a:t>
                      </a:r>
                    </a:p>
                    <a:p>
                      <a:pPr algn="ctr"/>
                      <a:endParaRPr lang="de-AT" baseline="0" dirty="0"/>
                    </a:p>
                    <a:p>
                      <a:pPr algn="ctr"/>
                      <a:endParaRPr lang="de-A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dirty="0"/>
                        <a:t>Pflichtfach</a:t>
                      </a:r>
                      <a:br>
                        <a:rPr lang="de-AT" dirty="0"/>
                      </a:br>
                      <a:r>
                        <a:rPr lang="de-AT" dirty="0"/>
                        <a:t>Digitale Grundbildung</a:t>
                      </a:r>
                    </a:p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de-AT" dirty="0"/>
                        <a:t>4 Wochenstunden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dirty="0"/>
                        <a:t>verschiedene</a:t>
                      </a:r>
                      <a:br>
                        <a:rPr lang="de-AT" dirty="0"/>
                      </a:br>
                      <a:r>
                        <a:rPr lang="de-AT" dirty="0"/>
                        <a:t>Pflicht- und Wahlfächer</a:t>
                      </a:r>
                      <a:br>
                        <a:rPr lang="de-AT" dirty="0"/>
                      </a:br>
                      <a:r>
                        <a:rPr lang="de-AT" baseline="0" dirty="0"/>
                        <a:t>je nach Schulart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97977646"/>
                  </a:ext>
                </a:extLst>
              </a:tr>
            </a:tbl>
          </a:graphicData>
        </a:graphic>
      </p:graphicFrame>
      <p:pic>
        <p:nvPicPr>
          <p:cNvPr id="2056" name="Picture 8" descr="www.htl-kaindorf.at - Robotik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5490" y="3503549"/>
            <a:ext cx="1909466" cy="1074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2169" y="3503549"/>
            <a:ext cx="1506105" cy="1074075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7243" y="3511632"/>
            <a:ext cx="1920153" cy="1065992"/>
          </a:xfrm>
          <a:prstGeom prst="rect">
            <a:avLst/>
          </a:prstGeom>
        </p:spPr>
      </p:pic>
      <p:pic>
        <p:nvPicPr>
          <p:cNvPr id="18" name="Grafik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76020" y="147694"/>
            <a:ext cx="1066031" cy="548137"/>
          </a:xfrm>
          <a:prstGeom prst="rect">
            <a:avLst/>
          </a:prstGeom>
        </p:spPr>
      </p:pic>
      <p:pic>
        <p:nvPicPr>
          <p:cNvPr id="19" name="Grafik 18" descr="C:\Users\wieserm\AppData\Local\Microsoft\Windows\INetCache\Content.Word\Education Innovation Studios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45260" y="74835"/>
            <a:ext cx="1192316" cy="63623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rafik 19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83284" y="37561"/>
            <a:ext cx="1260448" cy="6686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rafik 2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89686" y="187249"/>
            <a:ext cx="1261310" cy="180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5436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AT" dirty="0"/>
              <a:t>Förderung des informatischen </a:t>
            </a:r>
            <a:br>
              <a:rPr lang="de-AT" dirty="0"/>
            </a:br>
            <a:r>
              <a:rPr lang="de-AT" dirty="0"/>
              <a:t>Denkens und kreativen Problemlösens</a:t>
            </a:r>
            <a:br>
              <a:rPr lang="de-AT" dirty="0"/>
            </a:br>
            <a:endParaRPr lang="de-AT" dirty="0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AT" dirty="0"/>
              <a:t>Digitale Grundbildung in der Primarstufe</a:t>
            </a:r>
          </a:p>
        </p:txBody>
      </p:sp>
      <p:sp>
        <p:nvSpPr>
          <p:cNvPr id="4" name="Rechteck 3"/>
          <p:cNvSpPr/>
          <p:nvPr/>
        </p:nvSpPr>
        <p:spPr>
          <a:xfrm>
            <a:off x="464758" y="3344354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e-AT" dirty="0">
                <a:hlinkClick r:id="rId2"/>
              </a:rPr>
              <a:t>www.bmbwf.gv.at/digicase</a:t>
            </a:r>
            <a:endParaRPr lang="de-AT" dirty="0"/>
          </a:p>
        </p:txBody>
      </p:sp>
      <p:pic>
        <p:nvPicPr>
          <p:cNvPr id="10" name="Grafik 9" descr="C:\Users\wieserm\AppData\Local\Microsoft\Windows\INetCache\Content.Word\Education Innovation Studios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13481" y="210438"/>
            <a:ext cx="1192316" cy="6362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rafik 10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05986" y="173164"/>
            <a:ext cx="1260448" cy="6686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594704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AT" sz="2000" dirty="0">
                <a:solidFill>
                  <a:srgbClr val="E6320F"/>
                </a:solidFill>
              </a:rPr>
              <a:t>Ziele der Maßnahme</a:t>
            </a:r>
            <a:endParaRPr lang="de-AT" sz="2000" dirty="0"/>
          </a:p>
        </p:txBody>
      </p:sp>
      <p:sp>
        <p:nvSpPr>
          <p:cNvPr id="5" name="Untertitel 2"/>
          <p:cNvSpPr txBox="1">
            <a:spLocks/>
          </p:cNvSpPr>
          <p:nvPr/>
        </p:nvSpPr>
        <p:spPr>
          <a:xfrm>
            <a:off x="451945" y="1707525"/>
            <a:ext cx="7978526" cy="309625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marR="0" indent="0" algn="l" defTabSz="914400" rtl="0" eaLnBrk="1" fontAlgn="auto" latinLnBrk="0" hangingPunct="1">
              <a:lnSpc>
                <a:spcPts val="4000"/>
              </a:lnSpc>
              <a:spcBef>
                <a:spcPts val="0"/>
              </a:spcBef>
              <a:spcAft>
                <a:spcPts val="1425"/>
              </a:spcAft>
              <a:buClr>
                <a:schemeClr val="tx2"/>
              </a:buClr>
              <a:buSzTx/>
              <a:buFont typeface="Arial" panose="020B0604020202020204" pitchFamily="34" charset="0"/>
              <a:buNone/>
              <a:tabLst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marR="0" indent="0" algn="ctr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1425"/>
              </a:spcAft>
              <a:buClrTx/>
              <a:buSzTx/>
              <a:buFont typeface="Corbel" panose="020B0503020204020204" pitchFamily="34" charset="0"/>
              <a:buNone/>
              <a:tabLst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1425"/>
              </a:spcAft>
              <a:buClr>
                <a:schemeClr val="tx2"/>
              </a:buClr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400"/>
              </a:spcBef>
              <a:buClr>
                <a:schemeClr val="tx2"/>
              </a:buClr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AT" sz="1600" b="1" dirty="0"/>
              <a:t>Entwicklung kostenloser</a:t>
            </a:r>
            <a:r>
              <a:rPr lang="de-AT" sz="1600" dirty="0"/>
              <a:t> und günstiger </a:t>
            </a:r>
            <a:r>
              <a:rPr lang="de-AT" sz="1600" b="1" dirty="0"/>
              <a:t>Unterrichtsmaterialien mit didaktischen Szenarien für den unmittelbaren Einsatz im Unterricht </a:t>
            </a:r>
            <a:r>
              <a:rPr lang="de-AT" sz="1600" dirty="0"/>
              <a:t>für </a:t>
            </a:r>
            <a:r>
              <a:rPr lang="de-AT" sz="1600" b="1" dirty="0"/>
              <a:t>die ersten 4 Schulstufen </a:t>
            </a:r>
            <a:r>
              <a:rPr lang="de-AT" sz="1600" dirty="0"/>
              <a:t>(Primarstufe) zur Begleitung der </a:t>
            </a:r>
            <a:r>
              <a:rPr lang="de-AT" sz="1600" b="1" dirty="0"/>
              <a:t>Einführung des neuen Lehrplans </a:t>
            </a:r>
            <a:r>
              <a:rPr lang="de-AT" sz="1600" dirty="0"/>
              <a:t>ab 2023/24.</a:t>
            </a:r>
          </a:p>
          <a:p>
            <a:pPr marL="171450" indent="-171450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AT" sz="1600" b="1" dirty="0"/>
              <a:t>Pilotphase 2022/23: </a:t>
            </a:r>
            <a:br>
              <a:rPr lang="de-AT" sz="1600" b="1" dirty="0"/>
            </a:br>
            <a:r>
              <a:rPr lang="de-AT" sz="1600" b="1" dirty="0"/>
              <a:t>Erprobung erfolgte an 100 Volksschulen in ganz Österreich (inkl. Praxisvolksschulen an </a:t>
            </a:r>
            <a:r>
              <a:rPr lang="de-AT" sz="1600" b="1" dirty="0" err="1"/>
              <a:t>PHen</a:t>
            </a:r>
            <a:r>
              <a:rPr lang="de-AT" sz="1600" b="1" dirty="0"/>
              <a:t>) </a:t>
            </a:r>
            <a:r>
              <a:rPr lang="de-AT" sz="1600" dirty="0"/>
              <a:t>mit </a:t>
            </a:r>
            <a:r>
              <a:rPr lang="de-AT" sz="1600" b="1" dirty="0"/>
              <a:t>begleitender wissenschaftlicher Studie </a:t>
            </a:r>
            <a:r>
              <a:rPr lang="de-AT" sz="1600" dirty="0"/>
              <a:t>in Bezug auf Effekte bei Kindern und die Fortbildungsbedarfe bei Lehrkräften.</a:t>
            </a:r>
          </a:p>
          <a:p>
            <a:pPr marL="171450" indent="-171450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AT" sz="1600" b="1" dirty="0"/>
              <a:t>Flächendeckender Rollout ab 2023/24: </a:t>
            </a:r>
            <a:br>
              <a:rPr lang="de-AT" sz="1600" b="1" dirty="0"/>
            </a:br>
            <a:r>
              <a:rPr lang="de-AT" sz="1600" b="1" dirty="0"/>
              <a:t>Fort- und Weiterbildung für Lehrende an Volksschulen mit dem </a:t>
            </a:r>
            <a:r>
              <a:rPr lang="de-AT" sz="1600" b="1" dirty="0" err="1"/>
              <a:t>digi.case</a:t>
            </a:r>
            <a:br>
              <a:rPr lang="de-AT" sz="1600" b="1" dirty="0"/>
            </a:br>
            <a:r>
              <a:rPr lang="de-AT" sz="1600" dirty="0"/>
              <a:t>begleitend zur Einführung des neuen Lehrplans ab der 1. Schulstufe</a:t>
            </a:r>
            <a:br>
              <a:rPr lang="de-AT" sz="1600" b="1" dirty="0"/>
            </a:br>
            <a:endParaRPr lang="de-AT" sz="1600" b="1" dirty="0"/>
          </a:p>
        </p:txBody>
      </p:sp>
      <p:pic>
        <p:nvPicPr>
          <p:cNvPr id="9" name="Grafik 8" descr="C:\Users\wieserm\AppData\Local\Microsoft\Windows\INetCache\Content.Word\Education Innovation Studios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94463" y="74835"/>
            <a:ext cx="1192316" cy="6362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rafik 9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86968" y="37561"/>
            <a:ext cx="1260448" cy="6686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84498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rafik 20" descr="C:\Users\wieserm\AppData\Local\Microsoft\Windows\INetCache\Content.Word\Education Innovation Studios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94463" y="74835"/>
            <a:ext cx="1192316" cy="636236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rafik 23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86968" y="37561"/>
            <a:ext cx="1260448" cy="66863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87171" y="1170028"/>
            <a:ext cx="1999790" cy="2803443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9675" y="1813707"/>
            <a:ext cx="1992471" cy="2803443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72050" y="2072240"/>
            <a:ext cx="1989427" cy="2803443"/>
          </a:xfrm>
          <a:prstGeom prst="rect">
            <a:avLst/>
          </a:prstGeom>
        </p:spPr>
      </p:pic>
      <p:sp>
        <p:nvSpPr>
          <p:cNvPr id="9" name="Titel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Level I – ANALOG Papier, Schere …</a:t>
            </a:r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41516" y="0"/>
            <a:ext cx="1931980" cy="5143500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08947" y="1676891"/>
            <a:ext cx="1996445" cy="2803443"/>
          </a:xfrm>
          <a:prstGeom prst="rect">
            <a:avLst/>
          </a:prstGeom>
        </p:spPr>
      </p:pic>
      <p:sp>
        <p:nvSpPr>
          <p:cNvPr id="25" name="Textfeld 24"/>
          <p:cNvSpPr txBox="1"/>
          <p:nvPr/>
        </p:nvSpPr>
        <p:spPr>
          <a:xfrm>
            <a:off x="5168278" y="4277718"/>
            <a:ext cx="2273379" cy="523220"/>
          </a:xfrm>
          <a:prstGeom prst="rect">
            <a:avLst/>
          </a:prstGeom>
          <a:ln>
            <a:solidFill>
              <a:schemeClr val="bg2">
                <a:lumMod val="8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de-AT" sz="2800" dirty="0">
                <a:hlinkClick r:id="rId9"/>
              </a:rPr>
              <a:t>https://dlpl.at</a:t>
            </a:r>
            <a:r>
              <a:rPr lang="de-AT" sz="2800" dirty="0"/>
              <a:t> </a:t>
            </a:r>
          </a:p>
        </p:txBody>
      </p:sp>
      <p:sp>
        <p:nvSpPr>
          <p:cNvPr id="11" name="Ellipse 10"/>
          <p:cNvSpPr/>
          <p:nvPr/>
        </p:nvSpPr>
        <p:spPr>
          <a:xfrm>
            <a:off x="7132968" y="2746439"/>
            <a:ext cx="1548744" cy="368709"/>
          </a:xfrm>
          <a:prstGeom prst="ellipse">
            <a:avLst/>
          </a:prstGeom>
          <a:noFill/>
          <a:ln>
            <a:solidFill>
              <a:srgbClr val="E632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8323984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792" b="8734"/>
          <a:stretch/>
        </p:blipFill>
        <p:spPr>
          <a:xfrm rot="10800000">
            <a:off x="-1" y="1744980"/>
            <a:ext cx="9227820" cy="3398520"/>
          </a:xfrm>
          <a:prstGeom prst="rect">
            <a:avLst/>
          </a:prstGeom>
        </p:spPr>
      </p:pic>
      <p:pic>
        <p:nvPicPr>
          <p:cNvPr id="7" name="Grafik 6" descr="C:\Users\wieserm\AppData\Local\Microsoft\Windows\INetCache\Content.Word\Education Innovation Studios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94463" y="74835"/>
            <a:ext cx="1192316" cy="636236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rafik 8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86968" y="37561"/>
            <a:ext cx="1260448" cy="66863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Level II – ANALOG Koffer</a:t>
            </a: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5"/>
          <a:srcRect b="1074"/>
          <a:stretch/>
        </p:blipFill>
        <p:spPr>
          <a:xfrm>
            <a:off x="7256264" y="1"/>
            <a:ext cx="1975720" cy="5154560"/>
          </a:xfrm>
          <a:prstGeom prst="rect">
            <a:avLst/>
          </a:prstGeom>
        </p:spPr>
      </p:pic>
      <p:sp>
        <p:nvSpPr>
          <p:cNvPr id="10" name="Ellipse 9"/>
          <p:cNvSpPr/>
          <p:nvPr/>
        </p:nvSpPr>
        <p:spPr>
          <a:xfrm>
            <a:off x="7138053" y="3185652"/>
            <a:ext cx="1526624" cy="368709"/>
          </a:xfrm>
          <a:prstGeom prst="ellipse">
            <a:avLst/>
          </a:prstGeom>
          <a:noFill/>
          <a:ln>
            <a:solidFill>
              <a:srgbClr val="E632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1" name="Textfeld 10"/>
          <p:cNvSpPr txBox="1"/>
          <p:nvPr/>
        </p:nvSpPr>
        <p:spPr>
          <a:xfrm>
            <a:off x="5168278" y="4277718"/>
            <a:ext cx="2273379" cy="523220"/>
          </a:xfrm>
          <a:prstGeom prst="rect">
            <a:avLst/>
          </a:prstGeom>
          <a:ln>
            <a:solidFill>
              <a:schemeClr val="bg2">
                <a:lumMod val="8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de-AT" sz="2800" dirty="0">
                <a:hlinkClick r:id="rId6"/>
              </a:rPr>
              <a:t>https://dlpl.at</a:t>
            </a:r>
            <a:r>
              <a:rPr lang="de-AT" sz="28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713650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2"/>
          <a:srcRect l="660" t="5062" r="-660" b="14673"/>
          <a:stretch/>
        </p:blipFill>
        <p:spPr>
          <a:xfrm>
            <a:off x="0" y="891540"/>
            <a:ext cx="9243060" cy="4251960"/>
          </a:xfrm>
          <a:prstGeom prst="rect">
            <a:avLst/>
          </a:prstGeom>
        </p:spPr>
      </p:pic>
      <p:pic>
        <p:nvPicPr>
          <p:cNvPr id="7" name="Grafik 6" descr="C:\Users\wieserm\AppData\Local\Microsoft\Windows\INetCache\Content.Word\Education Innovation Studios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94463" y="74835"/>
            <a:ext cx="1192316" cy="636236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rafik 8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86968" y="37561"/>
            <a:ext cx="1260448" cy="6686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913113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2"/>
          <a:srcRect t="17037"/>
          <a:stretch/>
        </p:blipFill>
        <p:spPr>
          <a:xfrm>
            <a:off x="0" y="876299"/>
            <a:ext cx="9220420" cy="4267201"/>
          </a:xfrm>
          <a:prstGeom prst="rect">
            <a:avLst/>
          </a:prstGeom>
        </p:spPr>
      </p:pic>
      <p:pic>
        <p:nvPicPr>
          <p:cNvPr id="7" name="Grafik 6" descr="C:\Users\wieserm\AppData\Local\Microsoft\Windows\INetCache\Content.Word\Education Innovation Studios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94463" y="74835"/>
            <a:ext cx="1192316" cy="636236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rafik 8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86968" y="37561"/>
            <a:ext cx="1260448" cy="6686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52478850"/>
      </p:ext>
    </p:extLst>
  </p:cSld>
  <p:clrMapOvr>
    <a:masterClrMapping/>
  </p:clrMapOvr>
</p:sld>
</file>

<file path=ppt/theme/theme1.xml><?xml version="1.0" encoding="utf-8"?>
<a:theme xmlns:a="http://schemas.openxmlformats.org/drawingml/2006/main" name="Republik-AT-4x3">
  <a:themeElements>
    <a:clrScheme name="Republik-AT">
      <a:dk1>
        <a:srgbClr val="000000"/>
      </a:dk1>
      <a:lt1>
        <a:srgbClr val="E6EFF3"/>
      </a:lt1>
      <a:dk2>
        <a:srgbClr val="E6320F"/>
      </a:dk2>
      <a:lt2>
        <a:srgbClr val="FFFFFF"/>
      </a:lt2>
      <a:accent1>
        <a:srgbClr val="CA0237"/>
      </a:accent1>
      <a:accent2>
        <a:srgbClr val="5FB564"/>
      </a:accent2>
      <a:accent3>
        <a:srgbClr val="950F53"/>
      </a:accent3>
      <a:accent4>
        <a:srgbClr val="F59C00"/>
      </a:accent4>
      <a:accent5>
        <a:srgbClr val="3BACBE"/>
      </a:accent5>
      <a:accent6>
        <a:srgbClr val="BCCF00"/>
      </a:accent6>
      <a:hlink>
        <a:srgbClr val="1C1C1C"/>
      </a:hlink>
      <a:folHlink>
        <a:srgbClr val="636362"/>
      </a:folHlink>
    </a:clrScheme>
    <a:fontScheme name="BKA2018-Schriften">
      <a:majorFont>
        <a:latin typeface="Corbel"/>
        <a:ea typeface=""/>
        <a:cs typeface=""/>
      </a:majorFont>
      <a:minorFont>
        <a:latin typeface="Corbel"/>
        <a:ea typeface=""/>
        <a:cs typeface=""/>
      </a:minorFont>
    </a:fontScheme>
    <a:fmtScheme name="Klarhei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MBWF-16x9.potx" id="{34D40799-B63E-4001-97F8-94EDBD357E4F}" vid="{F10EDC4D-045D-4063-872F-F10E84C90087}"/>
    </a:ext>
  </a:extLst>
</a:theme>
</file>

<file path=ppt/theme/theme2.xml><?xml version="1.0" encoding="utf-8"?>
<a:theme xmlns:a="http://schemas.openxmlformats.org/drawingml/2006/main" name="1_Republik-AT-4x3">
  <a:themeElements>
    <a:clrScheme name="Republik-AT">
      <a:dk1>
        <a:srgbClr val="000000"/>
      </a:dk1>
      <a:lt1>
        <a:srgbClr val="E6EFF3"/>
      </a:lt1>
      <a:dk2>
        <a:srgbClr val="E6320F"/>
      </a:dk2>
      <a:lt2>
        <a:srgbClr val="FFFFFF"/>
      </a:lt2>
      <a:accent1>
        <a:srgbClr val="CA0237"/>
      </a:accent1>
      <a:accent2>
        <a:srgbClr val="5FB564"/>
      </a:accent2>
      <a:accent3>
        <a:srgbClr val="950F53"/>
      </a:accent3>
      <a:accent4>
        <a:srgbClr val="F59C00"/>
      </a:accent4>
      <a:accent5>
        <a:srgbClr val="3BACBE"/>
      </a:accent5>
      <a:accent6>
        <a:srgbClr val="BCCF00"/>
      </a:accent6>
      <a:hlink>
        <a:srgbClr val="1C1C1C"/>
      </a:hlink>
      <a:folHlink>
        <a:srgbClr val="636362"/>
      </a:folHlink>
    </a:clrScheme>
    <a:fontScheme name="BKA2018-Schriften">
      <a:majorFont>
        <a:latin typeface="Corbel"/>
        <a:ea typeface=""/>
        <a:cs typeface=""/>
      </a:majorFont>
      <a:minorFont>
        <a:latin typeface="Corbel"/>
        <a:ea typeface=""/>
        <a:cs typeface=""/>
      </a:minorFont>
    </a:fontScheme>
    <a:fmtScheme name="Klarhei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MBWF-16x9.potx" id="{34D40799-B63E-4001-97F8-94EDBD357E4F}" vid="{F10EDC4D-045D-4063-872F-F10E84C90087}"/>
    </a:ext>
  </a:extLst>
</a:theme>
</file>

<file path=ppt/theme/theme3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BMBWF-16x9</Template>
  <TotalTime>0</TotalTime>
  <Words>1187</Words>
  <Application>Microsoft Office PowerPoint</Application>
  <PresentationFormat>Bildschirmpräsentation (16:9)</PresentationFormat>
  <Paragraphs>130</Paragraphs>
  <Slides>27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8</vt:i4>
      </vt:variant>
      <vt:variant>
        <vt:lpstr>Design</vt:lpstr>
      </vt:variant>
      <vt:variant>
        <vt:i4>2</vt:i4>
      </vt:variant>
      <vt:variant>
        <vt:lpstr>Folientitel</vt:lpstr>
      </vt:variant>
      <vt:variant>
        <vt:i4>27</vt:i4>
      </vt:variant>
    </vt:vector>
  </HeadingPairs>
  <TitlesOfParts>
    <vt:vector size="37" baseType="lpstr">
      <vt:lpstr>Arial</vt:lpstr>
      <vt:lpstr>Calibri</vt:lpstr>
      <vt:lpstr>Corbel</vt:lpstr>
      <vt:lpstr>Courier New</vt:lpstr>
      <vt:lpstr>Source Sans Pro</vt:lpstr>
      <vt:lpstr>SpiegelSansWeb</vt:lpstr>
      <vt:lpstr>Symbol</vt:lpstr>
      <vt:lpstr>Wingdings</vt:lpstr>
      <vt:lpstr>Republik-AT-4x3</vt:lpstr>
      <vt:lpstr>1_Republik-AT-4x3</vt:lpstr>
      <vt:lpstr>  Digitalisierung in der Schule</vt:lpstr>
      <vt:lpstr>Digitale Transformation in der Schule</vt:lpstr>
      <vt:lpstr>Innovative Pädagogik für den Aufbau der  21st century skills</vt:lpstr>
      <vt:lpstr>Digitale Grundbildung in der Primarstufe</vt:lpstr>
      <vt:lpstr>Ziele der Maßnahme</vt:lpstr>
      <vt:lpstr>Level I – ANALOG Papier, Schere …</vt:lpstr>
      <vt:lpstr>Level II – ANALOG Koffer</vt:lpstr>
      <vt:lpstr>PowerPoint-Präsentation</vt:lpstr>
      <vt:lpstr>PowerPoint-Präsentation</vt:lpstr>
      <vt:lpstr>PowerPoint-Präsentation</vt:lpstr>
      <vt:lpstr>Level III - DIGITAL Spiele</vt:lpstr>
      <vt:lpstr>Digitale Grundbildung in der Sek 1</vt:lpstr>
      <vt:lpstr>Pflichtgegenstand Digitale Grundbildung</vt:lpstr>
      <vt:lpstr>Stufenweise Einführung des neuen Pflichtgegenstandes </vt:lpstr>
      <vt:lpstr>Lehrplan Pflichtfach ab 2022/23</vt:lpstr>
      <vt:lpstr>Lehrpläne VS, MS, AHS ab 2023/24</vt:lpstr>
      <vt:lpstr>Qualifizierung von Lehrenden </vt:lpstr>
      <vt:lpstr>Lehr- und  Lernmaterial</vt:lpstr>
      <vt:lpstr>Lehr- und  Lernmaterial</vt:lpstr>
      <vt:lpstr>Lehr- und Lernmaterial</vt:lpstr>
      <vt:lpstr>PowerPoint-Präsentation</vt:lpstr>
      <vt:lpstr>Digital LEVEL-UP Licence</vt:lpstr>
      <vt:lpstr>Distance Learning MOOC</vt:lpstr>
      <vt:lpstr>PowerPoint-Präsentation</vt:lpstr>
      <vt:lpstr>MOOC zu „Digital Citizenship und Fake News“</vt:lpstr>
      <vt:lpstr>Ausblick – Themen, an denen gearbeitet wird …</vt:lpstr>
      <vt:lpstr>PowerPoint-Präsentation</vt:lpstr>
    </vt:vector>
  </TitlesOfParts>
  <Company>bm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Pflichtgegenstand Digitale Grundbildung</dc:title>
  <dc:creator>Waba Stephan</dc:creator>
  <cp:lastModifiedBy>Peter Micheuz</cp:lastModifiedBy>
  <cp:revision>61</cp:revision>
  <cp:lastPrinted>2018-07-05T18:23:58Z</cp:lastPrinted>
  <dcterms:created xsi:type="dcterms:W3CDTF">2022-03-09T08:21:37Z</dcterms:created>
  <dcterms:modified xsi:type="dcterms:W3CDTF">2023-10-11T13:03:18Z</dcterms:modified>
</cp:coreProperties>
</file>