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4" r:id="rId2"/>
    <p:sldId id="313" r:id="rId3"/>
    <p:sldId id="293" r:id="rId4"/>
    <p:sldId id="322" r:id="rId5"/>
    <p:sldId id="258" r:id="rId6"/>
    <p:sldId id="282" r:id="rId7"/>
    <p:sldId id="316" r:id="rId8"/>
    <p:sldId id="289" r:id="rId9"/>
    <p:sldId id="318" r:id="rId10"/>
    <p:sldId id="295" r:id="rId11"/>
    <p:sldId id="320" r:id="rId12"/>
    <p:sldId id="321" r:id="rId13"/>
    <p:sldId id="319" r:id="rId14"/>
    <p:sldId id="290" r:id="rId15"/>
    <p:sldId id="279" r:id="rId16"/>
    <p:sldId id="345" r:id="rId17"/>
    <p:sldId id="309" r:id="rId18"/>
    <p:sldId id="303" r:id="rId19"/>
    <p:sldId id="308" r:id="rId20"/>
    <p:sldId id="324" r:id="rId21"/>
    <p:sldId id="278" r:id="rId22"/>
    <p:sldId id="305" r:id="rId23"/>
    <p:sldId id="325" r:id="rId24"/>
    <p:sldId id="341" r:id="rId25"/>
    <p:sldId id="343" r:id="rId26"/>
    <p:sldId id="344" r:id="rId27"/>
    <p:sldId id="274" r:id="rId28"/>
    <p:sldId id="339" r:id="rId29"/>
    <p:sldId id="277" r:id="rId30"/>
    <p:sldId id="264" r:id="rId31"/>
    <p:sldId id="340" r:id="rId32"/>
    <p:sldId id="275" r:id="rId33"/>
    <p:sldId id="276" r:id="rId34"/>
    <p:sldId id="327" r:id="rId35"/>
    <p:sldId id="310" r:id="rId36"/>
    <p:sldId id="330" r:id="rId37"/>
    <p:sldId id="331" r:id="rId38"/>
    <p:sldId id="332" r:id="rId39"/>
    <p:sldId id="333" r:id="rId40"/>
    <p:sldId id="292" r:id="rId41"/>
    <p:sldId id="286" r:id="rId42"/>
    <p:sldId id="291" r:id="rId43"/>
    <p:sldId id="329" r:id="rId44"/>
    <p:sldId id="312" r:id="rId45"/>
    <p:sldId id="328" r:id="rId46"/>
    <p:sldId id="298" r:id="rId47"/>
    <p:sldId id="336" r:id="rId48"/>
    <p:sldId id="338" r:id="rId49"/>
    <p:sldId id="337" r:id="rId50"/>
    <p:sldId id="335" r:id="rId51"/>
    <p:sldId id="311" r:id="rId52"/>
    <p:sldId id="317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8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0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0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8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20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99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81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9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3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45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74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7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C22D-D34F-4FD0-A0E9-53F914E015C6}" type="datetimeFigureOut">
              <a:rPr lang="de-DE" smtClean="0"/>
              <a:t>22.09.2023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6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s-informatik.com/digitale-grundbildung/achtung-satire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F340AD-C5B4-5183-C650-1B76223B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992"/>
            <a:ext cx="9144000" cy="31838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D7266DD-8679-2A90-0159-C42001183505}"/>
              </a:ext>
            </a:extLst>
          </p:cNvPr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000" b="1">
                <a:latin typeface="Typewriter" panose="00000400000000000000" pitchFamily="2" charset="0"/>
              </a:rPr>
              <a:t>Ein neues Pflichtfach Digitale Grundbildung in Österreich - Genese, Status Quo und Herausforderungen</a:t>
            </a:r>
            <a:endParaRPr lang="de-DE" sz="4000" b="1">
              <a:latin typeface="Typewriter" panose="000004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E7E2FC-6842-1B92-D624-DD4B23532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3691"/>
            <a:ext cx="9144000" cy="18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5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BC8026-4436-7505-118C-A21495DB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3859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263B5F-2536-87F1-468A-04323A96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47"/>
          <a:stretch/>
        </p:blipFill>
        <p:spPr>
          <a:xfrm>
            <a:off x="4572000" y="418641"/>
            <a:ext cx="4572000" cy="632918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106696-2877-8C4F-D5E2-4C919E53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2124"/>
            <a:ext cx="4671151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COMPED 89/92 Study</a:t>
            </a:r>
            <a:b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</a:br>
            <a: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 Computers in Education</a:t>
            </a:r>
            <a:endParaRPr kumimoji="0" lang="de-DE" altLang="de-DE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5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9020776-4613-B8D4-F3D0-77926D13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300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846888-9031-0FAA-C2C3-6D4803E6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760" y="160720"/>
            <a:ext cx="504825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B2B678-A03F-D24E-DCBF-85B776F13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95" b="18640"/>
          <a:stretch/>
        </p:blipFill>
        <p:spPr>
          <a:xfrm>
            <a:off x="3931760" y="1856679"/>
            <a:ext cx="5048250" cy="47756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160B2B-1F8C-DA13-9BC2-37AB17C25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431" y="4482251"/>
            <a:ext cx="4025263" cy="19848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326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5AD279-EBFC-2E13-C159-8AEA9860B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8" y="1106046"/>
            <a:ext cx="4109292" cy="46117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CBBCAE-56C4-D4DF-4CA4-3292CBDA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186" y="297456"/>
            <a:ext cx="4329287" cy="647791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4543FE8-1F0A-5210-568C-94C1213B955D}"/>
              </a:ext>
            </a:extLst>
          </p:cNvPr>
          <p:cNvSpPr/>
          <p:nvPr/>
        </p:nvSpPr>
        <p:spPr>
          <a:xfrm>
            <a:off x="143219" y="1106046"/>
            <a:ext cx="2622015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EA6A22-3462-7BF2-92BC-AF3D7AADF6D7}"/>
              </a:ext>
            </a:extLst>
          </p:cNvPr>
          <p:cNvSpPr/>
          <p:nvPr/>
        </p:nvSpPr>
        <p:spPr>
          <a:xfrm>
            <a:off x="143219" y="3216350"/>
            <a:ext cx="2016087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F6AF9C8-907F-E9F9-5ABE-07B55583A292}"/>
              </a:ext>
            </a:extLst>
          </p:cNvPr>
          <p:cNvSpPr/>
          <p:nvPr/>
        </p:nvSpPr>
        <p:spPr>
          <a:xfrm>
            <a:off x="4314940" y="3933708"/>
            <a:ext cx="3451952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5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DE4FA9-BC85-E962-F3C4-715EA0C2E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13"/>
            <a:ext cx="9144000" cy="60647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019AC0-705C-2DB8-3211-5D92493B7A2D}"/>
              </a:ext>
            </a:extLst>
          </p:cNvPr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6000" b="1">
                <a:latin typeface="+mj-lt"/>
              </a:rPr>
              <a:t>30 Jahre später: ICILS 2023</a:t>
            </a:r>
            <a:endParaRPr lang="de-DE" sz="6000" b="1">
              <a:latin typeface="+mj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C740C74-831A-03FE-73DD-97A1DD4EA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8559"/>
            <a:ext cx="9144000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4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https://www.iqs.gv.at/icils-2023</a:t>
            </a:r>
            <a:r>
              <a:rPr kumimoji="0" lang="de-DE" altLang="de-DE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26FF2FF-F8C9-D7E5-E6ED-D97ACE2FE52A}"/>
              </a:ext>
            </a:extLst>
          </p:cNvPr>
          <p:cNvSpPr txBox="1"/>
          <p:nvPr/>
        </p:nvSpPr>
        <p:spPr>
          <a:xfrm>
            <a:off x="3263212" y="1156771"/>
            <a:ext cx="261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Anfang Mai – Anfang Juni 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3B92FB-6070-6EFA-4892-2E56B775BDF2}"/>
              </a:ext>
            </a:extLst>
          </p:cNvPr>
          <p:cNvSpPr txBox="1"/>
          <p:nvPr/>
        </p:nvSpPr>
        <p:spPr>
          <a:xfrm>
            <a:off x="4450814" y="1667211"/>
            <a:ext cx="4373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>
                <a:solidFill>
                  <a:srgbClr val="FFFF00"/>
                </a:solidFill>
              </a:rPr>
              <a:t>Ca. 3500 14-Jährige aus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160 AHS-Unterstufe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und Mittelschulen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werden befragt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und getestet.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Auch in COMPUTATIONAL THINKING …</a:t>
            </a:r>
            <a:endParaRPr lang="de-DE" sz="2000" b="1">
              <a:solidFill>
                <a:srgbClr val="FFFF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F46D99C-C6ED-58FF-FE96-2550E03282D0}"/>
              </a:ext>
            </a:extLst>
          </p:cNvPr>
          <p:cNvSpPr txBox="1"/>
          <p:nvPr/>
        </p:nvSpPr>
        <p:spPr>
          <a:xfrm>
            <a:off x="550844" y="4044454"/>
            <a:ext cx="4373696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 sz="1400" b="1" i="0">
                <a:solidFill>
                  <a:srgbClr val="FFFF00"/>
                </a:solidFill>
                <a:effectLst/>
                <a:highlight>
                  <a:srgbClr val="0000FF"/>
                </a:highlight>
                <a:latin typeface="Lato" panose="020F0502020204030203" pitchFamily="34" charset="0"/>
              </a:rPr>
              <a:t>Austria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Azerbaijan, Belgium (Flemish), Bosnia and Herzegovina, Chinese Taipei,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Croatia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Cyprus,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Czech Republic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Denmark, Finland, France,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Germany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 (with North Rhine-Westphalia as a benchmarking entity), Greece,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Hungary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Italy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Kazakhstan, Kosovo, Latvia, Luxembourg, Malta, Netherlands, Norway, Oman, Portugal, Republic of Korea, Romania, Serbia,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Slovak Republic, Slovenia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Spain, Sweden, United States, and Uruguay.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39636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7636654-70E2-8E89-0589-62E91D2B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861009-A95D-4B71-05F7-3D4AACDCC68A}"/>
              </a:ext>
            </a:extLst>
          </p:cNvPr>
          <p:cNvSpPr txBox="1"/>
          <p:nvPr/>
        </p:nvSpPr>
        <p:spPr>
          <a:xfrm>
            <a:off x="6713782" y="800100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>
                <a:solidFill>
                  <a:srgbClr val="FFFF00"/>
                </a:solidFill>
              </a:rPr>
              <a:t>www.digitale-bildung.at</a:t>
            </a:r>
            <a:endParaRPr lang="de-DE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0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34BA7E-B37F-B935-071D-E5171566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39DF85D-4DB4-9525-F948-09100DFDFBB2}"/>
              </a:ext>
            </a:extLst>
          </p:cNvPr>
          <p:cNvSpPr/>
          <p:nvPr/>
        </p:nvSpPr>
        <p:spPr>
          <a:xfrm>
            <a:off x="-132202" y="2445745"/>
            <a:ext cx="2886420" cy="1355074"/>
          </a:xfrm>
          <a:prstGeom prst="ellipse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60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0D3603-7A4C-43E6-B484-6A481756A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" r="9653"/>
          <a:stretch/>
        </p:blipFill>
        <p:spPr>
          <a:xfrm>
            <a:off x="1211580" y="0"/>
            <a:ext cx="7932420" cy="50206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42222DC-307E-4905-87B7-63C0E38D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" y="3337560"/>
            <a:ext cx="2697482" cy="352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0C474989-5FBB-43DE-82DA-E380377D0E72}"/>
              </a:ext>
            </a:extLst>
          </p:cNvPr>
          <p:cNvSpPr/>
          <p:nvPr/>
        </p:nvSpPr>
        <p:spPr>
          <a:xfrm>
            <a:off x="2697479" y="5020626"/>
            <a:ext cx="6446521" cy="1700213"/>
          </a:xfrm>
          <a:prstGeom prst="wedgeEllipseCallout">
            <a:avLst>
              <a:gd name="adj1" fmla="val -67486"/>
              <a:gd name="adj2" fmla="val -513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JETZT AUF AMOL A BISSALE VÜL ÄKTSCH‘N IN AUSTRIA …</a:t>
            </a:r>
            <a:endParaRPr lang="de-DE" sz="2800" b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F8287D-9C6D-4BA4-A681-45DAD2AA62B3}"/>
              </a:ext>
            </a:extLst>
          </p:cNvPr>
          <p:cNvSpPr/>
          <p:nvPr/>
        </p:nvSpPr>
        <p:spPr>
          <a:xfrm>
            <a:off x="1548764" y="1905954"/>
            <a:ext cx="2297430" cy="731520"/>
          </a:xfrm>
          <a:prstGeom prst="ellipse">
            <a:avLst/>
          </a:prstGeom>
          <a:noFill/>
          <a:ln w="193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674C343-DDAA-40C1-B5A9-3A746CB9BA5B}"/>
              </a:ext>
            </a:extLst>
          </p:cNvPr>
          <p:cNvSpPr/>
          <p:nvPr/>
        </p:nvSpPr>
        <p:spPr>
          <a:xfrm>
            <a:off x="4000500" y="3429000"/>
            <a:ext cx="1497330" cy="59436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AD9BCC-62A0-49C7-B069-00A6DFCF1912}"/>
              </a:ext>
            </a:extLst>
          </p:cNvPr>
          <p:cNvSpPr txBox="1"/>
          <p:nvPr/>
        </p:nvSpPr>
        <p:spPr>
          <a:xfrm>
            <a:off x="-3" y="576857"/>
            <a:ext cx="269748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5400" b="1"/>
              <a:t>AB 2020</a:t>
            </a:r>
            <a:endParaRPr lang="de-DE" sz="54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34261F-B41C-4B2B-8DB5-44E739D132F5}"/>
              </a:ext>
            </a:extLst>
          </p:cNvPr>
          <p:cNvSpPr txBox="1"/>
          <p:nvPr/>
        </p:nvSpPr>
        <p:spPr>
          <a:xfrm>
            <a:off x="3909062" y="951787"/>
            <a:ext cx="28424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000" b="1"/>
              <a:t>8-PUNKTE-PLAN bis 2024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906798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262890" y="4029075"/>
            <a:ext cx="4080510" cy="1062990"/>
          </a:xfrm>
          <a:prstGeom prst="wedgeEllipseCallout">
            <a:avLst>
              <a:gd name="adj1" fmla="val 14814"/>
              <a:gd name="adj2" fmla="val -787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Zuerst wor long nix …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572000" y="3669030"/>
            <a:ext cx="4309110" cy="1783080"/>
          </a:xfrm>
          <a:prstGeom prst="wedgeEllipseCallout">
            <a:avLst>
              <a:gd name="adj1" fmla="val -12670"/>
              <a:gd name="adj2" fmla="val -945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Und dann wechseln‘s die „IT-Bildungspläne“ fast öfter als die Unterrichtsminister …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92892AA3-9AA1-A528-ACAA-6CED5441D309}"/>
              </a:ext>
            </a:extLst>
          </p:cNvPr>
          <p:cNvSpPr/>
          <p:nvPr/>
        </p:nvSpPr>
        <p:spPr>
          <a:xfrm>
            <a:off x="2056803" y="5626295"/>
            <a:ext cx="5478734" cy="472521"/>
          </a:xfrm>
          <a:prstGeom prst="wedgeEllipseCallout">
            <a:avLst>
              <a:gd name="adj1" fmla="val -17499"/>
              <a:gd name="adj2" fmla="val -156965"/>
            </a:avLst>
          </a:pr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… und is besser wurd‘n?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8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1CF0192-A6CC-05D1-89EC-FD8B36201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04"/>
          <a:stretch/>
        </p:blipFill>
        <p:spPr>
          <a:xfrm>
            <a:off x="0" y="143219"/>
            <a:ext cx="4693186" cy="4362680"/>
          </a:xfrm>
          <a:prstGeom prst="rect">
            <a:avLst/>
          </a:prstGeom>
        </p:spPr>
      </p:pic>
      <p:pic>
        <p:nvPicPr>
          <p:cNvPr id="2" name="Grafik 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632DCDB7-E866-69FD-9FAB-C037C566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5" r="1214"/>
          <a:stretch/>
        </p:blipFill>
        <p:spPr>
          <a:xfrm>
            <a:off x="3073707" y="1002535"/>
            <a:ext cx="6070294" cy="58554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0A84863-5CCC-D4DF-F2C5-AADBF6873044}"/>
              </a:ext>
            </a:extLst>
          </p:cNvPr>
          <p:cNvSpPr txBox="1"/>
          <p:nvPr/>
        </p:nvSpPr>
        <p:spPr>
          <a:xfrm>
            <a:off x="4551862" y="1311007"/>
            <a:ext cx="325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Interludium Lehrplan 2018-2022</a:t>
            </a:r>
            <a:endParaRPr lang="de-DE" b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8E86A6-E42D-75C6-084B-67C10DA8E389}"/>
              </a:ext>
            </a:extLst>
          </p:cNvPr>
          <p:cNvSpPr txBox="1"/>
          <p:nvPr/>
        </p:nvSpPr>
        <p:spPr>
          <a:xfrm>
            <a:off x="182230" y="306636"/>
            <a:ext cx="273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Kompetenzmodell ab 2011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874293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BDF968-970E-87BF-C0C0-90226B6F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F437F30D-82C6-7FDF-0531-DC1315C711F5}"/>
              </a:ext>
            </a:extLst>
          </p:cNvPr>
          <p:cNvSpPr/>
          <p:nvPr/>
        </p:nvSpPr>
        <p:spPr>
          <a:xfrm>
            <a:off x="0" y="0"/>
            <a:ext cx="5266062" cy="980501"/>
          </a:xfrm>
          <a:prstGeom prst="wedgeEllipseCallout">
            <a:avLst>
              <a:gd name="adj1" fmla="val 11738"/>
              <a:gd name="adj2" fmla="val 208862"/>
            </a:avLst>
          </a:prstGeom>
          <a:solidFill>
            <a:srgbClr val="FFFF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SUPER, DASS IHR IN ÖSTERREICH DIGITALE GRUNDBILDUNG VERPFLICHTEND  EINGEFÜHRT HABT!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F7D77D04-6239-AE2A-BE85-5882592971F5}"/>
              </a:ext>
            </a:extLst>
          </p:cNvPr>
          <p:cNvSpPr/>
          <p:nvPr/>
        </p:nvSpPr>
        <p:spPr>
          <a:xfrm>
            <a:off x="5756312" y="1732404"/>
            <a:ext cx="1729649" cy="468215"/>
          </a:xfrm>
          <a:prstGeom prst="wedgeEllipseCallout">
            <a:avLst>
              <a:gd name="adj1" fmla="val -15109"/>
              <a:gd name="adj2" fmla="val 182631"/>
            </a:avLst>
          </a:prstGeom>
          <a:solidFill>
            <a:srgbClr val="FFFF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JO, EH!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E1C197E0-D34D-5FFD-1396-4908AA0C3513}"/>
              </a:ext>
            </a:extLst>
          </p:cNvPr>
          <p:cNvSpPr/>
          <p:nvPr/>
        </p:nvSpPr>
        <p:spPr>
          <a:xfrm>
            <a:off x="6687239" y="4401239"/>
            <a:ext cx="1597445" cy="468215"/>
          </a:xfrm>
          <a:prstGeom prst="wedgeEllipseCallout">
            <a:avLst>
              <a:gd name="adj1" fmla="val -34228"/>
              <a:gd name="adj2" fmla="val -236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NO, JO …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26AFFB6D-3EED-BE36-FA82-F89D55B2B3B0}"/>
              </a:ext>
            </a:extLst>
          </p:cNvPr>
          <p:cNvSpPr/>
          <p:nvPr/>
        </p:nvSpPr>
        <p:spPr>
          <a:xfrm>
            <a:off x="1143918" y="4583935"/>
            <a:ext cx="2965374" cy="693146"/>
          </a:xfrm>
          <a:prstGeom prst="wedgeEllipseCallout">
            <a:avLst>
              <a:gd name="adj1" fmla="val 49071"/>
              <a:gd name="adj2" fmla="val -2606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IMMA WIEDA,  IMMA WIEDA, ...</a:t>
            </a:r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84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A2E953-85A5-D1D1-D345-D3B966F0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7788"/>
            <a:ext cx="7282149" cy="55556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AEFEE9-6F96-6B13-31A6-0726569F8724}"/>
              </a:ext>
            </a:extLst>
          </p:cNvPr>
          <p:cNvSpPr txBox="1"/>
          <p:nvPr/>
        </p:nvSpPr>
        <p:spPr>
          <a:xfrm>
            <a:off x="0" y="3718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Medien* im Anmarsch</a:t>
            </a:r>
            <a:br>
              <a:rPr lang="de-AT" sz="3200" b="1"/>
            </a:br>
            <a:r>
              <a:rPr lang="de-AT" sz="2400"/>
              <a:t>[If you can‘t beat them join them]</a:t>
            </a:r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1299254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A516DF-F26A-6170-2A08-1E5F9432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3" y="35288"/>
            <a:ext cx="3272010" cy="298148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618372A-F437-847B-F3C8-AC9FFCCDE04F}"/>
              </a:ext>
            </a:extLst>
          </p:cNvPr>
          <p:cNvGrpSpPr/>
          <p:nvPr/>
        </p:nvGrpSpPr>
        <p:grpSpPr>
          <a:xfrm>
            <a:off x="4824106" y="264614"/>
            <a:ext cx="3097021" cy="2752157"/>
            <a:chOff x="4824106" y="264614"/>
            <a:chExt cx="3097021" cy="275215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D706957-4564-F3E1-6B96-5D718CA31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106" y="264614"/>
              <a:ext cx="3097021" cy="2752157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313AD5B-339B-AE92-7DB4-D007F0692CBD}"/>
                </a:ext>
              </a:extLst>
            </p:cNvPr>
            <p:cNvSpPr txBox="1"/>
            <p:nvPr/>
          </p:nvSpPr>
          <p:spPr>
            <a:xfrm>
              <a:off x="6854809" y="2335576"/>
              <a:ext cx="10663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/>
                <a:t>© Beat Doebeli</a:t>
              </a:r>
              <a:endParaRPr lang="de-DE" sz="110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BC3926D2-8F70-1B44-37C5-E3D10169B6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5055" b="4323"/>
          <a:stretch/>
        </p:blipFill>
        <p:spPr>
          <a:xfrm>
            <a:off x="2390661" y="3194892"/>
            <a:ext cx="4388940" cy="35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6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3F93A0-94B4-4DA3-842F-FA4BF787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10" y="57427"/>
            <a:ext cx="3844069" cy="44348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243A27-4EB2-4F94-9D05-E534805737AC}"/>
              </a:ext>
            </a:extLst>
          </p:cNvPr>
          <p:cNvSpPr txBox="1"/>
          <p:nvPr/>
        </p:nvSpPr>
        <p:spPr>
          <a:xfrm>
            <a:off x="6517882" y="0"/>
            <a:ext cx="2626118" cy="1077218"/>
          </a:xfrm>
          <a:prstGeom prst="rect">
            <a:avLst/>
          </a:prstGeom>
          <a:solidFill>
            <a:srgbClr val="FFB600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- </a:t>
            </a:r>
            <a:r>
              <a:rPr lang="de-AT" sz="1200" b="1">
                <a:solidFill>
                  <a:srgbClr val="000000"/>
                </a:solidFill>
                <a:latin typeface="OpenSansRegular"/>
              </a:rPr>
              <a:t>Daten und ihre Spuren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Computerkompetenz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Algorithmisches Problemlösen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Automatisierte Prozesse</a:t>
            </a:r>
            <a:endParaRPr lang="de-DE" sz="1200" b="1">
              <a:solidFill>
                <a:srgbClr val="000000"/>
              </a:solidFill>
              <a:latin typeface="OpenSansRegular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C64ECA-6BB4-49F4-AB2C-EA3D570C2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87" y="3062241"/>
            <a:ext cx="4223385" cy="24700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6A4AF3-3DE7-4AE5-A18F-7C04728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06" y="3888796"/>
            <a:ext cx="3653204" cy="263773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22B1F31-2D7F-4FB9-91E1-CE6A45E3CE6F}"/>
              </a:ext>
            </a:extLst>
          </p:cNvPr>
          <p:cNvSpPr/>
          <p:nvPr/>
        </p:nvSpPr>
        <p:spPr>
          <a:xfrm>
            <a:off x="6157911" y="2470086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E84A1B-E0E4-4449-99EC-37AB82235567}"/>
              </a:ext>
            </a:extLst>
          </p:cNvPr>
          <p:cNvSpPr/>
          <p:nvPr/>
        </p:nvSpPr>
        <p:spPr>
          <a:xfrm>
            <a:off x="7581312" y="2799850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8C482A-C827-4D57-9207-C2724BBD1A19}"/>
              </a:ext>
            </a:extLst>
          </p:cNvPr>
          <p:cNvSpPr/>
          <p:nvPr/>
        </p:nvSpPr>
        <p:spPr>
          <a:xfrm>
            <a:off x="7989131" y="3468755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6BE0FD-A59F-4BD6-AB09-464323053EE1}"/>
              </a:ext>
            </a:extLst>
          </p:cNvPr>
          <p:cNvSpPr/>
          <p:nvPr/>
        </p:nvSpPr>
        <p:spPr>
          <a:xfrm>
            <a:off x="7565157" y="4671452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AF8B70-3B57-4AF1-A322-D50511799A38}"/>
              </a:ext>
            </a:extLst>
          </p:cNvPr>
          <p:cNvSpPr/>
          <p:nvPr/>
        </p:nvSpPr>
        <p:spPr>
          <a:xfrm>
            <a:off x="67393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79EE8BE-88E6-47A6-B328-C25E513911CB}"/>
              </a:ext>
            </a:extLst>
          </p:cNvPr>
          <p:cNvSpPr/>
          <p:nvPr/>
        </p:nvSpPr>
        <p:spPr>
          <a:xfrm>
            <a:off x="49712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CD1885-38F2-4852-AA8A-1B396864B63C}"/>
              </a:ext>
            </a:extLst>
          </p:cNvPr>
          <p:cNvSpPr txBox="1"/>
          <p:nvPr/>
        </p:nvSpPr>
        <p:spPr>
          <a:xfrm>
            <a:off x="-11504" y="0"/>
            <a:ext cx="2754703" cy="2523768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7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Informationsdarstellung mit Grafik-,  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Text- und Multimediadokumenten (18)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Projekt: Erstellen einer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Multimediapräsentation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Hierarchische Informationsstrukturen –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Dateisystem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Vernetzte Informationsstrukturen (8)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Chancen und Risiken digitaler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Kommunikation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Beschreibung von Abläufen durch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Algorithmen (11)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 (4) </a:t>
            </a:r>
            <a:endParaRPr lang="de-DE" sz="1400" b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AAA9F7-EC22-47CA-80BC-0A6CDC2B1FB6}"/>
              </a:ext>
            </a:extLst>
          </p:cNvPr>
          <p:cNvSpPr txBox="1"/>
          <p:nvPr/>
        </p:nvSpPr>
        <p:spPr>
          <a:xfrm>
            <a:off x="0" y="2779199"/>
            <a:ext cx="2169651" cy="1231106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Daten und Codierung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Algorithmen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Rechner und Netze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Informationsgesellschaft und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Datensicherheit</a:t>
            </a:r>
            <a:endParaRPr lang="de-DE" sz="1400" b="1"/>
          </a:p>
        </p:txBody>
      </p:sp>
      <p:sp>
        <p:nvSpPr>
          <p:cNvPr id="19" name="Smiley 18">
            <a:extLst>
              <a:ext uri="{FF2B5EF4-FFF2-40B4-BE49-F238E27FC236}">
                <a16:creationId xmlns:a16="http://schemas.microsoft.com/office/drawing/2014/main" id="{B9B3081F-5CF0-4249-995A-44A68024DB30}"/>
              </a:ext>
            </a:extLst>
          </p:cNvPr>
          <p:cNvSpPr/>
          <p:nvPr/>
        </p:nvSpPr>
        <p:spPr>
          <a:xfrm>
            <a:off x="5770080" y="3804073"/>
            <a:ext cx="921434" cy="986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53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383DD7-146A-82FD-F91B-40E543E8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493"/>
            <a:ext cx="9144000" cy="62695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19212DB-0AB0-A7BF-C3A2-550DFB939754}"/>
              </a:ext>
            </a:extLst>
          </p:cNvPr>
          <p:cNvSpPr txBox="1"/>
          <p:nvPr/>
        </p:nvSpPr>
        <p:spPr>
          <a:xfrm>
            <a:off x="0" y="3718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Omama MIA! Ein Blick zu den Eidgenossen:innen</a:t>
            </a:r>
            <a:endParaRPr lang="de-DE" sz="32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37F4A3-9A07-F7E3-292E-5F0B2BD81980}"/>
              </a:ext>
            </a:extLst>
          </p:cNvPr>
          <p:cNvSpPr txBox="1"/>
          <p:nvPr/>
        </p:nvSpPr>
        <p:spPr>
          <a:xfrm>
            <a:off x="903383" y="1597446"/>
            <a:ext cx="283443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8000" b="1"/>
              <a:t>M</a:t>
            </a:r>
            <a:r>
              <a:rPr lang="de-AT" sz="5400" b="1"/>
              <a:t>EDIEN</a:t>
            </a:r>
            <a:endParaRPr lang="de-DE" sz="5400" b="1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14F5D6-BEDD-7883-74E6-2062C213A992}"/>
              </a:ext>
            </a:extLst>
          </p:cNvPr>
          <p:cNvSpPr txBox="1"/>
          <p:nvPr/>
        </p:nvSpPr>
        <p:spPr>
          <a:xfrm>
            <a:off x="4365679" y="1597446"/>
            <a:ext cx="396307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8000" b="1"/>
              <a:t>I</a:t>
            </a:r>
            <a:r>
              <a:rPr lang="de-AT" sz="5400" b="1"/>
              <a:t>NFORMATIK</a:t>
            </a:r>
            <a:endParaRPr lang="de-DE" sz="54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8CF926-50FE-DF7B-8C8C-321CDC509181}"/>
              </a:ext>
            </a:extLst>
          </p:cNvPr>
          <p:cNvSpPr txBox="1"/>
          <p:nvPr/>
        </p:nvSpPr>
        <p:spPr>
          <a:xfrm>
            <a:off x="1700561" y="3723246"/>
            <a:ext cx="526778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8000" b="1"/>
              <a:t>A</a:t>
            </a:r>
            <a:r>
              <a:rPr lang="de-AT" sz="5400" b="1"/>
              <a:t>NWENDUNGEN</a:t>
            </a:r>
            <a:endParaRPr lang="de-DE" sz="5400" b="1"/>
          </a:p>
        </p:txBody>
      </p:sp>
    </p:spTree>
    <p:extLst>
      <p:ext uri="{BB962C8B-B14F-4D97-AF65-F5344CB8AC3E}">
        <p14:creationId xmlns:p14="http://schemas.microsoft.com/office/powerpoint/2010/main" val="1953151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7B82854-3F8A-D1BE-3C75-59E579D1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72847" cy="958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D9AF34-BE82-FC56-B368-4708FD62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7842"/>
            <a:ext cx="4472847" cy="9584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45CB89-C8D3-E57A-C44B-0EE844DAD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95684"/>
            <a:ext cx="4472847" cy="18577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BD15762-E3C5-9184-B06C-3EA178833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92809"/>
            <a:ext cx="4472846" cy="12935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E4D17B7-75A1-068C-8AAF-E4258F3EF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5625777"/>
            <a:ext cx="4472847" cy="123222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5FA544-8B72-4433-CFE7-47E5C0124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154" y="0"/>
            <a:ext cx="4472845" cy="151275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D2D6107-2452-3D80-B702-23FFA2886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154" y="1603212"/>
            <a:ext cx="4472846" cy="9584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F1DEA44-FAD7-9F74-EB34-75B765306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154" y="2689293"/>
            <a:ext cx="4472845" cy="9509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2BA6339-5048-F569-3906-D404FB81B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1154" y="3767828"/>
            <a:ext cx="4472846" cy="129359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F850166-3AD2-0607-060B-0E3FEB44DD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154" y="5189035"/>
            <a:ext cx="4472845" cy="168543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2AB57F-07D4-1FCB-76F4-08E731C4DF8E}"/>
              </a:ext>
            </a:extLst>
          </p:cNvPr>
          <p:cNvSpPr txBox="1"/>
          <p:nvPr/>
        </p:nvSpPr>
        <p:spPr>
          <a:xfrm rot="19516143">
            <a:off x="1166859" y="2913765"/>
            <a:ext cx="6171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3200" b="1"/>
              <a:t>Thesen zur Informatik </a:t>
            </a:r>
            <a:br>
              <a:rPr lang="de-AT" sz="3200" b="1"/>
            </a:br>
            <a:r>
              <a:rPr lang="de-AT" sz="3200" b="1"/>
              <a:t>von Werner Hartmann, INFOS 2023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3698525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234714D-4C57-0FC9-451D-7312557F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6" y="0"/>
            <a:ext cx="3547430" cy="33381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6B3F93-7EA1-2123-CEFC-DF7711653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22853"/>
            <a:ext cx="3547430" cy="30351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1780CD8-88B0-B999-41D3-3BBAD0D41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8" t="35852" r="46818" b="2222"/>
          <a:stretch/>
        </p:blipFill>
        <p:spPr>
          <a:xfrm>
            <a:off x="3756752" y="0"/>
            <a:ext cx="5464366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E8B6979-992C-8CC3-D1FA-88C4368E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33" b="30281"/>
          <a:stretch/>
        </p:blipFill>
        <p:spPr>
          <a:xfrm>
            <a:off x="7006728" y="0"/>
            <a:ext cx="2214390" cy="29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4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7B82854-3F8A-D1BE-3C75-59E579D1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72847" cy="95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45CB89-C8D3-E57A-C44B-0EE844DA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95684"/>
            <a:ext cx="4472847" cy="174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5FA544-8B72-4433-CFE7-47E5C012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083415"/>
            <a:ext cx="4472845" cy="1622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D2D6107-2452-3D80-B702-23FFA288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097842"/>
            <a:ext cx="4472846" cy="95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F1DEA44-FAD7-9F74-EB34-75B765306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5844936"/>
            <a:ext cx="4472845" cy="1029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F850166-3AD2-0607-060B-0E3FEB44D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155" y="0"/>
            <a:ext cx="4472845" cy="15127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AECB20A-A344-F8C9-A6EA-AB238BBF5543}"/>
              </a:ext>
            </a:extLst>
          </p:cNvPr>
          <p:cNvSpPr txBox="1"/>
          <p:nvPr/>
        </p:nvSpPr>
        <p:spPr>
          <a:xfrm>
            <a:off x="5962446" y="1935124"/>
            <a:ext cx="214596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700" b="1"/>
              <a:t>?</a:t>
            </a:r>
            <a:endParaRPr lang="de-DE" sz="28700" b="1"/>
          </a:p>
        </p:txBody>
      </p:sp>
    </p:spTree>
    <p:extLst>
      <p:ext uri="{BB962C8B-B14F-4D97-AF65-F5344CB8AC3E}">
        <p14:creationId xmlns:p14="http://schemas.microsoft.com/office/powerpoint/2010/main" val="91047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2E48DD-031E-28A3-D2D0-2992CFDA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54"/>
            <a:ext cx="9144000" cy="628321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928973-8B09-0941-10C7-D64B925F3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88918" r="-2368" b="-188918"/>
          <a:stretch/>
        </p:blipFill>
        <p:spPr>
          <a:xfrm>
            <a:off x="1885950" y="2000250"/>
            <a:ext cx="2057400" cy="20570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C57B43-0766-48E9-38F5-32A11CC423D2}"/>
              </a:ext>
            </a:extLst>
          </p:cNvPr>
          <p:cNvSpPr txBox="1"/>
          <p:nvPr/>
        </p:nvSpPr>
        <p:spPr>
          <a:xfrm>
            <a:off x="0" y="3718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Die Lehrplankommission bei der Arbeit …</a:t>
            </a:r>
            <a:endParaRPr lang="de-DE" sz="3200" b="1"/>
          </a:p>
        </p:txBody>
      </p:sp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5B7BC360-581C-6725-7658-2F6C3859E1F2}"/>
              </a:ext>
            </a:extLst>
          </p:cNvPr>
          <p:cNvSpPr/>
          <p:nvPr/>
        </p:nvSpPr>
        <p:spPr>
          <a:xfrm>
            <a:off x="101495" y="1343209"/>
            <a:ext cx="3841855" cy="1685582"/>
          </a:xfrm>
          <a:prstGeom prst="wedgeEllipseCallout">
            <a:avLst>
              <a:gd name="adj1" fmla="val -27687"/>
              <a:gd name="adj2" fmla="val 834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0" i="0">
                <a:solidFill>
                  <a:srgbClr val="0F1419"/>
                </a:solidFill>
                <a:effectLst/>
                <a:latin typeface="TwitterChirp"/>
              </a:rPr>
              <a:t>Meine bescheidene Meinung:</a:t>
            </a:r>
            <a:br>
              <a:rPr lang="de-AT" sz="1400" b="0" i="0">
                <a:solidFill>
                  <a:srgbClr val="0F1419"/>
                </a:solidFill>
                <a:effectLst/>
                <a:latin typeface="TwitterChirp"/>
              </a:rPr>
            </a:b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Dagstuhl-Dreieck für </a:t>
            </a:r>
            <a:r>
              <a:rPr lang="de-AT" sz="1600" b="1" i="0">
                <a:solidFill>
                  <a:srgbClr val="0F1419"/>
                </a:solidFill>
                <a:effectLst/>
                <a:latin typeface="TwitterChirp"/>
              </a:rPr>
              <a:t>Praktiker*innen </a:t>
            </a: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(insb. Lehrkräfte), Frankfurt-Dreieck für Theoretiker*innen (insb. Forscher*innen).</a:t>
            </a:r>
            <a:endParaRPr lang="de-DE" sz="1400" b="1"/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ABD246A3-F63A-1356-0D25-3143AD09F625}"/>
              </a:ext>
            </a:extLst>
          </p:cNvPr>
          <p:cNvSpPr/>
          <p:nvPr/>
        </p:nvSpPr>
        <p:spPr>
          <a:xfrm>
            <a:off x="2181340" y="4869455"/>
            <a:ext cx="6406996" cy="1885675"/>
          </a:xfrm>
          <a:prstGeom prst="wedgeEllipseCallout">
            <a:avLst>
              <a:gd name="adj1" fmla="val 35930"/>
              <a:gd name="adj2" fmla="val -5514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„Aus der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Interaktionsperspektive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betrachtet, interessiert, welches Menschenbild durch diese Formen möglicher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Selbstthematisierung 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konstituiert wird. Zweitens wird abstrakter auch die Frage gestellt, wie und vor dem Hintergrund welcher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kulturellen Einschreibungen Subjekte 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den jeweiligen Medien repräsentiert und adressiert sind, beispielsweise in Form von Interessenprofilen in Empfehlungs- und Filtersystemen oder auf Ebene von Interfaces und Interaktionsmöglichkeiten. </a:t>
            </a:r>
            <a:r>
              <a:rPr lang="de-AT" sz="1000" i="1">
                <a:solidFill>
                  <a:srgbClr val="333333"/>
                </a:solidFill>
                <a:latin typeface="Arial" panose="020B0604020202020204" pitchFamily="34" charset="0"/>
              </a:rPr>
              <a:t>Drittens sind beispielsweise im Angesicht von Data Analytics und Künstlicher Intelligenz traditionell auf Subjekte bezogene Konzepte wie Autonomie und Authentizität auch auf technologisch-medialer Ebene in den Blick zu nehmen.“</a:t>
            </a:r>
            <a:endParaRPr lang="de-DE" sz="1000" i="1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CE9D0719-35EB-0BC1-6DA3-F7630EAC4689}"/>
              </a:ext>
            </a:extLst>
          </p:cNvPr>
          <p:cNvSpPr/>
          <p:nvPr/>
        </p:nvSpPr>
        <p:spPr>
          <a:xfrm>
            <a:off x="2793109" y="810999"/>
            <a:ext cx="4549305" cy="598622"/>
          </a:xfrm>
          <a:prstGeom prst="wedgeEllipseCallout">
            <a:avLst>
              <a:gd name="adj1" fmla="val 17290"/>
              <a:gd name="adj2" fmla="val 1507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Digitale ArteFAK(E)te</a:t>
            </a:r>
            <a:b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</a:b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müssen auch unbedingt in den Lehrplan</a:t>
            </a:r>
            <a:endParaRPr lang="de-DE" sz="1400" b="1"/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6A3C953C-8032-CA1A-E2A9-84436F741EBC}"/>
              </a:ext>
            </a:extLst>
          </p:cNvPr>
          <p:cNvSpPr/>
          <p:nvPr/>
        </p:nvSpPr>
        <p:spPr>
          <a:xfrm>
            <a:off x="1595476" y="3473741"/>
            <a:ext cx="2638347" cy="574585"/>
          </a:xfrm>
          <a:prstGeom prst="wedgeEllipseCallout">
            <a:avLst>
              <a:gd name="adj1" fmla="val -17424"/>
              <a:gd name="adj2" fmla="val 699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Und wer soll das nur unterrichten?</a:t>
            </a:r>
            <a:endParaRPr lang="de-DE" sz="1400" b="1"/>
          </a:p>
        </p:txBody>
      </p:sp>
      <p:sp>
        <p:nvSpPr>
          <p:cNvPr id="11" name="Sprechblase: oval 10">
            <a:extLst>
              <a:ext uri="{FF2B5EF4-FFF2-40B4-BE49-F238E27FC236}">
                <a16:creationId xmlns:a16="http://schemas.microsoft.com/office/drawing/2014/main" id="{88A3AFA3-79AB-8053-80B7-7B19CA9CAC48}"/>
              </a:ext>
            </a:extLst>
          </p:cNvPr>
          <p:cNvSpPr/>
          <p:nvPr/>
        </p:nvSpPr>
        <p:spPr>
          <a:xfrm>
            <a:off x="5384838" y="3421209"/>
            <a:ext cx="2638347" cy="306752"/>
          </a:xfrm>
          <a:prstGeom prst="wedgeEllipseCallout">
            <a:avLst>
              <a:gd name="adj1" fmla="val -58346"/>
              <a:gd name="adj2" fmla="val -1142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Es möge geschehen …</a:t>
            </a:r>
            <a:endParaRPr lang="de-DE" sz="1400" b="1"/>
          </a:p>
        </p:txBody>
      </p:sp>
    </p:spTree>
    <p:extLst>
      <p:ext uri="{BB962C8B-B14F-4D97-AF65-F5344CB8AC3E}">
        <p14:creationId xmlns:p14="http://schemas.microsoft.com/office/powerpoint/2010/main" val="410987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1D3A0E9-BDE4-4C52-8CE6-ECB924822934}"/>
              </a:ext>
            </a:extLst>
          </p:cNvPr>
          <p:cNvSpPr txBox="1"/>
          <p:nvPr/>
        </p:nvSpPr>
        <p:spPr>
          <a:xfrm>
            <a:off x="0" y="0"/>
            <a:ext cx="9144000" cy="42165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92075" algn="ctr"/>
            <a:r>
              <a:rPr lang="de-AT" sz="3600"/>
              <a:t>Bildungs- und Lehraufgabe</a:t>
            </a:r>
            <a:br>
              <a:rPr lang="de-AT" sz="3600"/>
            </a:br>
            <a:r>
              <a:rPr lang="de-AT" sz="4400" b="1"/>
              <a:t>Digitale Grundbildung</a:t>
            </a:r>
            <a:endParaRPr lang="de-AT" sz="4400"/>
          </a:p>
          <a:p>
            <a:pPr marL="92075"/>
            <a:br>
              <a:rPr lang="de-AT" sz="1600"/>
            </a:br>
            <a:r>
              <a:rPr lang="de-AT" sz="1600"/>
              <a:t>Förderung von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Medienkompetenz 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Anwendungskompetenzen 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informatischen Kompetenzen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endParaRPr lang="de-DE" sz="2000" b="1"/>
          </a:p>
          <a:p>
            <a:pPr marL="92075"/>
            <a:r>
              <a:rPr lang="de-DE" sz="1600"/>
              <a:t>Ermöglichung von</a:t>
            </a:r>
          </a:p>
          <a:p>
            <a:pPr marL="1074738" lvl="1" indent="446088">
              <a:buFont typeface="Arial" panose="020B0604020202020204" pitchFamily="34" charset="0"/>
              <a:buChar char="•"/>
            </a:pPr>
            <a:r>
              <a:rPr lang="de-AT" sz="2400" b="1"/>
              <a:t>Orientierung und</a:t>
            </a:r>
          </a:p>
          <a:p>
            <a:pPr marL="1074738" indent="446088">
              <a:buFont typeface="Arial" panose="020B0604020202020204" pitchFamily="34" charset="0"/>
              <a:buChar char="•"/>
            </a:pPr>
            <a:r>
              <a:rPr lang="de-AT" sz="2400" b="1"/>
              <a:t>mündigem Handeln im 21. Jahrhundert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6DD267-4DA8-4366-8C33-8775C988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" y="4319587"/>
            <a:ext cx="3762375" cy="21050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2C502C-A560-4A96-867A-FA97F361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82" y="4857749"/>
            <a:ext cx="37623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2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B15E997-3678-45C8-9F97-8FFE4888DB20}"/>
              </a:ext>
            </a:extLst>
          </p:cNvPr>
          <p:cNvSpPr txBox="1"/>
          <p:nvPr/>
        </p:nvSpPr>
        <p:spPr>
          <a:xfrm>
            <a:off x="2496114" y="0"/>
            <a:ext cx="4701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/>
              <a:t>Didaktische Grundsätze</a:t>
            </a:r>
            <a:endParaRPr lang="de-DE" sz="36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FB201D-4733-47D3-9DA9-1F23BAC3B857}"/>
              </a:ext>
            </a:extLst>
          </p:cNvPr>
          <p:cNvSpPr txBox="1"/>
          <p:nvPr/>
        </p:nvSpPr>
        <p:spPr>
          <a:xfrm>
            <a:off x="0" y="797511"/>
            <a:ext cx="91440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/>
              <a:t>Für die DGB bieten sich ein </a:t>
            </a:r>
            <a:r>
              <a:rPr lang="de-AT" sz="3200" b="1"/>
              <a:t>ganzheitlicher Zugang zu digitalen Artefakten</a:t>
            </a:r>
            <a:r>
              <a:rPr lang="de-AT" sz="2400" b="1"/>
              <a:t>, mit wie z.B. </a:t>
            </a:r>
          </a:p>
          <a:p>
            <a:endParaRPr lang="de-A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b="1"/>
              <a:t>ko-konstruktiven,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b="1"/>
              <a:t>erfahrungs-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b="1"/>
              <a:t>gestaltungs-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/>
              <a:t>sowie reflexions- und problemlösungsorientierte Methoden wie </a:t>
            </a:r>
          </a:p>
          <a:p>
            <a:pPr algn="ctr"/>
            <a:br>
              <a:rPr lang="de-AT" sz="2400" b="1"/>
            </a:br>
            <a:r>
              <a:rPr lang="de-AT" sz="3200" b="1">
                <a:highlight>
                  <a:srgbClr val="FFFF00"/>
                </a:highlight>
              </a:rPr>
              <a:t>Critical Thinking,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Design Thinking,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forschendes Lernen und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Playful Learning. </a:t>
            </a:r>
            <a:br>
              <a:rPr lang="de-AT" sz="2800" b="1">
                <a:highlight>
                  <a:srgbClr val="FFFF00"/>
                </a:highlight>
              </a:rPr>
            </a:br>
            <a:br>
              <a:rPr lang="de-AT"/>
            </a:br>
            <a:r>
              <a:rPr lang="de-AT" sz="2000" b="1"/>
              <a:t>Digitale Grundbildung erfordert fächerverbindende </a:t>
            </a:r>
            <a:br>
              <a:rPr lang="de-AT" sz="2000" b="1"/>
            </a:br>
            <a:r>
              <a:rPr lang="de-AT" sz="2000" b="1"/>
              <a:t>und fächerübergreifende Arbeitsformen.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56201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F7B917-20D8-7087-A1EB-1EEEDF87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0"/>
            <a:ext cx="4274820" cy="6853310"/>
          </a:xfrm>
          <a:prstGeom prst="rect">
            <a:avLst/>
          </a:prstGeom>
        </p:spPr>
      </p:pic>
      <p:pic>
        <p:nvPicPr>
          <p:cNvPr id="2050" name="Picture 2" descr="Optimist-Pessimist-Realist Künstler oder Psychologen T-Shirt">
            <a:extLst>
              <a:ext uri="{FF2B5EF4-FFF2-40B4-BE49-F238E27FC236}">
                <a16:creationId xmlns:a16="http://schemas.microsoft.com/office/drawing/2014/main" id="{B043D5B4-4181-5838-E3A0-DCED850E5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-1408" b="16589"/>
          <a:stretch/>
        </p:blipFill>
        <p:spPr bwMode="auto">
          <a:xfrm>
            <a:off x="4157297" y="2349919"/>
            <a:ext cx="4869181" cy="38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E90CDD3-FF6F-38AE-94F6-DEC80DAEDE7E}"/>
              </a:ext>
            </a:extLst>
          </p:cNvPr>
          <p:cNvSpPr/>
          <p:nvPr/>
        </p:nvSpPr>
        <p:spPr>
          <a:xfrm>
            <a:off x="1817370" y="2887980"/>
            <a:ext cx="2457450" cy="24345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Nicht einfach (so) ein Fach?!  </a:t>
            </a:r>
            <a:endParaRPr lang="de-DE" sz="2800" b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E1ADFC1-BCE3-63C4-8FEA-02DCB9E9E1C6}"/>
              </a:ext>
            </a:extLst>
          </p:cNvPr>
          <p:cNvSpPr/>
          <p:nvPr/>
        </p:nvSpPr>
        <p:spPr>
          <a:xfrm>
            <a:off x="4572000" y="0"/>
            <a:ext cx="3806188" cy="330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Wie </a:t>
            </a:r>
            <a:r>
              <a:rPr lang="de-AT" sz="2800" b="1">
                <a:solidFill>
                  <a:schemeClr val="tx1"/>
                </a:solidFill>
              </a:rPr>
              <a:t>Digitale (Grund?)Bildung </a:t>
            </a:r>
            <a:r>
              <a:rPr lang="de-AT" sz="2400" b="1">
                <a:solidFill>
                  <a:schemeClr val="tx1"/>
                </a:solidFill>
                <a:highlight>
                  <a:srgbClr val="FF0000"/>
                </a:highlight>
              </a:rPr>
              <a:t>nichtsdestotrotz</a:t>
            </a:r>
            <a:r>
              <a:rPr lang="de-AT" sz="2400" b="1">
                <a:solidFill>
                  <a:schemeClr val="tx1"/>
                </a:solidFill>
              </a:rPr>
              <a:t> </a:t>
            </a:r>
            <a:r>
              <a:rPr lang="de-AT" sz="3200" b="1">
                <a:solidFill>
                  <a:schemeClr val="tx1"/>
                </a:solidFill>
                <a:highlight>
                  <a:srgbClr val="00FF00"/>
                </a:highlight>
              </a:rPr>
              <a:t>gelingen</a:t>
            </a:r>
            <a:r>
              <a:rPr lang="de-AT" sz="3200" b="1">
                <a:solidFill>
                  <a:schemeClr val="tx1"/>
                </a:solidFill>
              </a:rPr>
              <a:t> 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kann. 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3" name="Bogen 2">
            <a:extLst>
              <a:ext uri="{FF2B5EF4-FFF2-40B4-BE49-F238E27FC236}">
                <a16:creationId xmlns:a16="http://schemas.microsoft.com/office/drawing/2014/main" id="{344DBF73-B4C4-A046-B40E-358D9E050AED}"/>
              </a:ext>
            </a:extLst>
          </p:cNvPr>
          <p:cNvSpPr/>
          <p:nvPr/>
        </p:nvSpPr>
        <p:spPr>
          <a:xfrm rot="8980067">
            <a:off x="5285439" y="747399"/>
            <a:ext cx="3063118" cy="2013362"/>
          </a:xfrm>
          <a:prstGeom prst="arc">
            <a:avLst>
              <a:gd name="adj1" fmla="val 16200000"/>
              <a:gd name="adj2" fmla="val 21456795"/>
            </a:avLst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FF7AC9-10D2-8CBE-A7A1-3E63FB085028}"/>
              </a:ext>
            </a:extLst>
          </p:cNvPr>
          <p:cNvSpPr/>
          <p:nvPr/>
        </p:nvSpPr>
        <p:spPr>
          <a:xfrm>
            <a:off x="5120640" y="68580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5B2F0D-6B56-CE0E-BA18-879AF6543193}"/>
              </a:ext>
            </a:extLst>
          </p:cNvPr>
          <p:cNvSpPr/>
          <p:nvPr/>
        </p:nvSpPr>
        <p:spPr>
          <a:xfrm>
            <a:off x="7456170" y="70104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C7B22A-EB8B-E70F-7073-12CC5615830D}"/>
              </a:ext>
            </a:extLst>
          </p:cNvPr>
          <p:cNvSpPr txBox="1"/>
          <p:nvPr/>
        </p:nvSpPr>
        <p:spPr>
          <a:xfrm>
            <a:off x="4690753" y="6330434"/>
            <a:ext cx="391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Peter Micheuz, UNI KLU, Ruhegenießer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55708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5EB49689-2A20-493A-AF60-B9CD87A18ABB}"/>
              </a:ext>
            </a:extLst>
          </p:cNvPr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>
                <a:highlight>
                  <a:srgbClr val="FFFF00"/>
                </a:highlight>
              </a:rPr>
              <a:t>Medienbildung</a:t>
            </a:r>
            <a:r>
              <a:rPr lang="de-AT"/>
              <a:t> umfasst die Beschäftigung mit der Entstehung, Entwicklung und Zukunft digitaler Medienkonstellationen. </a:t>
            </a:r>
            <a:r>
              <a:rPr lang="de-AT" sz="2400" b="1"/>
              <a:t>Reflexion</a:t>
            </a:r>
            <a:r>
              <a:rPr lang="de-AT" sz="1400"/>
              <a:t> und </a:t>
            </a:r>
            <a:r>
              <a:rPr lang="de-AT" sz="2400" b="1"/>
              <a:t>Kritik</a:t>
            </a:r>
            <a:r>
              <a:rPr lang="de-AT" sz="1400"/>
              <a:t> </a:t>
            </a:r>
            <a:r>
              <a:rPr lang="de-AT"/>
              <a:t>betreffen beispielsweise </a:t>
            </a:r>
            <a:r>
              <a:rPr lang="de-AT" sz="2400" b="1"/>
              <a:t>medienbiografische Entwicklungen</a:t>
            </a:r>
            <a:r>
              <a:rPr lang="de-AT" sz="1400"/>
              <a:t> </a:t>
            </a:r>
            <a:r>
              <a:rPr lang="de-AT"/>
              <a:t>bzw. Bedingungen der Mediensozialisation sowie </a:t>
            </a:r>
            <a:r>
              <a:rPr lang="de-AT" sz="2400" b="1"/>
              <a:t>digitaler Inklusions- und Exklusionsdynamiken</a:t>
            </a:r>
            <a:r>
              <a:rPr lang="de-AT"/>
              <a:t>. Medienbildung geht vom Zusammenspiel von Nutzung und Teilnahme an aktueller Medienkultur aus. </a:t>
            </a:r>
          </a:p>
          <a:p>
            <a:endParaRPr lang="de-AT"/>
          </a:p>
          <a:p>
            <a:r>
              <a:rPr lang="de-AT" sz="3200" b="1">
                <a:highlight>
                  <a:srgbClr val="FFFF00"/>
                </a:highlight>
              </a:rPr>
              <a:t>Informatische Bildung</a:t>
            </a:r>
            <a:r>
              <a:rPr lang="de-AT" sz="3200" b="1"/>
              <a:t> </a:t>
            </a:r>
            <a:r>
              <a:rPr lang="de-AT"/>
              <a:t>umfasst das </a:t>
            </a:r>
            <a:r>
              <a:rPr lang="de-AT" sz="2400" b="1"/>
              <a:t>Analysieren</a:t>
            </a:r>
            <a:r>
              <a:rPr lang="de-AT"/>
              <a:t>, </a:t>
            </a:r>
            <a:r>
              <a:rPr lang="de-AT" sz="2400" b="1"/>
              <a:t>Interagieren</a:t>
            </a:r>
            <a:r>
              <a:rPr lang="de-AT"/>
              <a:t>, </a:t>
            </a:r>
            <a:r>
              <a:rPr lang="de-AT" sz="2400" b="1"/>
              <a:t>Modellieren</a:t>
            </a:r>
            <a:r>
              <a:rPr lang="de-AT"/>
              <a:t>, </a:t>
            </a:r>
            <a:r>
              <a:rPr lang="de-AT" sz="2400" b="1"/>
              <a:t>Codieren</a:t>
            </a:r>
            <a:r>
              <a:rPr lang="de-AT"/>
              <a:t> und </a:t>
            </a:r>
            <a:r>
              <a:rPr lang="de-AT" sz="2400" b="1"/>
              <a:t>Testen</a:t>
            </a:r>
            <a:r>
              <a:rPr lang="de-AT"/>
              <a:t> im Umgang mit </a:t>
            </a:r>
            <a:r>
              <a:rPr lang="de-AT" sz="2400" b="1"/>
              <a:t>Informatiksystemen</a:t>
            </a:r>
            <a:r>
              <a:rPr lang="de-AT"/>
              <a:t>, </a:t>
            </a:r>
            <a:r>
              <a:rPr lang="de-AT" sz="2400" b="1"/>
              <a:t>Software</a:t>
            </a:r>
            <a:r>
              <a:rPr lang="de-AT"/>
              <a:t>, </a:t>
            </a:r>
            <a:r>
              <a:rPr lang="de-AT" sz="2400" b="1"/>
              <a:t>Automatisierung</a:t>
            </a:r>
            <a:r>
              <a:rPr lang="de-AT"/>
              <a:t>, </a:t>
            </a:r>
            <a:r>
              <a:rPr lang="de-AT" sz="2400" b="1"/>
              <a:t>Daten </a:t>
            </a:r>
            <a:r>
              <a:rPr lang="de-AT"/>
              <a:t>und </a:t>
            </a:r>
            <a:r>
              <a:rPr lang="de-AT" sz="2400" b="1"/>
              <a:t>Vernetzung</a:t>
            </a:r>
            <a:r>
              <a:rPr lang="de-AT"/>
              <a:t>. Die Entwicklung informatischer und medientechnischer Kompetenzen orientiert sich besonders an </a:t>
            </a:r>
            <a:r>
              <a:rPr lang="de-AT" sz="2400" b="1"/>
              <a:t>didaktischen Prinzipien </a:t>
            </a:r>
            <a:r>
              <a:rPr lang="de-AT"/>
              <a:t>der sogenannten </a:t>
            </a:r>
            <a:r>
              <a:rPr lang="de-AT" sz="2400" b="1"/>
              <a:t>21st Century Skills</a:t>
            </a:r>
            <a:r>
              <a:rPr lang="de-AT"/>
              <a:t>, der 4 Ks (</a:t>
            </a:r>
            <a:r>
              <a:rPr lang="de-AT" sz="2400" b="1"/>
              <a:t>kritisches Denken, Kreativität, Kommunikation und Kollaboration</a:t>
            </a:r>
            <a:r>
              <a:rPr lang="de-AT"/>
              <a:t>) und des </a:t>
            </a:r>
            <a:r>
              <a:rPr lang="de-AT" sz="2400" b="1"/>
              <a:t>Computational Thinking</a:t>
            </a:r>
            <a:r>
              <a:rPr lang="de-AT"/>
              <a:t>. </a:t>
            </a:r>
          </a:p>
          <a:p>
            <a:endParaRPr lang="de-AT"/>
          </a:p>
          <a:p>
            <a:r>
              <a:rPr lang="de-AT" sz="3200" b="1">
                <a:highlight>
                  <a:srgbClr val="FFFF00"/>
                </a:highlight>
              </a:rPr>
              <a:t>Gestaltungskompetenz</a:t>
            </a:r>
            <a:r>
              <a:rPr lang="de-AT"/>
              <a:t> geht von einem </a:t>
            </a:r>
            <a:r>
              <a:rPr lang="de-AT" sz="2400" b="1"/>
              <a:t>Zusammenspiel</a:t>
            </a:r>
            <a:r>
              <a:rPr lang="de-AT"/>
              <a:t> von </a:t>
            </a:r>
            <a:r>
              <a:rPr lang="de-AT" sz="2400" b="1"/>
              <a:t>informatischer Bildung und Medienbildung </a:t>
            </a:r>
            <a:r>
              <a:rPr lang="de-AT"/>
              <a:t>aus und bietet vielfältige </a:t>
            </a:r>
            <a:r>
              <a:rPr lang="de-AT" sz="2400" b="1"/>
              <a:t>analytische</a:t>
            </a:r>
            <a:r>
              <a:rPr lang="de-AT"/>
              <a:t>, </a:t>
            </a:r>
            <a:r>
              <a:rPr lang="de-AT" sz="2400" b="1"/>
              <a:t>produktive</a:t>
            </a:r>
            <a:r>
              <a:rPr lang="de-AT"/>
              <a:t> und </a:t>
            </a:r>
            <a:r>
              <a:rPr lang="de-AT" sz="2400" b="1"/>
              <a:t>kreative</a:t>
            </a:r>
            <a:r>
              <a:rPr lang="de-AT"/>
              <a:t> Zugänge zu </a:t>
            </a:r>
            <a:r>
              <a:rPr lang="de-AT" sz="2400" b="1"/>
              <a:t>funktionalen Medieneinsätzen </a:t>
            </a:r>
            <a:r>
              <a:rPr lang="de-AT"/>
              <a:t>und </a:t>
            </a:r>
            <a:r>
              <a:rPr lang="de-AT" sz="2400" b="1"/>
              <a:t>ästhetischen Medienformaten</a:t>
            </a:r>
            <a:r>
              <a:rPr lang="de-AT"/>
              <a:t> in globalisierten digitalen Kulturen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202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027B1AD-BE88-4829-8718-FB2DC25C8C77}"/>
              </a:ext>
            </a:extLst>
          </p:cNvPr>
          <p:cNvSpPr txBox="1"/>
          <p:nvPr/>
        </p:nvSpPr>
        <p:spPr>
          <a:xfrm>
            <a:off x="1960244" y="0"/>
            <a:ext cx="568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/>
              <a:t>Zentrale fachliche Konzepte</a:t>
            </a:r>
            <a:endParaRPr lang="de-DE" sz="3600" b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4B923C-38A5-44B0-9E28-0163A708B66E}"/>
              </a:ext>
            </a:extLst>
          </p:cNvPr>
          <p:cNvSpPr txBox="1"/>
          <p:nvPr/>
        </p:nvSpPr>
        <p:spPr>
          <a:xfrm>
            <a:off x="948689" y="3170328"/>
            <a:ext cx="770953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/>
              <a:t>basierend auf dem </a:t>
            </a:r>
            <a:r>
              <a:rPr lang="de-AT" sz="3600" b="1">
                <a:highlight>
                  <a:srgbClr val="FFFF00"/>
                </a:highlight>
              </a:rPr>
              <a:t>Frankfurt Dreieck</a:t>
            </a:r>
            <a:r>
              <a:rPr lang="de-AT"/>
              <a:t>, auf folgenden Perspektiven: 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technisch-medialen (T), 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gesellschaftlichkulturellen (G) und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interaktionsbezogenen (I). </a:t>
            </a:r>
          </a:p>
          <a:p>
            <a:endParaRPr lang="de-AT"/>
          </a:p>
          <a:p>
            <a:r>
              <a:rPr lang="de-AT"/>
              <a:t>Mit diesen können </a:t>
            </a:r>
            <a:r>
              <a:rPr lang="de-AT" sz="2400" b="1"/>
              <a:t>digitale Phänomene</a:t>
            </a:r>
            <a:r>
              <a:rPr lang="de-AT"/>
              <a:t> unserer Gesellschaft beispielhaft auf </a:t>
            </a:r>
            <a:r>
              <a:rPr lang="de-AT" sz="2400" b="1"/>
              <a:t>unterschiedlichen Ebenen</a:t>
            </a:r>
            <a:r>
              <a:rPr lang="de-AT" sz="2400"/>
              <a:t> </a:t>
            </a:r>
            <a:r>
              <a:rPr lang="de-AT"/>
              <a:t>und in </a:t>
            </a:r>
            <a:r>
              <a:rPr lang="de-AT" sz="2400" b="1"/>
              <a:t>verschiedenen Graden der Abstraktion </a:t>
            </a:r>
            <a:r>
              <a:rPr lang="de-AT"/>
              <a:t>didaktisch bearbeitet werden.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602D0C-4D43-4BCC-ADB0-DDC277DB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25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09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58A94A4-47DA-4BDD-8713-5CFBA2E3985C}"/>
              </a:ext>
            </a:extLst>
          </p:cNvPr>
          <p:cNvSpPr txBox="1"/>
          <p:nvPr/>
        </p:nvSpPr>
        <p:spPr>
          <a:xfrm>
            <a:off x="417194" y="440055"/>
            <a:ext cx="850963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>
                <a:highlight>
                  <a:srgbClr val="FFFF00"/>
                </a:highlight>
              </a:rPr>
              <a:t>Strukturen und Funktionen digitaler informatischer und medialer Systeme und Werkzeuge (T)</a:t>
            </a:r>
            <a:r>
              <a:rPr lang="de-AT">
                <a:highlight>
                  <a:srgbClr val="FFFF00"/>
                </a:highlight>
              </a:rPr>
              <a:t> </a:t>
            </a:r>
          </a:p>
          <a:p>
            <a:r>
              <a:rPr lang="de-AT" b="1"/>
              <a:t>informatische Funktions- und Wirkprinzipien</a:t>
            </a:r>
            <a:r>
              <a:rPr lang="de-AT"/>
              <a:t> sowie die </a:t>
            </a:r>
            <a:r>
              <a:rPr lang="de-AT" b="1"/>
              <a:t>Reflexion</a:t>
            </a:r>
            <a:r>
              <a:rPr lang="de-AT"/>
              <a:t> ihrer nicht unmittelbar sichtbaren Einflüsse auf </a:t>
            </a:r>
            <a:r>
              <a:rPr lang="de-AT" b="1"/>
              <a:t>Kultur, Politik, Gesellschaft und Lebenswelt</a:t>
            </a:r>
            <a:r>
              <a:rPr lang="de-AT"/>
              <a:t>. </a:t>
            </a:r>
          </a:p>
          <a:p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Gesellschaftliche Wechselwirkungen durch den Einsatz digitaler Technologien (G) </a:t>
            </a:r>
          </a:p>
          <a:p>
            <a:r>
              <a:rPr lang="de-AT"/>
              <a:t>betreffen etwa </a:t>
            </a:r>
            <a:r>
              <a:rPr lang="de-AT" b="1"/>
              <a:t>soziale Umgangsformen</a:t>
            </a:r>
            <a:r>
              <a:rPr lang="de-AT"/>
              <a:t>, die </a:t>
            </a:r>
            <a:r>
              <a:rPr lang="de-AT" b="1"/>
              <a:t>politische Organisation</a:t>
            </a:r>
            <a:r>
              <a:rPr lang="de-AT"/>
              <a:t> oder die </a:t>
            </a:r>
            <a:r>
              <a:rPr lang="de-AT" b="1"/>
              <a:t>Kommunikation</a:t>
            </a:r>
            <a:r>
              <a:rPr lang="de-AT"/>
              <a:t>. Die </a:t>
            </a:r>
            <a:r>
              <a:rPr lang="de-AT" b="1"/>
              <a:t>historische Perspektive </a:t>
            </a:r>
            <a:r>
              <a:rPr lang="de-AT"/>
              <a:t>erlaubt es, </a:t>
            </a:r>
            <a:r>
              <a:rPr lang="de-AT" b="1"/>
              <a:t>Kontinuitäten</a:t>
            </a:r>
            <a:r>
              <a:rPr lang="de-AT"/>
              <a:t> und </a:t>
            </a:r>
            <a:r>
              <a:rPr lang="de-AT" b="1"/>
              <a:t>Entstehungsprozesse</a:t>
            </a:r>
            <a:r>
              <a:rPr lang="de-AT"/>
              <a:t> sowie damit verbundene Traditionen zu verstehen. </a:t>
            </a:r>
          </a:p>
          <a:p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Interaktion in Form von Nutzung, Handlung und Subjektivierung (I) </a:t>
            </a:r>
          </a:p>
          <a:p>
            <a:r>
              <a:rPr lang="de-AT"/>
              <a:t>Sie erlaubt </a:t>
            </a:r>
            <a:r>
              <a:rPr lang="de-AT" b="1"/>
              <a:t>die Analyse, Reflexion und kreative Gestaltung</a:t>
            </a:r>
            <a:r>
              <a:rPr lang="de-AT"/>
              <a:t> persönlicher und kollektiver </a:t>
            </a:r>
            <a:r>
              <a:rPr lang="de-AT" b="1"/>
              <a:t>Handlungsrepertoires</a:t>
            </a:r>
            <a:r>
              <a:rPr lang="de-AT"/>
              <a:t>. Dies beinhaltet auch die Frage, wie und mit welchen </a:t>
            </a:r>
            <a:r>
              <a:rPr lang="de-AT" b="1"/>
              <a:t>Zielen</a:t>
            </a:r>
            <a:r>
              <a:rPr lang="de-AT"/>
              <a:t> Menschen </a:t>
            </a:r>
            <a:r>
              <a:rPr lang="de-AT" b="1"/>
              <a:t>Medien erstellen</a:t>
            </a:r>
            <a:r>
              <a:rPr lang="de-AT"/>
              <a:t>, </a:t>
            </a:r>
            <a:r>
              <a:rPr lang="de-AT" b="1"/>
              <a:t>gestalten</a:t>
            </a:r>
            <a:r>
              <a:rPr lang="de-AT"/>
              <a:t> und </a:t>
            </a:r>
            <a:r>
              <a:rPr lang="de-AT" b="1"/>
              <a:t>Systeme nutzen</a:t>
            </a:r>
            <a:r>
              <a:rPr lang="de-AT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689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DA5AB26-3E7A-4796-A60B-9F8DA26D2F47}"/>
              </a:ext>
            </a:extLst>
          </p:cNvPr>
          <p:cNvSpPr txBox="1"/>
          <p:nvPr/>
        </p:nvSpPr>
        <p:spPr>
          <a:xfrm>
            <a:off x="0" y="0"/>
            <a:ext cx="9006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/>
              <a:t>Kompetenzmodell und Kompetenzbereiche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CD7841-8608-424D-8E7F-E8541416A2DB}"/>
              </a:ext>
            </a:extLst>
          </p:cNvPr>
          <p:cNvSpPr txBox="1"/>
          <p:nvPr/>
        </p:nvSpPr>
        <p:spPr>
          <a:xfrm>
            <a:off x="285750" y="646331"/>
            <a:ext cx="821817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>
                <a:highlight>
                  <a:srgbClr val="FFFF00"/>
                </a:highlight>
              </a:rPr>
              <a:t>Orientierung: </a:t>
            </a:r>
          </a:p>
          <a:p>
            <a:r>
              <a:rPr lang="de-AT"/>
              <a:t>gesellschaftliche </a:t>
            </a:r>
            <a:r>
              <a:rPr lang="de-AT" sz="2000" b="1"/>
              <a:t>Aspekte</a:t>
            </a:r>
            <a:r>
              <a:rPr lang="de-AT"/>
              <a:t> von </a:t>
            </a:r>
            <a:r>
              <a:rPr lang="de-AT" sz="2000" b="1"/>
              <a:t>Medienwandel</a:t>
            </a:r>
            <a:r>
              <a:rPr lang="de-AT"/>
              <a:t> und </a:t>
            </a:r>
            <a:r>
              <a:rPr lang="de-AT" sz="2000" b="1"/>
              <a:t>Digitalisierung</a:t>
            </a:r>
            <a:r>
              <a:rPr lang="de-AT"/>
              <a:t> </a:t>
            </a:r>
            <a:r>
              <a:rPr lang="de-AT" sz="2000" b="1"/>
              <a:t>analysieren</a:t>
            </a:r>
            <a:r>
              <a:rPr lang="de-AT"/>
              <a:t> und </a:t>
            </a:r>
            <a:r>
              <a:rPr lang="de-AT" sz="2000" b="1"/>
              <a:t>reflektieren</a:t>
            </a:r>
            <a:r>
              <a:rPr lang="de-AT"/>
              <a:t> </a:t>
            </a:r>
            <a:br>
              <a:rPr lang="de-AT"/>
            </a:br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Information: </a:t>
            </a:r>
          </a:p>
          <a:p>
            <a:r>
              <a:rPr lang="de-AT"/>
              <a:t>mit </a:t>
            </a:r>
            <a:r>
              <a:rPr lang="de-AT" sz="2000" b="1"/>
              <a:t>Daten, Informationen </a:t>
            </a:r>
            <a:r>
              <a:rPr lang="de-AT"/>
              <a:t>und </a:t>
            </a:r>
            <a:r>
              <a:rPr lang="de-AT" sz="2000" b="1"/>
              <a:t>Informationssystemen</a:t>
            </a:r>
            <a:r>
              <a:rPr lang="de-AT"/>
              <a:t> verantwortungsvoll umgehen</a:t>
            </a:r>
            <a:br>
              <a:rPr lang="de-AT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Kommunikation: </a:t>
            </a:r>
          </a:p>
          <a:p>
            <a:r>
              <a:rPr lang="de-AT" sz="2000" b="1"/>
              <a:t>Kommunizieren</a:t>
            </a:r>
            <a:r>
              <a:rPr lang="de-AT"/>
              <a:t> und </a:t>
            </a:r>
            <a:r>
              <a:rPr lang="de-AT" sz="2000" b="1"/>
              <a:t>Kooperieren</a:t>
            </a:r>
            <a:r>
              <a:rPr lang="de-AT"/>
              <a:t> unter Nutzung informatischer, medialer Systeme</a:t>
            </a:r>
            <a:br>
              <a:rPr lang="de-AT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Produktion: </a:t>
            </a:r>
          </a:p>
          <a:p>
            <a:r>
              <a:rPr lang="de-AT" sz="2000" b="1"/>
              <a:t>Inhalte digital erstellen </a:t>
            </a:r>
            <a:r>
              <a:rPr lang="de-AT"/>
              <a:t>und </a:t>
            </a:r>
            <a:r>
              <a:rPr lang="de-AT" sz="2000" b="1"/>
              <a:t>veröffentlichen</a:t>
            </a:r>
            <a:r>
              <a:rPr lang="de-AT"/>
              <a:t>, </a:t>
            </a:r>
            <a:r>
              <a:rPr lang="de-AT" sz="2000" b="1"/>
              <a:t>Algorithmen entwerfen </a:t>
            </a:r>
            <a:r>
              <a:rPr lang="de-AT"/>
              <a:t>und </a:t>
            </a:r>
            <a:r>
              <a:rPr lang="de-AT" sz="2000" b="1"/>
              <a:t>Programmieren</a:t>
            </a:r>
            <a:br>
              <a:rPr lang="de-AT" sz="2000" b="1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Handeln: </a:t>
            </a:r>
          </a:p>
          <a:p>
            <a:r>
              <a:rPr lang="de-AT" sz="2000" b="1"/>
              <a:t>Angebote</a:t>
            </a:r>
            <a:r>
              <a:rPr lang="de-AT"/>
              <a:t> und </a:t>
            </a:r>
            <a:r>
              <a:rPr lang="de-AT" sz="2000" b="1"/>
              <a:t>Handlungsmöglichkeiten</a:t>
            </a:r>
            <a:r>
              <a:rPr lang="de-AT"/>
              <a:t> in einer von Digitalisierung geprägten Welt </a:t>
            </a:r>
            <a:r>
              <a:rPr lang="de-AT" sz="2000" b="1"/>
              <a:t>einschätzen</a:t>
            </a:r>
            <a:r>
              <a:rPr lang="de-AT"/>
              <a:t> und </a:t>
            </a:r>
            <a:r>
              <a:rPr lang="de-AT" sz="2000" b="1"/>
              <a:t>verantwortungsvoll nutzen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18026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401952-047D-F629-6400-A7C8CC61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2341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B0F3C51-BE1B-64EB-AE2E-EC384471C200}"/>
              </a:ext>
            </a:extLst>
          </p:cNvPr>
          <p:cNvSpPr txBox="1"/>
          <p:nvPr/>
        </p:nvSpPr>
        <p:spPr>
          <a:xfrm>
            <a:off x="5095253" y="5646952"/>
            <a:ext cx="3073704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AT" sz="3200" b="1">
                <a:solidFill>
                  <a:schemeClr val="tx1"/>
                </a:solidFill>
              </a:rPr>
              <a:t>6 Kofferfächer!</a:t>
            </a:r>
            <a:endParaRPr lang="de-DE" sz="3200" b="1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7A365B-D6B0-817A-B2F2-276ECE9AD148}"/>
              </a:ext>
            </a:extLst>
          </p:cNvPr>
          <p:cNvSpPr txBox="1"/>
          <p:nvPr/>
        </p:nvSpPr>
        <p:spPr>
          <a:xfrm>
            <a:off x="4880472" y="959789"/>
            <a:ext cx="3503267" cy="58477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de-AT" sz="3200" b="1"/>
              <a:t>DGB = Kofferfach ?!</a:t>
            </a:r>
            <a:endParaRPr lang="de-DE" sz="3200" b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008FE41-0F37-66B3-EA60-EDA9628B07F4}"/>
              </a:ext>
            </a:extLst>
          </p:cNvPr>
          <p:cNvSpPr/>
          <p:nvPr/>
        </p:nvSpPr>
        <p:spPr>
          <a:xfrm>
            <a:off x="0" y="1182918"/>
            <a:ext cx="4109292" cy="28643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C2CC908-3058-00EB-502F-7799AE8B4EBD}"/>
              </a:ext>
            </a:extLst>
          </p:cNvPr>
          <p:cNvSpPr/>
          <p:nvPr/>
        </p:nvSpPr>
        <p:spPr>
          <a:xfrm>
            <a:off x="0" y="2365835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1F1F773-3D8E-C3D3-298A-F9633103A216}"/>
              </a:ext>
            </a:extLst>
          </p:cNvPr>
          <p:cNvSpPr/>
          <p:nvPr/>
        </p:nvSpPr>
        <p:spPr>
          <a:xfrm>
            <a:off x="0" y="3561164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CEC98DD-4A6C-1881-9487-F48617220738}"/>
              </a:ext>
            </a:extLst>
          </p:cNvPr>
          <p:cNvSpPr/>
          <p:nvPr/>
        </p:nvSpPr>
        <p:spPr>
          <a:xfrm>
            <a:off x="0" y="4142269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15E67F1-726E-1E2D-011E-BFDBDA7BD3B5}"/>
              </a:ext>
            </a:extLst>
          </p:cNvPr>
          <p:cNvSpPr/>
          <p:nvPr/>
        </p:nvSpPr>
        <p:spPr>
          <a:xfrm>
            <a:off x="0" y="5643794"/>
            <a:ext cx="4109292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C7F7C3E-ED66-284E-1FB5-4A99858B3389}"/>
              </a:ext>
            </a:extLst>
          </p:cNvPr>
          <p:cNvSpPr/>
          <p:nvPr/>
        </p:nvSpPr>
        <p:spPr>
          <a:xfrm>
            <a:off x="16525" y="5954175"/>
            <a:ext cx="4092767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8593FB2-4CD1-0AD1-66DF-689B26F908EA}"/>
              </a:ext>
            </a:extLst>
          </p:cNvPr>
          <p:cNvSpPr/>
          <p:nvPr/>
        </p:nvSpPr>
        <p:spPr>
          <a:xfrm>
            <a:off x="0" y="6547618"/>
            <a:ext cx="4092767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21D8720-FE29-919A-B7BC-07824BD44376}"/>
              </a:ext>
            </a:extLst>
          </p:cNvPr>
          <p:cNvSpPr txBox="1"/>
          <p:nvPr/>
        </p:nvSpPr>
        <p:spPr>
          <a:xfrm>
            <a:off x="4880472" y="1674725"/>
            <a:ext cx="4054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/>
              <a:t>Bildungsaufgabe (MAI)</a:t>
            </a:r>
            <a:br>
              <a:rPr lang="de-AT" sz="2400"/>
            </a:br>
            <a:r>
              <a:rPr lang="de-AT" sz="2800" b="1"/>
              <a:t>M</a:t>
            </a:r>
            <a:r>
              <a:rPr lang="de-AT" sz="2400"/>
              <a:t>edienkompetenz, </a:t>
            </a:r>
            <a:br>
              <a:rPr lang="de-AT" sz="2400"/>
            </a:br>
            <a:r>
              <a:rPr lang="de-AT" sz="2800" b="1"/>
              <a:t>A</a:t>
            </a:r>
            <a:r>
              <a:rPr lang="de-AT" sz="2400"/>
              <a:t>nwendungskompetenzen </a:t>
            </a:r>
            <a:br>
              <a:rPr lang="de-AT" sz="2400"/>
            </a:br>
            <a:r>
              <a:rPr lang="de-AT" sz="2800" b="1"/>
              <a:t>I</a:t>
            </a:r>
            <a:r>
              <a:rPr lang="de-AT" sz="2400"/>
              <a:t>nformatische Kompetenzen</a:t>
            </a:r>
            <a:endParaRPr lang="de-DE" sz="240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A64181B-6919-B03A-10F6-C50D438DCE9F}"/>
              </a:ext>
            </a:extLst>
          </p:cNvPr>
          <p:cNvSpPr txBox="1"/>
          <p:nvPr/>
        </p:nvSpPr>
        <p:spPr>
          <a:xfrm>
            <a:off x="4880472" y="3244385"/>
            <a:ext cx="37705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/>
              <a:t>Didaktische Grundsätze (MIG)</a:t>
            </a:r>
            <a:br>
              <a:rPr lang="de-AT" sz="2400" b="1"/>
            </a:br>
            <a:r>
              <a:rPr lang="de-AT" sz="2800" b="1"/>
              <a:t>M</a:t>
            </a:r>
            <a:r>
              <a:rPr lang="de-AT" sz="2400"/>
              <a:t>edienbildung </a:t>
            </a:r>
            <a:br>
              <a:rPr lang="de-AT" sz="2400"/>
            </a:br>
            <a:r>
              <a:rPr lang="de-AT" sz="2800" b="1"/>
              <a:t>I</a:t>
            </a:r>
            <a:r>
              <a:rPr lang="de-AT" sz="2400"/>
              <a:t>nformatische Bildung </a:t>
            </a:r>
            <a:br>
              <a:rPr lang="de-AT" sz="2400"/>
            </a:br>
            <a:r>
              <a:rPr lang="de-AT" sz="2800" b="1"/>
              <a:t>G</a:t>
            </a:r>
            <a:r>
              <a:rPr lang="de-AT" sz="2400"/>
              <a:t>estaltungskompetenz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362559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BD5B38-46E3-1920-84FC-8753C358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41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C2E349-08AE-FA9F-9BC7-36B319C3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4147"/>
            <a:ext cx="9144000" cy="206339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67BAF6-B599-19C3-1DD8-A464C75AD515}"/>
              </a:ext>
            </a:extLst>
          </p:cNvPr>
          <p:cNvSpPr txBox="1"/>
          <p:nvPr/>
        </p:nvSpPr>
        <p:spPr>
          <a:xfrm>
            <a:off x="3591499" y="12338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0947F9-0983-FD7C-6BBF-D74587BFFCA9}"/>
              </a:ext>
            </a:extLst>
          </p:cNvPr>
          <p:cNvSpPr txBox="1"/>
          <p:nvPr/>
        </p:nvSpPr>
        <p:spPr>
          <a:xfrm>
            <a:off x="1893065" y="26966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1ACAE8-64B3-B767-5C16-2B9B4F98F54D}"/>
              </a:ext>
            </a:extLst>
          </p:cNvPr>
          <p:cNvSpPr txBox="1"/>
          <p:nvPr/>
        </p:nvSpPr>
        <p:spPr>
          <a:xfrm>
            <a:off x="1893065" y="4329998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300523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8AFBF-2B09-295E-0321-1505F119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52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A40DA2-A840-C9D8-CE1B-331236AF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" y="4715219"/>
            <a:ext cx="8967730" cy="20491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55E2F17-DB4B-62EF-1318-29822375DB33}"/>
              </a:ext>
            </a:extLst>
          </p:cNvPr>
          <p:cNvSpPr txBox="1"/>
          <p:nvPr/>
        </p:nvSpPr>
        <p:spPr>
          <a:xfrm>
            <a:off x="1992217" y="157278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359CAC-F811-A992-A4A2-5B3427C92C11}"/>
              </a:ext>
            </a:extLst>
          </p:cNvPr>
          <p:cNvSpPr txBox="1"/>
          <p:nvPr/>
        </p:nvSpPr>
        <p:spPr>
          <a:xfrm>
            <a:off x="8057002" y="30347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9D4E80A-132D-F9AB-8344-21B154A0DCD8}"/>
              </a:ext>
            </a:extLst>
          </p:cNvPr>
          <p:cNvSpPr txBox="1"/>
          <p:nvPr/>
        </p:nvSpPr>
        <p:spPr>
          <a:xfrm>
            <a:off x="8018443" y="417276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2049921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A2CB0B-A9A2-9C78-6424-3A3F7955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270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E821C5-EC6C-B30E-CA0A-EA85BD8D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7084"/>
            <a:ext cx="9144000" cy="22309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B55C76-841B-ADEE-15BE-5F4BEEC023B4}"/>
              </a:ext>
            </a:extLst>
          </p:cNvPr>
          <p:cNvSpPr txBox="1"/>
          <p:nvPr/>
        </p:nvSpPr>
        <p:spPr>
          <a:xfrm>
            <a:off x="1937133" y="410386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C069D8-38DC-95BE-1BA6-F40FC1F937CA}"/>
              </a:ext>
            </a:extLst>
          </p:cNvPr>
          <p:cNvSpPr txBox="1"/>
          <p:nvPr/>
        </p:nvSpPr>
        <p:spPr>
          <a:xfrm>
            <a:off x="3576810" y="31673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1FC007-7D24-6C0B-5F72-6D5009C5E7DA}"/>
              </a:ext>
            </a:extLst>
          </p:cNvPr>
          <p:cNvSpPr txBox="1"/>
          <p:nvPr/>
        </p:nvSpPr>
        <p:spPr>
          <a:xfrm>
            <a:off x="2179504" y="6233669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884721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877A47B-38BC-EAB1-63B4-C526A535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32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A4FDAB-36A6-D1CC-5B6F-152B55026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3215"/>
            <a:ext cx="9144000" cy="18747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941486-6DC3-47AD-65ED-B1740BB256D8}"/>
              </a:ext>
            </a:extLst>
          </p:cNvPr>
          <p:cNvSpPr txBox="1"/>
          <p:nvPr/>
        </p:nvSpPr>
        <p:spPr>
          <a:xfrm>
            <a:off x="1902246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2B8207-0CCA-938E-FD45-17EF8E77DA52}"/>
              </a:ext>
            </a:extLst>
          </p:cNvPr>
          <p:cNvSpPr txBox="1"/>
          <p:nvPr/>
        </p:nvSpPr>
        <p:spPr>
          <a:xfrm>
            <a:off x="5038381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471ABA-7B71-E963-3125-CFB87B8478A0}"/>
              </a:ext>
            </a:extLst>
          </p:cNvPr>
          <p:cNvSpPr txBox="1"/>
          <p:nvPr/>
        </p:nvSpPr>
        <p:spPr>
          <a:xfrm>
            <a:off x="6757012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0F91E4-9EAF-FC9B-E6BB-B2E1411A0EFE}"/>
              </a:ext>
            </a:extLst>
          </p:cNvPr>
          <p:cNvSpPr txBox="1"/>
          <p:nvPr/>
        </p:nvSpPr>
        <p:spPr>
          <a:xfrm>
            <a:off x="1902246" y="4415886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5CA97F-E6F4-C7B5-DEBD-2248FE027F0B}"/>
              </a:ext>
            </a:extLst>
          </p:cNvPr>
          <p:cNvSpPr txBox="1"/>
          <p:nvPr/>
        </p:nvSpPr>
        <p:spPr>
          <a:xfrm>
            <a:off x="5038381" y="4415886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549719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DECE5FE-2D98-4B88-5269-F476E4F64D6A}"/>
              </a:ext>
            </a:extLst>
          </p:cNvPr>
          <p:cNvSpPr txBox="1"/>
          <p:nvPr/>
        </p:nvSpPr>
        <p:spPr>
          <a:xfrm>
            <a:off x="936434" y="649995"/>
            <a:ext cx="5322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/>
              <a:t>72 Kompetenzbeschreibungen</a:t>
            </a:r>
            <a:br>
              <a:rPr lang="de-AT" sz="3200" b="1"/>
            </a:br>
            <a:r>
              <a:rPr lang="de-AT" sz="3200" b="1"/>
              <a:t>43 Anwendungsbereiche</a:t>
            </a:r>
            <a:endParaRPr lang="de-DE" sz="3200" b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72FC20-E504-FA98-374F-790C77F65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0" y="1895474"/>
            <a:ext cx="7359266" cy="39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0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8BA9513-A411-547A-6070-5A1331B5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71B20052-C1CA-B200-83D1-C01C98608493}"/>
              </a:ext>
            </a:extLst>
          </p:cNvPr>
          <p:cNvSpPr/>
          <p:nvPr/>
        </p:nvSpPr>
        <p:spPr>
          <a:xfrm>
            <a:off x="3822853" y="329463"/>
            <a:ext cx="4406747" cy="848299"/>
          </a:xfrm>
          <a:prstGeom prst="wedgeEllipseCallout">
            <a:avLst>
              <a:gd name="adj1" fmla="val -64898"/>
              <a:gd name="adj2" fmla="val 154263"/>
            </a:avLst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Meinen Buabn und Mäderln is so einiges erspart geblieben …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DF2A4B-A704-4980-43C6-5F859156C20F}"/>
              </a:ext>
            </a:extLst>
          </p:cNvPr>
          <p:cNvSpPr txBox="1"/>
          <p:nvPr/>
        </p:nvSpPr>
        <p:spPr>
          <a:xfrm>
            <a:off x="0" y="0"/>
            <a:ext cx="426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>
                <a:solidFill>
                  <a:srgbClr val="FFFF00"/>
                </a:solidFill>
              </a:rPr>
              <a:t>CHEATGPT PROOF CLASSROOM!</a:t>
            </a:r>
            <a:endParaRPr lang="de-DE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66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76FE667-2376-1339-09AF-0C97EBD7B167}"/>
              </a:ext>
            </a:extLst>
          </p:cNvPr>
          <p:cNvSpPr txBox="1"/>
          <p:nvPr/>
        </p:nvSpPr>
        <p:spPr>
          <a:xfrm>
            <a:off x="0" y="48587"/>
            <a:ext cx="9144000" cy="6917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900"/>
              </a:spcAft>
            </a:pPr>
            <a:r>
              <a:rPr lang="de-AT" sz="24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Fünf „Kompetenzbereiche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de-AT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[Quelle: Simeoni (BMBWF), OCG Journal, 2022, Ausgabe 3]</a:t>
            </a:r>
            <a:endParaRPr lang="de-DE" sz="180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Algorithmen entwerfen und Programmieren: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modellieren komplexe Problemstellungen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lösen diese mithilfe von Algorithmen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Programmiersprachen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Sie erlangen Einblicke in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digitale Berufe, die innovative Technologie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nutzen, wie z. B.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künstliche Intelligenz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Robotik und Big Data. Sie werten Sensoren aus und verarbeiten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große Datenmengen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um Ergebnisse zu visualisieren und zu analysieren.</a:t>
            </a:r>
            <a:b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Umgang mit Daten, Informationen und Informationssystemen: </a:t>
            </a:r>
            <a:br>
              <a:rPr lang="de-AT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suchen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bewerten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Informationen,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strukturieren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verarbeiten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sie,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Medienkritik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, Filterblase, Erkennen von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Fake News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Nutzung informatischer, medialer Systeme: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nutzen Kommunikationstechnologien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sowie –prozesse,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Cloudanwendungen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zur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Kollaboration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in Projekten, Lernplattformen.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Anwendung digitaler Technologien und Vernetzung: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nutzen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eigenständig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selbstbestimmt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digitale Technologien und Vernetzung,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digitale Souveränität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Media Literacy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Grundlagenwissen, Künstliche Intelligenz: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bauen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Grundlagenwissen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auf und hinterfragen, welche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Auswirkungen die Digitalisierung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auf ihr Leben und die Gesellschaft hat,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ethische Fragen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betreffend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Mediennutzung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oder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künstliche Intelligenz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63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160020" y="4732019"/>
            <a:ext cx="6537960" cy="1558611"/>
          </a:xfrm>
          <a:prstGeom prst="wedgeEllipseCallout">
            <a:avLst>
              <a:gd name="adj1" fmla="val -3114"/>
              <a:gd name="adj2" fmla="val -129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Das Gute an der Digitalen Grundbildung und am Lehrplan ist,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dass es das überhaupt gibt!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892040" y="3669030"/>
            <a:ext cx="3989070" cy="980088"/>
          </a:xfrm>
          <a:prstGeom prst="wedgeEllipseCallout">
            <a:avLst>
              <a:gd name="adj1" fmla="val -11237"/>
              <a:gd name="adj2" fmla="val -1563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Du Verschwörungs-praktiker!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94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D5E91F-63CD-C751-0FF9-4EC7C613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21" y="400110"/>
            <a:ext cx="6726555" cy="30288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20C54-73A2-D920-91B3-08CDB477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21" y="3429000"/>
            <a:ext cx="6726555" cy="27167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FF80073-84AA-AE6D-D695-1173B34C1C9E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AT" sz="2000" b="1"/>
              <a:t>Die Steuerungswirkung von Curricula ist ein wenig untersuchtes Forschungsfeld. </a:t>
            </a:r>
            <a:endParaRPr lang="de-DE" sz="20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153A91-0455-ED16-CE40-83B3C192C0F4}"/>
              </a:ext>
            </a:extLst>
          </p:cNvPr>
          <p:cNvSpPr txBox="1"/>
          <p:nvPr/>
        </p:nvSpPr>
        <p:spPr>
          <a:xfrm>
            <a:off x="315752" y="6222209"/>
            <a:ext cx="8512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i="1"/>
              <a:t>Quelle: Steuerungswirkung von Lehrplänen Curriculumsrezeption und -implementation von Lehrenden in der schweizerischen kaufmännischen Bildung, </a:t>
            </a:r>
            <a:r>
              <a:rPr lang="de-AT" sz="1400" i="1"/>
              <a:t>Keller, Ledergerber, St.Gallen, Dezember 2021 </a:t>
            </a:r>
            <a:endParaRPr lang="de-DE" sz="1600" i="1"/>
          </a:p>
        </p:txBody>
      </p:sp>
    </p:spTree>
    <p:extLst>
      <p:ext uri="{BB962C8B-B14F-4D97-AF65-F5344CB8AC3E}">
        <p14:creationId xmlns:p14="http://schemas.microsoft.com/office/powerpoint/2010/main" val="2811812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F2223C-508E-A7FB-1BE3-8CFC7D48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18"/>
            <a:ext cx="9144000" cy="62906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ED7A05-8927-D646-F146-E619C5DA401B}"/>
              </a:ext>
            </a:extLst>
          </p:cNvPr>
          <p:cNvSpPr txBox="1"/>
          <p:nvPr/>
        </p:nvSpPr>
        <p:spPr>
          <a:xfrm>
            <a:off x="3690651" y="6411550"/>
            <a:ext cx="5282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/>
              <a:t>Quelle: https://magazin.oebv.at/alles-nach-lehr-plan</a:t>
            </a:r>
          </a:p>
        </p:txBody>
      </p:sp>
    </p:spTree>
    <p:extLst>
      <p:ext uri="{BB962C8B-B14F-4D97-AF65-F5344CB8AC3E}">
        <p14:creationId xmlns:p14="http://schemas.microsoft.com/office/powerpoint/2010/main" val="3366163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3F2788B-E071-A82B-A01B-A1D83715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5DFBF4-02C1-3BF1-0350-8AFF0458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4738"/>
            <a:ext cx="4333414" cy="29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67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A87883-3AE5-099D-8E6B-790D48F9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solidFill>
            <a:srgbClr val="FFFF00">
              <a:alpha val="14000"/>
            </a:srgbClr>
          </a:solidFill>
        </p:spPr>
      </p:pic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C91DFDE4-51F8-3621-4CE8-576E8D1A8882}"/>
              </a:ext>
            </a:extLst>
          </p:cNvPr>
          <p:cNvSpPr/>
          <p:nvPr/>
        </p:nvSpPr>
        <p:spPr>
          <a:xfrm>
            <a:off x="2522863" y="0"/>
            <a:ext cx="6621137" cy="1288974"/>
          </a:xfrm>
          <a:prstGeom prst="wedgeEllipseCallout">
            <a:avLst>
              <a:gd name="adj1" fmla="val -29685"/>
              <a:gd name="adj2" fmla="val 80495"/>
            </a:avLst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WAS HABEN DENN DIE LEHRER:INNEN </a:t>
            </a:r>
            <a:br>
              <a:rPr lang="de-AT" b="1">
                <a:solidFill>
                  <a:schemeClr val="tx1"/>
                </a:solidFill>
              </a:rPr>
            </a:br>
            <a:r>
              <a:rPr lang="de-AT" b="1">
                <a:solidFill>
                  <a:schemeClr val="tx1"/>
                </a:solidFill>
              </a:rPr>
              <a:t>ÜBER DEN DGB RÜCKGEMELDET?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C7D0D017-71AB-6EC8-9721-5B1851D28D33}"/>
              </a:ext>
            </a:extLst>
          </p:cNvPr>
          <p:cNvSpPr/>
          <p:nvPr/>
        </p:nvSpPr>
        <p:spPr>
          <a:xfrm>
            <a:off x="3204990" y="4908013"/>
            <a:ext cx="5256882" cy="1288974"/>
          </a:xfrm>
          <a:prstGeom prst="wedgeEllipseCallout">
            <a:avLst>
              <a:gd name="adj1" fmla="val -24336"/>
              <a:gd name="adj2" fmla="val -204121"/>
            </a:avLst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INTERESSANTES UND AUFSCHLUSSREICHES.</a:t>
            </a:r>
            <a:br>
              <a:rPr lang="de-AT" b="1">
                <a:solidFill>
                  <a:schemeClr val="tx1"/>
                </a:solidFill>
              </a:rPr>
            </a:br>
            <a:r>
              <a:rPr lang="de-AT" b="1">
                <a:solidFill>
                  <a:schemeClr val="tx1"/>
                </a:solidFill>
              </a:rPr>
              <a:t>ABER WENIGE ÜBERRASCHUNGEN …</a:t>
            </a:r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65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D403FE-F53C-64E2-22EE-1F1D593B0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5" y="4164387"/>
            <a:ext cx="5441774" cy="25447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CDE801-17F6-12F3-9E4A-791876B20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87"/>
          <a:stretch/>
        </p:blipFill>
        <p:spPr>
          <a:xfrm>
            <a:off x="0" y="729869"/>
            <a:ext cx="9143999" cy="26991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9B0CF65-1229-D3B0-262B-8845E72012FE}"/>
              </a:ext>
            </a:extLst>
          </p:cNvPr>
          <p:cNvSpPr txBox="1"/>
          <p:nvPr/>
        </p:nvSpPr>
        <p:spPr>
          <a:xfrm>
            <a:off x="2038677" y="124653"/>
            <a:ext cx="5066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/>
              <a:t>Meinungen zum Lehrplan</a:t>
            </a:r>
            <a:endParaRPr lang="de-DE" sz="36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5782E8-731A-D498-14CA-3C9647534C5F}"/>
              </a:ext>
            </a:extLst>
          </p:cNvPr>
          <p:cNvSpPr txBox="1"/>
          <p:nvPr/>
        </p:nvSpPr>
        <p:spPr>
          <a:xfrm>
            <a:off x="1558256" y="3518056"/>
            <a:ext cx="6027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/>
              <a:t>Meinungen zu den Endgeräten</a:t>
            </a:r>
            <a:endParaRPr lang="de-DE" sz="3600" b="1"/>
          </a:p>
        </p:txBody>
      </p:sp>
    </p:spTree>
    <p:extLst>
      <p:ext uri="{BB962C8B-B14F-4D97-AF65-F5344CB8AC3E}">
        <p14:creationId xmlns:p14="http://schemas.microsoft.com/office/powerpoint/2010/main" val="4040610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C6118-E856-F5ED-7C93-736ACE2B9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2"/>
          <a:stretch/>
        </p:blipFill>
        <p:spPr>
          <a:xfrm>
            <a:off x="315956" y="1806766"/>
            <a:ext cx="8512088" cy="44618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369BE4C-3A91-9B74-F48D-044323BDD057}"/>
              </a:ext>
            </a:extLst>
          </p:cNvPr>
          <p:cNvSpPr txBox="1"/>
          <p:nvPr/>
        </p:nvSpPr>
        <p:spPr>
          <a:xfrm>
            <a:off x="1330247" y="672029"/>
            <a:ext cx="6483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/>
              <a:t>Programmierung im DGB - Unterricht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3685699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F4141D9-8C2C-3637-8839-EA763D85F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5" y="220337"/>
            <a:ext cx="8615190" cy="64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9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8361571-4133-0C22-A7C0-736BF13FF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994"/>
            <a:ext cx="9144000" cy="62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5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3CD252-83A7-EB52-4012-2433C2D58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0230" cy="3813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F88BE4-6907-0848-A73A-CDCF7118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30" y="0"/>
            <a:ext cx="4793770" cy="68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0A05AEA-EFEF-B300-E4BA-BA257A56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3813900"/>
            <a:ext cx="8995410" cy="30329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F88F49-E05C-16EF-85A5-88CB411DB12A}"/>
              </a:ext>
            </a:extLst>
          </p:cNvPr>
          <p:cNvSpPr txBox="1"/>
          <p:nvPr/>
        </p:nvSpPr>
        <p:spPr>
          <a:xfrm rot="21192610">
            <a:off x="534771" y="5484956"/>
            <a:ext cx="83990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800" b="1"/>
              <a:t>WIE KANN MAN SO EIN FACH EINFACH SO EINFÜHREN?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2228406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Essen, Platte, Mahlzeit enthält.&#10;&#10;Automatisch generierte Beschreibung">
            <a:extLst>
              <a:ext uri="{FF2B5EF4-FFF2-40B4-BE49-F238E27FC236}">
                <a16:creationId xmlns:a16="http://schemas.microsoft.com/office/drawing/2014/main" id="{2A59B312-D199-BB1F-BB7B-A1899066C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r="33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3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3D8FA4-C75A-9FE9-0807-55EAA85B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hlinkClick r:id="rId3"/>
            <a:extLst>
              <a:ext uri="{FF2B5EF4-FFF2-40B4-BE49-F238E27FC236}">
                <a16:creationId xmlns:a16="http://schemas.microsoft.com/office/drawing/2014/main" id="{35F1C2C7-A845-E3C2-6D0D-87311AE73CFC}"/>
              </a:ext>
            </a:extLst>
          </p:cNvPr>
          <p:cNvSpPr txBox="1"/>
          <p:nvPr/>
        </p:nvSpPr>
        <p:spPr>
          <a:xfrm rot="650095">
            <a:off x="1006760" y="3810253"/>
            <a:ext cx="713047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5400" b="1">
                <a:latin typeface="FuturaBlack BT" panose="040409050D0B02020403" pitchFamily="82" charset="0"/>
              </a:rPr>
              <a:t>SCHLUSS MIT LUSTIG</a:t>
            </a:r>
            <a:endParaRPr lang="de-DE" sz="5400" b="1">
              <a:latin typeface="FuturaBlack BT" panose="040409050D0B020204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99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5046992-4702-B90E-B1B7-F99D787A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E22CAE-9DF8-9988-4013-FBF14B42709F}"/>
              </a:ext>
            </a:extLst>
          </p:cNvPr>
          <p:cNvSpPr txBox="1"/>
          <p:nvPr/>
        </p:nvSpPr>
        <p:spPr>
          <a:xfrm>
            <a:off x="3960354" y="3409720"/>
            <a:ext cx="174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>
                <a:solidFill>
                  <a:schemeClr val="bg1"/>
                </a:solidFill>
              </a:rPr>
              <a:t>Danke!</a:t>
            </a:r>
            <a:endParaRPr lang="de-DE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3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5F3055-2A0F-E1ED-D038-79EAA614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4686298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947DA9-C519-944E-5996-7A410C30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10" y="0"/>
            <a:ext cx="437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2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 enthält.">
            <a:extLst>
              <a:ext uri="{FF2B5EF4-FFF2-40B4-BE49-F238E27FC236}">
                <a16:creationId xmlns:a16="http://schemas.microsoft.com/office/drawing/2014/main" id="{37AC3B9A-40D8-B0FA-2421-80292389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6CE41E4D-EBF8-38FE-1453-A70540462F4F}"/>
              </a:ext>
            </a:extLst>
          </p:cNvPr>
          <p:cNvSpPr/>
          <p:nvPr/>
        </p:nvSpPr>
        <p:spPr>
          <a:xfrm>
            <a:off x="0" y="1608463"/>
            <a:ext cx="4186410" cy="1101687"/>
          </a:xfrm>
          <a:prstGeom prst="wedgeEllipseCallout">
            <a:avLst>
              <a:gd name="adj1" fmla="val -15218"/>
              <a:gd name="adj2" fmla="val 824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>
                <a:solidFill>
                  <a:schemeClr val="tx1"/>
                </a:solidFill>
              </a:rPr>
              <a:t>Herr Micheuz, könnten wir bitte zum eigentlichen Thema kommen?</a:t>
            </a:r>
            <a:endParaRPr lang="de-DE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2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1FA57F-E2DC-FC97-65C1-8C187011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D8483B-103A-6E8D-F409-0C1B24BF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BA635F-F01B-4D3F-A0DD-AFC1D500CFD8}"/>
              </a:ext>
            </a:extLst>
          </p:cNvPr>
          <p:cNvSpPr txBox="1"/>
          <p:nvPr/>
        </p:nvSpPr>
        <p:spPr>
          <a:xfrm>
            <a:off x="8491257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2011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97045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3775294-11D7-A089-07A0-B548A8538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3640785" cy="48143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7ABB503-D582-359F-C586-36DAA1AAA624}"/>
              </a:ext>
            </a:extLst>
          </p:cNvPr>
          <p:cNvSpPr txBox="1"/>
          <p:nvPr/>
        </p:nvSpPr>
        <p:spPr>
          <a:xfrm>
            <a:off x="3877938" y="1322230"/>
            <a:ext cx="50567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Standards in den Informationstechnologien (</a:t>
            </a:r>
            <a:r>
              <a:rPr lang="de-AT" sz="1600" b="1"/>
              <a:t>Dorninger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IT-Infrastrukturstandards im Bildungsbereich (</a:t>
            </a:r>
            <a:r>
              <a:rPr lang="de-AT" sz="1600" b="1"/>
              <a:t>Apflauer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Zertifikate in Schulen - sind Noten nichts mehr wert? (</a:t>
            </a:r>
            <a:r>
              <a:rPr lang="de-AT" sz="1600" b="1"/>
              <a:t>Karner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Verändert der ECDL den Informatikunterricht?  (</a:t>
            </a:r>
            <a:r>
              <a:rPr lang="de-AT" sz="1600" b="1"/>
              <a:t>Hopfenwieser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Test Your IT-Knowledge (Keller – Schweiz)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Die Trägheit als Chance (Thomann – Schweiz)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Neue Einheitliche Prüfungsanforderungen in der Abiturprüfung Informatik (Fothe – BRD)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Informatische Bildung und PISA Standards – zur Umsetzung für die informatische Bildung </a:t>
            </a:r>
            <a:br>
              <a:rPr lang="de-AT" sz="1600"/>
            </a:br>
            <a:r>
              <a:rPr lang="de-AT" sz="1600"/>
              <a:t>(Humbert – BRD)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Langlebige Standards in einer schnelllebigen Welt </a:t>
            </a:r>
            <a:br>
              <a:rPr lang="de-AT" sz="1600"/>
            </a:br>
            <a:r>
              <a:rPr lang="de-AT" sz="1600"/>
              <a:t>(</a:t>
            </a:r>
            <a:r>
              <a:rPr lang="de-AT" sz="1600" b="1"/>
              <a:t>Schauer</a:t>
            </a:r>
            <a:r>
              <a:rPr lang="de-AT" sz="1600"/>
              <a:t> – Österreich/Schweiz)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Überlegungen zum Erreichen eines Minimalstandards im Programmierunterricht (</a:t>
            </a:r>
            <a:r>
              <a:rPr lang="de-AT" sz="1600" b="1"/>
              <a:t>Antonitsch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Informationstechnologische und informatische Bildungsstandards für österreichische Schulen (</a:t>
            </a:r>
            <a:r>
              <a:rPr lang="de-AT" sz="1600" b="1"/>
              <a:t>Schwarz</a:t>
            </a:r>
            <a:r>
              <a:rPr lang="de-AT" sz="1600"/>
              <a:t>) 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903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1532</Words>
  <Application>Microsoft Office PowerPoint</Application>
  <PresentationFormat>Bildschirmpräsentation (4:3)</PresentationFormat>
  <Paragraphs>162</Paragraphs>
  <Slides>52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3" baseType="lpstr">
      <vt:lpstr>Arial Unicode MS</vt:lpstr>
      <vt:lpstr>Arial</vt:lpstr>
      <vt:lpstr>Calibri</vt:lpstr>
      <vt:lpstr>Calibri Light</vt:lpstr>
      <vt:lpstr>FuturaBlack BT</vt:lpstr>
      <vt:lpstr>Lato</vt:lpstr>
      <vt:lpstr>OpenSansRegular</vt:lpstr>
      <vt:lpstr>Symbol</vt:lpstr>
      <vt:lpstr>TwitterChirp</vt:lpstr>
      <vt:lpstr>Typewriter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Micheuz</dc:creator>
  <cp:lastModifiedBy>Peter Micheuz</cp:lastModifiedBy>
  <cp:revision>158</cp:revision>
  <dcterms:created xsi:type="dcterms:W3CDTF">2022-10-27T13:14:42Z</dcterms:created>
  <dcterms:modified xsi:type="dcterms:W3CDTF">2023-09-22T07:54:57Z</dcterms:modified>
</cp:coreProperties>
</file>