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89" r:id="rId4"/>
    <p:sldId id="277" r:id="rId5"/>
    <p:sldId id="284" r:id="rId6"/>
    <p:sldId id="285" r:id="rId7"/>
    <p:sldId id="278" r:id="rId8"/>
    <p:sldId id="279" r:id="rId9"/>
    <p:sldId id="280" r:id="rId10"/>
    <p:sldId id="281" r:id="rId11"/>
    <p:sldId id="282" r:id="rId12"/>
    <p:sldId id="283" r:id="rId13"/>
    <p:sldId id="270" r:id="rId14"/>
    <p:sldId id="271" r:id="rId15"/>
    <p:sldId id="272" r:id="rId16"/>
    <p:sldId id="273" r:id="rId17"/>
    <p:sldId id="274" r:id="rId18"/>
    <p:sldId id="275" r:id="rId19"/>
    <p:sldId id="286" r:id="rId20"/>
    <p:sldId id="293" r:id="rId21"/>
    <p:sldId id="258" r:id="rId22"/>
    <p:sldId id="260" r:id="rId23"/>
    <p:sldId id="261" r:id="rId24"/>
    <p:sldId id="262" r:id="rId25"/>
    <p:sldId id="263" r:id="rId26"/>
    <p:sldId id="265" r:id="rId27"/>
    <p:sldId id="268" r:id="rId28"/>
    <p:sldId id="267" r:id="rId29"/>
    <p:sldId id="266" r:id="rId30"/>
    <p:sldId id="264" r:id="rId31"/>
    <p:sldId id="269" r:id="rId32"/>
    <p:sldId id="257" r:id="rId33"/>
    <p:sldId id="259" r:id="rId34"/>
    <p:sldId id="299" r:id="rId35"/>
    <p:sldId id="297" r:id="rId36"/>
    <p:sldId id="298" r:id="rId37"/>
    <p:sldId id="288" r:id="rId38"/>
    <p:sldId id="290" r:id="rId39"/>
    <p:sldId id="296" r:id="rId40"/>
    <p:sldId id="291" r:id="rId41"/>
    <p:sldId id="292" r:id="rId42"/>
    <p:sldId id="294" r:id="rId43"/>
    <p:sldId id="295" r:id="rId44"/>
    <p:sldId id="287" r:id="rId45"/>
  </p:sldIdLst>
  <p:sldSz cx="9144000" cy="6858000" type="screen4x3"/>
  <p:notesSz cx="6858000" cy="9144000"/>
  <p:custDataLst>
    <p:tags r:id="rId46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Titelmasterformat durch Klicken bearbeiten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Formatvorlage des Untertitelmasters durch Klicken bearbeiten</a:t>
            </a:r>
            <a:endParaRPr lang="de-AT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7" name="Picture 4" descr="white b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69160"/>
            <a:ext cx="76231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Titelmasterformat durch Klicken bearbeiten</a:t>
            </a:r>
            <a:endParaRPr lang="de-A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9" name="Picture 4" descr="white b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908720"/>
            <a:ext cx="8820472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white ba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908720"/>
            <a:ext cx="8820472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Textmasterformate durch Klicken bearbeiten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Textmasterformate durch Klicken bearbeiten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Textmasterformate durch Klicken bearbeiten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Textmasterformate durch Klicken bearbeiten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Titelmasterformat durch Klicken bearbeiten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/>
              <a:t>Bild durch Klicken auf Symbol hinzufügen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Textmasterformate durch Klicken bearbeiten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BinaryCod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Haga clic para modificar el estilo de texto del patrón</a:t>
            </a:r>
          </a:p>
          <a:p>
            <a:pPr lvl="1"/>
            <a:r>
              <a:rPr lang="de-AT"/>
              <a:t>Segundo nivel</a:t>
            </a:r>
          </a:p>
          <a:p>
            <a:pPr lvl="2"/>
            <a:r>
              <a:rPr lang="de-AT"/>
              <a:t>Tercer nivel</a:t>
            </a:r>
          </a:p>
          <a:p>
            <a:pPr lvl="3"/>
            <a:r>
              <a:rPr lang="de-AT"/>
              <a:t>Cuarto nivel</a:t>
            </a:r>
          </a:p>
          <a:p>
            <a:pPr lvl="4"/>
            <a:r>
              <a:rPr lang="de-AT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2CBDF-F8EE-466E-B82A-F8278D3AD440}" type="datetimeFigureOut">
              <a:rPr lang="de-AT" smtClean="0"/>
              <a:pPr/>
              <a:t>14.06.2021</a:t>
            </a:fld>
            <a:endParaRPr lang="de-A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5D319-0FE9-4855-B74F-581B376F9F24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blockly/" TargetMode="External"/><Relationship Id="rId2" Type="http://schemas.openxmlformats.org/officeDocument/2006/relationships/hyperlink" Target="https://blockly-games.appspo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ncilcode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ntro-programmiersprach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844824"/>
            <a:ext cx="2857500" cy="28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feld 4"/>
          <p:cNvSpPr txBox="1"/>
          <p:nvPr/>
        </p:nvSpPr>
        <p:spPr>
          <a:xfrm>
            <a:off x="0" y="332656"/>
            <a:ext cx="9144000" cy="830997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„</a:t>
            </a:r>
            <a:r>
              <a:rPr lang="de-AT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Work“Shop</a:t>
            </a:r>
            <a:r>
              <a:rPr lang="de-AT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br>
              <a:rPr lang="de-AT" sz="2800" b="1" dirty="0"/>
            </a:br>
            <a:r>
              <a:rPr lang="de-AT" sz="2000" b="1" dirty="0"/>
              <a:t>Vom programmierten Schüler zum programmierenden Schüler …</a:t>
            </a:r>
            <a:endParaRPr lang="de-AT" sz="2800" b="1" dirty="0"/>
          </a:p>
        </p:txBody>
      </p:sp>
      <p:sp>
        <p:nvSpPr>
          <p:cNvPr id="24578" name="AutoShape 2" descr="Vorschau Ihres QR C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24580" name="AutoShape 4" descr="Vorschau Ihres QR C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24582" name="AutoShape 6" descr="Vorschau Ihres QR Co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941168"/>
            <a:ext cx="151936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2627784" y="4941168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/>
              <a:t>01000111 01111001 01101101 01101110 01000010 11100110 11010010 11101010 11011010 01000000 10101101 10000111 01101100 11011000 11010110 11001010 11100100 11011010 11000010 11100100 11010110 1110100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barpiano-musik.de/assets/images/jingle_bells_note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3600400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1547664" y="2564904"/>
            <a:ext cx="158417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3491880" y="2636912"/>
            <a:ext cx="158417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3491880" y="2564904"/>
            <a:ext cx="158417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67544" y="404664"/>
            <a:ext cx="8064896" cy="60016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200" dirty="0"/>
              <a:t>1415926535897932384626433832795028841971693993751058209749445923078164062862089986280348253421170679</a:t>
            </a:r>
          </a:p>
          <a:p>
            <a:pPr algn="ctr"/>
            <a:r>
              <a:rPr lang="de-AT" sz="1200" dirty="0"/>
              <a:t>8214808651328230664709384460955058223172535940812848111745028410270193852110555964462294895493038196</a:t>
            </a:r>
          </a:p>
          <a:p>
            <a:pPr algn="ctr"/>
            <a:r>
              <a:rPr lang="de-AT" sz="1200" dirty="0"/>
              <a:t>4428810975665933446128475648233786783165271201909145648566923460348610454326648213393607260249141273</a:t>
            </a:r>
          </a:p>
          <a:p>
            <a:pPr algn="ctr"/>
            <a:r>
              <a:rPr lang="de-AT" sz="1200" dirty="0"/>
              <a:t>7245870066063155881748815209209628292540917153643678925903600113305305488204665213841469519415116094</a:t>
            </a:r>
          </a:p>
          <a:p>
            <a:pPr algn="ctr"/>
            <a:r>
              <a:rPr lang="de-AT" sz="1200" dirty="0"/>
              <a:t>3305727036575959195309218611738193261179310511854807446237996274956735188575272489122793818301194912</a:t>
            </a:r>
          </a:p>
          <a:p>
            <a:pPr algn="ctr"/>
            <a:r>
              <a:rPr lang="de-AT" sz="1200" dirty="0"/>
              <a:t>9833673362440656643086021394946395224737190702179860943702770539217176293176752384674818467669405132</a:t>
            </a:r>
          </a:p>
          <a:p>
            <a:pPr algn="ctr"/>
            <a:r>
              <a:rPr lang="de-AT" sz="1200" dirty="0"/>
              <a:t>0005681271452635608277857713427577896091736371787214684409012249534301465495853710507922796892589235</a:t>
            </a:r>
          </a:p>
          <a:p>
            <a:pPr algn="ctr"/>
            <a:r>
              <a:rPr lang="de-AT" sz="1200" dirty="0"/>
              <a:t>4201995611212902196086403441815981362977477130996051870721134999999837297804995105973173281609631859</a:t>
            </a:r>
          </a:p>
          <a:p>
            <a:pPr algn="ctr"/>
            <a:r>
              <a:rPr lang="de-AT" sz="1200" dirty="0"/>
              <a:t>5024459455346908302642522308253344685035261931188171010003137838752886587533208381420617177669147303</a:t>
            </a:r>
          </a:p>
          <a:p>
            <a:pPr algn="ctr"/>
            <a:r>
              <a:rPr lang="de-AT" sz="1200" dirty="0"/>
              <a:t>5982534904287554687311595628638823537875937519577818577805321712268066130019278766111959092164201989</a:t>
            </a:r>
          </a:p>
          <a:p>
            <a:pPr algn="ctr"/>
            <a:r>
              <a:rPr lang="de-AT" sz="1200" dirty="0"/>
              <a:t>3809525720106548586327886593615338182796823030195203530185296899577362259941389124972177528347913151</a:t>
            </a:r>
          </a:p>
          <a:p>
            <a:pPr algn="ctr"/>
            <a:r>
              <a:rPr lang="de-AT" sz="1200" dirty="0"/>
              <a:t>5574857242454150695950829533116861727855889075098381754637464939319255060400927701671139009848824012</a:t>
            </a:r>
          </a:p>
          <a:p>
            <a:pPr algn="ctr"/>
            <a:r>
              <a:rPr lang="de-AT" sz="1200" dirty="0"/>
              <a:t>8583616035637076601047101819429555961989467678374494482553797747268471040475346462080466842590694912</a:t>
            </a:r>
          </a:p>
          <a:p>
            <a:pPr algn="ctr"/>
            <a:r>
              <a:rPr lang="de-AT" sz="1200" dirty="0"/>
              <a:t>9331367702898915210475216205696602405803815019351125338243003558764024749647326391419927260426992279</a:t>
            </a:r>
          </a:p>
          <a:p>
            <a:pPr algn="ctr"/>
            <a:r>
              <a:rPr lang="de-AT" sz="1200" dirty="0"/>
              <a:t>6782354781636009341721641219924586315030286182974555706749838505494588586926995690927210797509302955</a:t>
            </a:r>
          </a:p>
          <a:p>
            <a:pPr algn="ctr"/>
            <a:r>
              <a:rPr lang="de-AT" sz="1200" dirty="0"/>
              <a:t>3211653449872027559602364806654991198818347977535663698074265425278625518184175746728909777727938000</a:t>
            </a:r>
          </a:p>
          <a:p>
            <a:pPr algn="ctr"/>
            <a:r>
              <a:rPr lang="de-AT" sz="1200" dirty="0"/>
              <a:t>8164706001614524919217321721477235014144197356854816136115735255213347574184946843852332390739414333</a:t>
            </a:r>
          </a:p>
          <a:p>
            <a:pPr algn="ctr"/>
            <a:r>
              <a:rPr lang="de-AT" sz="1200" dirty="0"/>
              <a:t>4547762416862518983569485562099219222184272550254256887671790494601653466804988627232791786085784383</a:t>
            </a:r>
          </a:p>
          <a:p>
            <a:pPr algn="ctr"/>
            <a:r>
              <a:rPr lang="de-AT" sz="1200" dirty="0"/>
              <a:t>8279679766814541009538837863609506800642251252051173929848960841284886269456042419652850222106611863</a:t>
            </a:r>
          </a:p>
          <a:p>
            <a:pPr algn="ctr"/>
            <a:r>
              <a:rPr lang="de-AT" sz="1200" dirty="0"/>
              <a:t>0674427862203919494504712371378696095636437191728746776465757396241389086583264599581339047802759009</a:t>
            </a:r>
          </a:p>
          <a:p>
            <a:pPr algn="ctr"/>
            <a:r>
              <a:rPr lang="de-AT" sz="1200" dirty="0"/>
              <a:t>9465764078951269468398352595709825822620522489407726719478268482601476990902640136394437455305068203</a:t>
            </a:r>
          </a:p>
          <a:p>
            <a:pPr algn="ctr"/>
            <a:r>
              <a:rPr lang="de-AT" sz="1200" dirty="0"/>
              <a:t>4962524517493996514314298091906592509372216964615157098583874105978859597729754989301617539284681382</a:t>
            </a:r>
          </a:p>
          <a:p>
            <a:pPr algn="ctr"/>
            <a:r>
              <a:rPr lang="de-AT" sz="1200" dirty="0"/>
              <a:t>6868386894277415599185592524595395943104997252468084598727364469584865383673622262609912460805124388</a:t>
            </a:r>
          </a:p>
          <a:p>
            <a:pPr algn="ctr"/>
            <a:r>
              <a:rPr lang="de-AT" sz="1200" dirty="0"/>
              <a:t>4390451244136549762780797715691435997700129616089441694868555848406353422072225828488648158456028506</a:t>
            </a:r>
          </a:p>
          <a:p>
            <a:pPr algn="ctr"/>
            <a:r>
              <a:rPr lang="de-AT" sz="1200" dirty="0"/>
              <a:t>0168427394522674676788952521385225499546667278239864565961163548862305774564980355936345681743241125</a:t>
            </a:r>
          </a:p>
          <a:p>
            <a:pPr algn="ctr"/>
            <a:r>
              <a:rPr lang="de-AT" sz="1200" dirty="0"/>
              <a:t>1507606947945109659609402522887971089314566913686722874894056010150330861792868092087476091782493858</a:t>
            </a:r>
          </a:p>
          <a:p>
            <a:pPr algn="ctr"/>
            <a:r>
              <a:rPr lang="de-AT" sz="1200" dirty="0"/>
              <a:t>9009714909675985261365549781893129784821682998948722658804857564014270477555132379641451523746234364</a:t>
            </a:r>
          </a:p>
          <a:p>
            <a:pPr algn="ctr"/>
            <a:r>
              <a:rPr lang="de-AT" sz="1200" dirty="0"/>
              <a:t>5428584447952658678210511413547357395231134271661021359695362314429524849371871101457654035902799344</a:t>
            </a:r>
          </a:p>
          <a:p>
            <a:pPr algn="ctr"/>
            <a:r>
              <a:rPr lang="de-AT" sz="1200" dirty="0"/>
              <a:t>0374200731057853906219838744780847848968332144571386875194350643021845319104848100537061468067491927</a:t>
            </a:r>
          </a:p>
          <a:p>
            <a:pPr algn="ctr"/>
            <a:r>
              <a:rPr lang="de-AT" sz="1200" dirty="0"/>
              <a:t>8191197939952061419663428754440643745123718192179998391015919561814675142691239748940907186494231961</a:t>
            </a:r>
          </a:p>
          <a:p>
            <a:pPr algn="ctr"/>
            <a:r>
              <a:rPr lang="de-AT" sz="1200" dirty="0"/>
              <a:t>5679452080951465502252316038819301420937621378559566389377870830390697920773467221825625996615014215</a:t>
            </a:r>
          </a:p>
          <a:p>
            <a:pPr algn="ctr"/>
            <a:r>
              <a:rPr lang="de-AT" sz="1200" dirty="0"/>
              <a:t>03068038447734549202605414665925201497442850732518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0848"/>
            <a:ext cx="5544616" cy="30189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feld 7"/>
          <p:cNvSpPr txBox="1"/>
          <p:nvPr/>
        </p:nvSpPr>
        <p:spPr>
          <a:xfrm>
            <a:off x="1691680" y="836712"/>
            <a:ext cx="587000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4800" b="1" dirty="0"/>
              <a:t>SUPER PI DAY 3/14/15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monte-carlo-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36912"/>
            <a:ext cx="2943137" cy="387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987824" y="5805264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http://www.gym1.at/schulinformatik/unterrichtsinhalte/</a:t>
            </a:r>
            <a:br>
              <a:rPr lang="de-AT" b="1" dirty="0"/>
            </a:br>
            <a:r>
              <a:rPr lang="de-AT" b="1" dirty="0" err="1"/>
              <a:t>unterrichtsbeispiele</a:t>
            </a:r>
            <a:r>
              <a:rPr lang="de-AT" b="1" dirty="0"/>
              <a:t>/sprachen/</a:t>
            </a:r>
            <a:r>
              <a:rPr lang="de-AT" b="1" dirty="0" err="1"/>
              <a:t>vba</a:t>
            </a:r>
            <a:r>
              <a:rPr lang="de-AT" b="1" dirty="0"/>
              <a:t>/</a:t>
            </a:r>
            <a:r>
              <a:rPr lang="de-AT" b="1" dirty="0" err="1"/>
              <a:t>montecarlo</a:t>
            </a:r>
            <a:r>
              <a:rPr lang="de-AT" b="1" dirty="0"/>
              <a:t>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1115616" y="4149080"/>
            <a:ext cx="1296144" cy="36004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2699792" y="188640"/>
            <a:ext cx="644420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/>
              <a:t>http://wiki.selfhtml.org/wiki/JavaScript/Objekte/Math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04"/>
            <a:ext cx="9144000" cy="684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151060" y="0"/>
            <a:ext cx="6992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b="1" dirty="0">
                <a:latin typeface="Arial Narrow" pitchFamily="34" charset="0"/>
              </a:rPr>
              <a:t>http://www.trans4mind.com/personal_development/JavaScript/longnumPiMachin.htm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9"/>
            <a:ext cx="835292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95536" y="6021288"/>
            <a:ext cx="83529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400" b="1" dirty="0"/>
              <a:t>http://www.zeit.de/wissen/2014-06/programmiersprache-computersprache-software/komplettansicht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980728"/>
            <a:ext cx="8208912" cy="563231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000" dirty="0"/>
              <a:t>Die folgenden Folien können wegen ihrer vielen Buchstaben und Aussagen verwirren.</a:t>
            </a:r>
            <a:br>
              <a:rPr lang="de-AT" sz="4000" dirty="0"/>
            </a:br>
            <a:endParaRPr lang="de-AT" sz="4000" dirty="0"/>
          </a:p>
          <a:p>
            <a:pPr algn="ctr"/>
            <a:r>
              <a:rPr lang="de-AT" sz="4000" dirty="0"/>
              <a:t>Lassen Sie Ihre Augen schweifen, ein paar Meinungen wirken und </a:t>
            </a:r>
            <a:br>
              <a:rPr lang="de-AT" sz="4000" dirty="0"/>
            </a:br>
            <a:r>
              <a:rPr lang="de-AT" sz="4000" dirty="0"/>
              <a:t>reflektieren Sie …</a:t>
            </a:r>
            <a:br>
              <a:rPr lang="de-AT" sz="4000" dirty="0"/>
            </a:br>
            <a:endParaRPr lang="de-AT" sz="4000" dirty="0"/>
          </a:p>
          <a:p>
            <a:pPr algn="ctr"/>
            <a:r>
              <a:rPr lang="de-AT" sz="4000" dirty="0"/>
              <a:t>oder diskutieren Sie </a:t>
            </a:r>
            <a:r>
              <a:rPr lang="de-AT" sz="4000" dirty="0" err="1"/>
              <a:t>face-face</a:t>
            </a:r>
            <a:r>
              <a:rPr lang="de-AT" sz="4000" dirty="0"/>
              <a:t> mit.</a:t>
            </a:r>
            <a:endParaRPr lang="de-AT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2195736" y="188640"/>
            <a:ext cx="4748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>
                <a:solidFill>
                  <a:srgbClr val="FFFF00"/>
                </a:solidFill>
              </a:rPr>
              <a:t>Über das Programmieren 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kaernten-hypo-he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8640960" cy="5757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feld 4"/>
          <p:cNvSpPr txBox="1"/>
          <p:nvPr/>
        </p:nvSpPr>
        <p:spPr>
          <a:xfrm>
            <a:off x="683568" y="548680"/>
            <a:ext cx="7999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>
                <a:solidFill>
                  <a:srgbClr val="FFFF00"/>
                </a:solidFill>
                <a:latin typeface="Comic Sans MS" pitchFamily="66" charset="0"/>
              </a:rPr>
              <a:t>Griechenland darf nicht Kärnten werden </a:t>
            </a:r>
          </a:p>
        </p:txBody>
      </p:sp>
      <p:pic>
        <p:nvPicPr>
          <p:cNvPr id="45058" name="Picture 2" descr="H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509120"/>
            <a:ext cx="2385580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9144000" cy="723274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FF00"/>
                </a:solidFill>
              </a:rPr>
              <a:t>Programmieren im engeren Sinn bedeutet, </a:t>
            </a:r>
          </a:p>
          <a:p>
            <a:pPr>
              <a:buFontTx/>
              <a:buChar char="-"/>
            </a:pPr>
            <a:r>
              <a:rPr lang="de-AT" sz="2800" dirty="0">
                <a:solidFill>
                  <a:srgbClr val="FFFF00"/>
                </a:solidFill>
              </a:rPr>
              <a:t> einem ******** ein gewünschtes Verhalten 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  (die gewünschte Tätigkeit oder das </a:t>
            </a:r>
            <a:r>
              <a:rPr lang="de-AT" sz="2800" dirty="0" err="1">
                <a:solidFill>
                  <a:srgbClr val="FFFF00"/>
                </a:solidFill>
              </a:rPr>
              <a:t>Berechnungs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  vorgehen) unmissverständlich mitzuteilen. 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- Für diese Auftragserteilung wurden ********sprachen  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  entwickelt; sie dienen der Kommunikation zwischen 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  Menschen und ******* zur Steuerung der *******. 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- Das Programmieren nutzt ein Sortiment von grundlegenden      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  </a:t>
            </a:r>
            <a:r>
              <a:rPr lang="de-AT" sz="2800" dirty="0" err="1">
                <a:solidFill>
                  <a:srgbClr val="FFFF00"/>
                </a:solidFill>
              </a:rPr>
              <a:t>Konstrukten</a:t>
            </a:r>
            <a:r>
              <a:rPr lang="de-AT" sz="2800" dirty="0">
                <a:solidFill>
                  <a:srgbClr val="FFFF00"/>
                </a:solidFill>
              </a:rPr>
              <a:t> wie beispielsweise Variablen, Schleifen,  </a:t>
            </a:r>
            <a:br>
              <a:rPr lang="de-AT" sz="2800" dirty="0">
                <a:solidFill>
                  <a:srgbClr val="FFFF00"/>
                </a:solidFill>
              </a:rPr>
            </a:br>
            <a:r>
              <a:rPr lang="de-AT" sz="2800" dirty="0">
                <a:solidFill>
                  <a:srgbClr val="FFFF00"/>
                </a:solidFill>
              </a:rPr>
              <a:t>  Verzweigungen und kennt Strukturierungsmethoden wie   </a:t>
            </a:r>
          </a:p>
          <a:p>
            <a:r>
              <a:rPr lang="de-AT" sz="2800" dirty="0">
                <a:solidFill>
                  <a:srgbClr val="FFFF00"/>
                </a:solidFill>
              </a:rPr>
              <a:t>  Objektorientierung und Nebenläufigkeit. </a:t>
            </a:r>
          </a:p>
          <a:p>
            <a:r>
              <a:rPr lang="de-AT" sz="2800" b="1" dirty="0">
                <a:solidFill>
                  <a:srgbClr val="FFFF00"/>
                </a:solidFill>
              </a:rPr>
              <a:t>Programmieren im weiteren Sinn umfasst auch die Suche nach den geeigneten Algorithmen zur Lösung bestimmter Probleme.</a:t>
            </a:r>
          </a:p>
          <a:p>
            <a:pPr algn="ctr"/>
            <a:br>
              <a:rPr lang="de-AT" dirty="0"/>
            </a:br>
            <a:r>
              <a:rPr lang="de-AT" dirty="0"/>
              <a:t>Quelle: </a:t>
            </a:r>
            <a:r>
              <a:rPr lang="de-AT" dirty="0">
                <a:solidFill>
                  <a:schemeClr val="bg1"/>
                </a:solidFill>
              </a:rPr>
              <a:t>http://doebe.li/bibliothek/w00482.html</a:t>
            </a:r>
            <a:br>
              <a:rPr lang="de-AT" dirty="0">
                <a:solidFill>
                  <a:schemeClr val="bg1"/>
                </a:solidFill>
              </a:rPr>
            </a:br>
            <a:endParaRPr lang="de-AT" dirty="0">
              <a:solidFill>
                <a:schemeClr val="bg1"/>
              </a:solidFill>
            </a:endParaRPr>
          </a:p>
          <a:p>
            <a:endParaRPr lang="de-AT" dirty="0"/>
          </a:p>
        </p:txBody>
      </p:sp>
      <p:pic>
        <p:nvPicPr>
          <p:cNvPr id="5" name="Picture 2" descr="Buch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"/>
            <a:ext cx="1475655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0" y="332656"/>
            <a:ext cx="9144000" cy="923330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/>
              <a:t>AUSSAGEN</a:t>
            </a:r>
            <a:endParaRPr lang="de-AT" sz="66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bgerundetes Rechteck 2"/>
          <p:cNvSpPr/>
          <p:nvPr/>
        </p:nvSpPr>
        <p:spPr>
          <a:xfrm>
            <a:off x="683568" y="4221088"/>
            <a:ext cx="7704856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dirty="0"/>
              <a:t>UND?</a:t>
            </a:r>
            <a:br>
              <a:rPr lang="de-AT" sz="3600" dirty="0"/>
            </a:br>
            <a:r>
              <a:rPr lang="de-AT" sz="3600" dirty="0"/>
              <a:t>Programmieren aus Ihrer/Deiner Sicht?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/>
              <a:t>PROGRAMMIEREN ALLGEMEINBILDEND? </a:t>
            </a:r>
            <a:r>
              <a:rPr lang="de-AT" sz="5400" b="1" dirty="0"/>
              <a:t> </a:t>
            </a:r>
            <a:endParaRPr lang="de-AT" sz="6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2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FFFF00"/>
                </a:solidFill>
              </a:rPr>
              <a:t>Programmierter Schüler?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208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156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ebe.li/bibliothek/ref_w/w004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283968" y="5517232"/>
            <a:ext cx="39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http://doebe.li/bibliothek/w00482.html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3422"/>
            <a:ext cx="9144000" cy="923330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/>
              <a:t>Eine andere Einordnung</a:t>
            </a:r>
            <a:endParaRPr lang="de-AT" sz="6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043608" y="2204864"/>
            <a:ext cx="72588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4800" dirty="0"/>
              <a:t>Was heißt Programmieren?</a:t>
            </a:r>
          </a:p>
          <a:p>
            <a:r>
              <a:rPr lang="de-AT" sz="4800" dirty="0"/>
              <a:t>Was bedeutet Codieren?</a:t>
            </a:r>
            <a:br>
              <a:rPr lang="de-AT" sz="4800" dirty="0"/>
            </a:br>
            <a:r>
              <a:rPr lang="de-AT" sz="4800" dirty="0"/>
              <a:t>Was bedeutet Modellieren?</a:t>
            </a:r>
            <a:br>
              <a:rPr lang="de-AT" sz="4800" dirty="0"/>
            </a:br>
            <a:r>
              <a:rPr lang="de-AT" sz="4800" dirty="0"/>
              <a:t>Was ist Implementieren?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AG0632.jpg"/>
          <p:cNvPicPr>
            <a:picLocks noChangeAspect="1"/>
          </p:cNvPicPr>
          <p:nvPr/>
        </p:nvPicPr>
        <p:blipFill>
          <a:blip r:embed="rId2" cstate="print"/>
          <a:srcRect t="8001" r="7161" b="24800"/>
          <a:stretch>
            <a:fillRect/>
          </a:stretch>
        </p:blipFill>
        <p:spPr>
          <a:xfrm>
            <a:off x="4283968" y="0"/>
            <a:ext cx="4860032" cy="6858000"/>
          </a:xfrm>
          <a:prstGeom prst="rect">
            <a:avLst/>
          </a:prstGeom>
        </p:spPr>
      </p:pic>
      <p:pic>
        <p:nvPicPr>
          <p:cNvPr id="5" name="Grafik 4" descr="IMAG0633.jpg"/>
          <p:cNvPicPr>
            <a:picLocks noChangeAspect="1"/>
          </p:cNvPicPr>
          <p:nvPr/>
        </p:nvPicPr>
        <p:blipFill>
          <a:blip r:embed="rId3" cstate="print"/>
          <a:srcRect t="10101" b="17450"/>
          <a:stretch>
            <a:fillRect/>
          </a:stretch>
        </p:blipFill>
        <p:spPr>
          <a:xfrm>
            <a:off x="0" y="0"/>
            <a:ext cx="43335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AG0634.jpg"/>
          <p:cNvPicPr>
            <a:picLocks noChangeAspect="1"/>
          </p:cNvPicPr>
          <p:nvPr/>
        </p:nvPicPr>
        <p:blipFill>
          <a:blip r:embed="rId2" cstate="print"/>
          <a:srcRect t="10101" b="35300"/>
          <a:stretch>
            <a:fillRect/>
          </a:stretch>
        </p:blipFill>
        <p:spPr>
          <a:xfrm>
            <a:off x="3707904" y="0"/>
            <a:ext cx="5436096" cy="6858000"/>
          </a:xfrm>
          <a:prstGeom prst="rect">
            <a:avLst/>
          </a:prstGeom>
        </p:spPr>
      </p:pic>
      <p:pic>
        <p:nvPicPr>
          <p:cNvPr id="5" name="Grafik 4" descr="IMAG0635.jpg"/>
          <p:cNvPicPr>
            <a:picLocks noChangeAspect="1"/>
          </p:cNvPicPr>
          <p:nvPr/>
        </p:nvPicPr>
        <p:blipFill>
          <a:blip r:embed="rId3" cstate="print"/>
          <a:srcRect l="5298" t="8001" r="3435" b="18500"/>
          <a:stretch>
            <a:fillRect/>
          </a:stretch>
        </p:blipFill>
        <p:spPr>
          <a:xfrm>
            <a:off x="0" y="0"/>
            <a:ext cx="38519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73422"/>
            <a:ext cx="9144000" cy="923330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/>
              <a:t>PROGRAMMIERWERKZEUGE</a:t>
            </a:r>
            <a:endParaRPr lang="de-AT" sz="6600" b="1" dirty="0"/>
          </a:p>
        </p:txBody>
      </p:sp>
      <p:pic>
        <p:nvPicPr>
          <p:cNvPr id="46082" name="Picture 2" descr="Graphi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8122" y="1484784"/>
            <a:ext cx="6678254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hteck 5"/>
          <p:cNvSpPr/>
          <p:nvPr/>
        </p:nvSpPr>
        <p:spPr>
          <a:xfrm>
            <a:off x="467544" y="5373216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dirty="0"/>
              <a:t>Ob für </a:t>
            </a:r>
            <a:r>
              <a:rPr lang="de-AT" dirty="0" err="1"/>
              <a:t>Biker</a:t>
            </a:r>
            <a:r>
              <a:rPr lang="de-AT" dirty="0"/>
              <a:t>, Angler, Golfer, Pfadfinder oder Wanderer. Das Sammlermesser Giant verfügt über </a:t>
            </a:r>
            <a:r>
              <a:rPr lang="de-AT" sz="2400" b="1" dirty="0"/>
              <a:t>87 Werkzeuge mit 141 Funktionen</a:t>
            </a:r>
            <a:r>
              <a:rPr lang="de-AT" sz="2400" dirty="0"/>
              <a:t>. 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2915816" y="6237312"/>
            <a:ext cx="345638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dirty="0"/>
              <a:t>Bitte auf Amazon selber suchen …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 rot="2413601">
            <a:off x="224223" y="3022552"/>
            <a:ext cx="8733673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4400" dirty="0"/>
              <a:t>KILLER-APP „TABELLENKALKULATION“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267744" y="4869160"/>
            <a:ext cx="324036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b="1" dirty="0"/>
              <a:t>Zwei Zellen werden zufällig </a:t>
            </a:r>
          </a:p>
          <a:p>
            <a:r>
              <a:rPr lang="de-AT" b="1"/>
              <a:t>ausgewählt</a:t>
            </a:r>
            <a:r>
              <a:rPr lang="de-AT" b="1" dirty="0"/>
              <a:t>, die erste wird durch die zweite überschrieben </a:t>
            </a:r>
            <a:br>
              <a:rPr lang="de-AT" b="1" dirty="0"/>
            </a:br>
            <a:r>
              <a:rPr lang="de-AT" b="1" dirty="0"/>
              <a:t>(gefressen) … was passiert?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7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273422"/>
            <a:ext cx="9144000" cy="923330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/>
              <a:t>EIN MATURABEISPIEL</a:t>
            </a:r>
            <a:endParaRPr lang="de-AT" sz="66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4664"/>
            <a:ext cx="62388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0" y="5877272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AT" dirty="0"/>
              <a:t>http://www.slideshare.net/beatdoebeli/ist-javascript-das-neue-latein-warum-und-welche-informatik-in-die-schule-gehrt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matheplanet.com/matheplanet/nuke/html/img/mi/a15/02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776864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8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http://media.apcmag.com/wp-content/uploads/sites/20/2012/12/apcnews2012raspberry-pi-logo_mainImage8.jp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42839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01008"/>
            <a:ext cx="2909493" cy="15841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feld 7"/>
          <p:cNvSpPr txBox="1"/>
          <p:nvPr/>
        </p:nvSpPr>
        <p:spPr>
          <a:xfrm>
            <a:off x="4932040" y="404664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dirty="0">
                <a:solidFill>
                  <a:srgbClr val="FFFF00"/>
                </a:solidFill>
              </a:rPr>
              <a:t>RASPBERRY </a:t>
            </a:r>
            <a:r>
              <a:rPr lang="de-AT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</a:t>
            </a:r>
            <a:endParaRPr lang="de-AT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5392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273422"/>
            <a:ext cx="9144000" cy="923330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/>
              <a:t>EIN MATURABEISPIEL</a:t>
            </a:r>
            <a:endParaRPr lang="de-AT" sz="66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AT" b="1" dirty="0"/>
              <a:t>BLOCKLY (Neil Fraser, Google)</a:t>
            </a:r>
          </a:p>
          <a:p>
            <a:pPr>
              <a:buNone/>
            </a:pPr>
            <a:r>
              <a:rPr lang="de-AT" b="1" dirty="0">
                <a:hlinkClick r:id="rId2"/>
              </a:rPr>
              <a:t>https://blockly-games.appspot.com/</a:t>
            </a:r>
            <a:endParaRPr lang="de-AT" b="1" dirty="0"/>
          </a:p>
          <a:p>
            <a:pPr>
              <a:buNone/>
            </a:pPr>
            <a:r>
              <a:rPr lang="de-AT" b="1" dirty="0">
                <a:hlinkClick r:id="rId3"/>
              </a:rPr>
              <a:t>https://developers.google.com/blockly/</a:t>
            </a:r>
            <a:br>
              <a:rPr lang="de-AT" b="1" dirty="0"/>
            </a:br>
            <a:endParaRPr lang="de-AT" b="1" dirty="0"/>
          </a:p>
          <a:p>
            <a:pPr>
              <a:buNone/>
            </a:pPr>
            <a:r>
              <a:rPr lang="de-AT" b="1" dirty="0"/>
              <a:t>ÖSTERREICH-PREMIERE PENCILCODE</a:t>
            </a:r>
          </a:p>
          <a:p>
            <a:pPr>
              <a:buNone/>
            </a:pPr>
            <a:r>
              <a:rPr lang="de-AT" b="1" dirty="0"/>
              <a:t>Nette Sache, oder ein „</a:t>
            </a:r>
            <a:r>
              <a:rPr lang="de-AT" b="1" dirty="0" err="1"/>
              <a:t>more</a:t>
            </a:r>
            <a:r>
              <a:rPr lang="de-AT" b="1" dirty="0"/>
              <a:t> </a:t>
            </a:r>
            <a:r>
              <a:rPr lang="de-AT" b="1" dirty="0" err="1"/>
              <a:t>of</a:t>
            </a:r>
            <a:r>
              <a:rPr lang="de-AT" b="1" dirty="0"/>
              <a:t> </a:t>
            </a:r>
            <a:r>
              <a:rPr lang="de-AT" b="1" dirty="0" err="1"/>
              <a:t>the</a:t>
            </a:r>
            <a:r>
              <a:rPr lang="de-AT" b="1" dirty="0"/>
              <a:t> same“?</a:t>
            </a:r>
          </a:p>
          <a:p>
            <a:pPr>
              <a:buNone/>
            </a:pPr>
            <a:r>
              <a:rPr lang="de-AT" sz="5400" b="1" dirty="0">
                <a:hlinkClick r:id="rId4"/>
              </a:rPr>
              <a:t>http://pencilcode.net</a:t>
            </a:r>
            <a:endParaRPr lang="de-AT" sz="5400" b="1" dirty="0"/>
          </a:p>
          <a:p>
            <a:endParaRPr lang="de-AT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0" y="273422"/>
            <a:ext cx="9144000" cy="923330"/>
          </a:xfrm>
          <a:prstGeom prst="rect">
            <a:avLst/>
          </a:prstGeom>
          <a:solidFill>
            <a:srgbClr val="FFFF00">
              <a:alpha val="6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/>
              <a:t>Weitere Spielereien?</a:t>
            </a:r>
            <a:endParaRPr lang="de-AT" sz="6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haftendorn.uni-lueneburg.de/arithmetik/wurzelziehen/wurzelziehen-hand-b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816424" cy="4972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feld 4"/>
          <p:cNvSpPr txBox="1"/>
          <p:nvPr/>
        </p:nvSpPr>
        <p:spPr>
          <a:xfrm>
            <a:off x="4427984" y="908720"/>
            <a:ext cx="4317207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4400" b="1" dirty="0"/>
              <a:t>x </a:t>
            </a:r>
            <a:r>
              <a:rPr lang="de-AT" sz="4400" b="1" dirty="0">
                <a:sym typeface="Wingdings 3"/>
              </a:rPr>
              <a:t> ½ *( x + a/x ) </a:t>
            </a:r>
            <a:endParaRPr lang="de-AT" sz="4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644008" y="2420888"/>
            <a:ext cx="396044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sz="4400" b="1" dirty="0"/>
              <a:t>x </a:t>
            </a:r>
            <a:r>
              <a:rPr lang="de-AT" sz="4400" b="1" dirty="0">
                <a:sym typeface="Wingdings 3"/>
              </a:rPr>
              <a:t> r*x*( 1-x ) </a:t>
            </a:r>
            <a:endParaRPr lang="de-AT" sz="4400" b="1" dirty="0"/>
          </a:p>
        </p:txBody>
      </p:sp>
      <p:pic>
        <p:nvPicPr>
          <p:cNvPr id="43012" name="Picture 4" descr="http://upload.wikimedia.org/wikipedia/commons/7/7d/LogisticMap_Bifurcation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3888432" cy="244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799288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rchimeda1.ineineandrewelt.org/wp-content/uploads/2015/01/ik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4665"/>
            <a:ext cx="5093196" cy="5472608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043608" y="5949280"/>
            <a:ext cx="66967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Netzfundstück, Quelle leider überall … </a:t>
            </a:r>
          </a:p>
          <a:p>
            <a:pPr algn="ctr"/>
            <a:r>
              <a:rPr lang="de-AT" sz="1100" b="1" dirty="0"/>
              <a:t>http://archimeda1.ineineandrewelt.org/2015/01/rueckrufaktion-von-ikea-_lisa-ist-noch-da/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80920" cy="46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699792" y="5157192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Zubereitung: Hefestück wie bei Kuchen [behandeln], dann Dampfnudeln [wie Klöße] formen, in die Auflaufform geben, mit etwas lauwarmer Milch und 1 Priese Zucker und etwas Butter 10 Minuten gehen lassen, dann 20 Minuten backen [Vanillesoße dazu]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95536" y="5103674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300g Mehl, 9og Butter, 1/8 - 1/4 Liter Milch, 30g Hefe, 2 Eier, 3 Esslöffel Zucker, 1 Priese Salz, 5 Esslöffel Fett.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ngeb.org/images/allemein.GIF"/>
          <p:cNvPicPr>
            <a:picLocks noChangeAspect="1" noChangeArrowheads="1"/>
          </p:cNvPicPr>
          <p:nvPr/>
        </p:nvPicPr>
        <p:blipFill>
          <a:blip r:embed="rId2" cstate="print"/>
          <a:srcRect t="18847"/>
          <a:stretch>
            <a:fillRect/>
          </a:stretch>
        </p:blipFill>
        <p:spPr bwMode="auto">
          <a:xfrm>
            <a:off x="0" y="1484784"/>
            <a:ext cx="9144000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f4dc69e99ce8943c498a657d6a13adb7ee494"/>
</p:tagLst>
</file>

<file path=ppt/theme/theme1.xml><?xml version="1.0" encoding="utf-8"?>
<a:theme xmlns:a="http://schemas.openxmlformats.org/drawingml/2006/main" name="TP102392789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8A09540-663E-4C5D-8B65-3D4C1A5FF5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TP102392789_template</Template>
  <TotalTime>0</TotalTime>
  <Words>580</Words>
  <Application>Microsoft Office PowerPoint</Application>
  <PresentationFormat>Bildschirmpräsentation (4:3)</PresentationFormat>
  <Paragraphs>80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8" baseType="lpstr">
      <vt:lpstr>Arial</vt:lpstr>
      <vt:lpstr>Arial Narrow</vt:lpstr>
      <vt:lpstr>Calibri</vt:lpstr>
      <vt:lpstr>Comic Sans MS</vt:lpstr>
      <vt:lpstr>TP102392789_template</vt:lpstr>
      <vt:lpstr>PowerPoint-Präsentation</vt:lpstr>
      <vt:lpstr>PowerPoint-Präsentation</vt:lpstr>
      <vt:lpstr>Programmierter Schüler?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pmicheuz</dc:creator>
  <cp:lastModifiedBy>Peter Micheuz</cp:lastModifiedBy>
  <cp:revision>34</cp:revision>
  <dcterms:created xsi:type="dcterms:W3CDTF">2015-03-08T23:10:52Z</dcterms:created>
  <dcterms:modified xsi:type="dcterms:W3CDTF">2021-06-14T14:39:47Z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TC023927909991</vt:lpwstr>
  </property>
</Properties>
</file>