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2" r:id="rId5"/>
    <p:sldId id="259" r:id="rId6"/>
    <p:sldId id="261" r:id="rId7"/>
    <p:sldId id="263" r:id="rId8"/>
    <p:sldId id="264" r:id="rId9"/>
    <p:sldId id="265" r:id="rId10"/>
    <p:sldId id="267" r:id="rId11"/>
    <p:sldId id="266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81DD96-69FE-47BB-82CA-32034760E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641217-CDB9-4590-850E-C39C8EC73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4F12E7-C93E-42FD-BA8E-67FD5291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F580D0-4663-495B-B938-2ED66D84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C6C5A0-CCF9-43BF-BB71-9072C112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42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A7031-8EAB-4ECB-B013-D9D6F124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133A63-B7A3-4B65-90C7-5E183791F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2767C3-F29A-4A1D-A624-FD8D557A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23E929-DC66-43CB-B7C2-21D6DBEC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A22998-32B8-4A43-B68C-93D701B4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238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26263F3-BDB2-473D-AA9D-8C0FB465A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5E83AF-5823-4C23-AC54-D6AB7824B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85C7EA-62AC-40A8-ADF9-C11A78C1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A81CBA-EA6F-42FD-B1BE-ACCA35B89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14C88A-1110-41CA-B996-EB311CB5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622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280B4-3767-4DB8-B207-C745B37C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472024-E980-441A-BA6B-F555543F3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6D26E2-8B24-44AF-AECB-AB69B962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D34410-BB68-48AF-AEA0-A61CEE15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AF5B7B-2EC0-4863-8182-AC4D681F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07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16EC6-E847-4DE3-9DF1-6F640370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99C949-7DB0-41F5-9FDA-ED63289E2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6CAA7A-3402-49D0-8EF3-3F274F19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961857-BA90-498D-9D24-D4CEC861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3D5597-3402-4F26-AE62-64F5281D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235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CCDA1-2278-4AA7-B5CF-26AF470C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A382E-9491-4384-94EC-576CAA0B0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5623FA-9DE2-4004-934A-7F8389368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3A5315-473F-4A3B-B8B3-84734F82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56AC55-1719-407E-87B6-6F7710DD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6F206B-2C5A-42B1-9B28-0C299A2F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19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B332A-23B3-4C55-946A-A81F7219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07094D-A8A3-4A01-ACEE-EEAFDA5C7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10E371-557A-471F-9CF4-BFF29114B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3A8D03-24AF-4DC3-AB90-DDE13E157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8C4BE2-4CC3-4192-9613-9DC3F79D2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3F92A4B-4E6E-49B4-8F5F-08C82CC4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DECAFF-4730-461A-8DF5-AE2354ED3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7576E1-46F9-435D-86ED-B5990888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906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CE5B9-6DC8-449C-99A8-71F28800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E75DE6A-FA5A-4E97-9524-3608CE60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5D06BE-D2A4-46CA-87E6-C43A1211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D24112-2914-4B7C-A7AC-F059CB0C9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247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9A2AB4-546E-46B9-8F98-3B46D18A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6E54B3-E27B-4FD8-A721-B564685B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03259E-9CE8-470E-B883-373D413F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545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B37B1-314A-40B5-960C-96EAFC3B1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27B83C-491F-4464-B3B8-C10810257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6467DE-8ECF-41E8-BCAA-81FEF1047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60555E-BA43-4C97-A5AA-AD02A44FF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FFC7D1-BA15-4434-984C-6AF9A25E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730F0C-63C7-4AA8-95B2-08EB8DCA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36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1C7F0-44FA-4DF3-8691-1872935C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767B7E-06E9-4CB7-AB09-6F5694D15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C6381A-A3B8-4987-A887-28895E27E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1C5AF9-B486-4898-886F-2215A04B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6BDA59-E2AD-4AA8-8924-AE29C937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8F2E01-837E-4E56-9254-63AFC039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206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F97F555-EC80-40EF-876E-05F49B2E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63C49A-1AE7-436A-9AAA-BD01849DB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A1464E-C95E-42E1-992D-314701659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E5742-DA97-4B5E-B64A-A1782C83B46D}" type="datetimeFigureOut">
              <a:rPr lang="de-AT" smtClean="0"/>
              <a:t>22.09.2021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5DF429-5926-4C5B-8671-6CDB9759D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94EF60-036E-42EC-8D71-5C45AFE0B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4DA96-61D6-4099-89A3-603AB54981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392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-salzburg.elsevierpure.com/de/publications/didaktik-und-methodik-der-mathematik-und-informatik" TargetMode="External"/><Relationship Id="rId2" Type="http://schemas.openxmlformats.org/officeDocument/2006/relationships/hyperlink" Target="https://www.wtm-verlag.de/vorschau-fuchs-lander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-salzburg.elsevierpure.com/de/publications/didaktik-und-methodik-der-mathematik-und-informatik" TargetMode="External"/><Relationship Id="rId2" Type="http://schemas.openxmlformats.org/officeDocument/2006/relationships/hyperlink" Target="https://www.wtm-verlag.de/vorschau-fuchs-lander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00E5E5-13DB-4C9F-8023-055AA009D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Buchvorstellung</a:t>
            </a:r>
            <a:endParaRPr lang="de-AT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Block Arc 34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3DE572-7BBE-46FD-95F8-A5C37774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e-DE" sz="3600"/>
              <a:t>Themen aus dem Buch</a:t>
            </a:r>
            <a:endParaRPr lang="de-AT" sz="36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E47952-0DBB-4069-A6F7-FC75AB58C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e-DE" sz="2000" dirty="0"/>
              <a:t>FUSION Instruktionsdesign</a:t>
            </a:r>
          </a:p>
          <a:p>
            <a:pPr lvl="1"/>
            <a:r>
              <a:rPr lang="de-DE" sz="2000" dirty="0"/>
              <a:t>Neues Instruktionsdesign für gemäßigt konstruktivistischen Unterricht</a:t>
            </a:r>
          </a:p>
          <a:p>
            <a:pPr lvl="1"/>
            <a:r>
              <a:rPr lang="de-DE" sz="2000" dirty="0"/>
              <a:t>Spezialisiert auf Unterricht für kognitiv anspruchsvolle Domänen</a:t>
            </a:r>
          </a:p>
          <a:p>
            <a:pPr lvl="1"/>
            <a:r>
              <a:rPr lang="de-DE" sz="2000" dirty="0"/>
              <a:t>Authentische Problemstellungen als Rückgrat (problemorientiert, anwendungsorientiert, handlungsorientiert)</a:t>
            </a:r>
          </a:p>
          <a:p>
            <a:pPr lvl="1"/>
            <a:r>
              <a:rPr lang="de-DE" sz="2000" dirty="0"/>
              <a:t>Zyklische Bearbeitung mit Schwerpunkt auf Transferlernen (Modeling, Scaffolding, Fading, </a:t>
            </a:r>
            <a:r>
              <a:rPr lang="de-DE" sz="2000" dirty="0" err="1"/>
              <a:t>Structure</a:t>
            </a:r>
            <a:r>
              <a:rPr lang="de-DE" sz="2000" dirty="0"/>
              <a:t> Mapping), Lernkultur mit Expertenwissen und Peers, Reflexion, Artikulation</a:t>
            </a:r>
          </a:p>
          <a:p>
            <a:pPr lvl="1"/>
            <a:r>
              <a:rPr lang="de-DE" sz="2000" dirty="0"/>
              <a:t>Bezüge zu:</a:t>
            </a:r>
          </a:p>
          <a:p>
            <a:pPr lvl="2"/>
            <a:r>
              <a:rPr lang="de-DE" dirty="0"/>
              <a:t>Vierkomponenteninstruktionsdesign (4C/ID)</a:t>
            </a:r>
          </a:p>
          <a:p>
            <a:pPr lvl="2"/>
            <a:r>
              <a:rPr lang="de-DE" dirty="0"/>
              <a:t>Cognitive Apprenticeship</a:t>
            </a:r>
          </a:p>
          <a:p>
            <a:pPr lvl="2"/>
            <a:r>
              <a:rPr lang="de-DE" dirty="0"/>
              <a:t>Problembasiertes Lernen in Zyklen</a:t>
            </a:r>
          </a:p>
          <a:p>
            <a:pPr lvl="2"/>
            <a:r>
              <a:rPr lang="de-DE" dirty="0"/>
              <a:t>Neun Phasen der Instruktion nach </a:t>
            </a:r>
            <a:r>
              <a:rPr lang="de-DE" dirty="0" err="1"/>
              <a:t>Gagné</a:t>
            </a:r>
            <a:endParaRPr lang="de-DE" dirty="0"/>
          </a:p>
          <a:p>
            <a:pPr lvl="2"/>
            <a:r>
              <a:rPr lang="de-DE" dirty="0"/>
              <a:t>Understanding </a:t>
            </a:r>
            <a:r>
              <a:rPr lang="de-DE" dirty="0" err="1"/>
              <a:t>by</a:t>
            </a:r>
            <a:r>
              <a:rPr lang="de-DE" dirty="0"/>
              <a:t> Design</a:t>
            </a:r>
          </a:p>
          <a:p>
            <a:endParaRPr lang="de-AT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10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C6FE2E-F469-44ED-B400-C27F399F9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e-DE" sz="3600"/>
              <a:t>Themen aus dem Buch</a:t>
            </a:r>
            <a:endParaRPr lang="de-AT" sz="36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E93647-6E12-4685-AE24-1FAC9289F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457471"/>
            <a:ext cx="10905066" cy="516160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 sz="1800" dirty="0"/>
              <a:t>Didaktisch/Methodische Exkurse zu folgenden Themen:</a:t>
            </a:r>
          </a:p>
          <a:p>
            <a:pPr lvl="1"/>
            <a:r>
              <a:rPr lang="de-DE" sz="1800" dirty="0"/>
              <a:t>Lernzieldefinition</a:t>
            </a:r>
          </a:p>
          <a:p>
            <a:pPr lvl="1"/>
            <a:r>
              <a:rPr lang="de-DE" sz="1800" dirty="0"/>
              <a:t>Lernzielkontrolle</a:t>
            </a:r>
          </a:p>
          <a:p>
            <a:pPr lvl="1"/>
            <a:r>
              <a:rPr lang="de-DE" sz="1800" dirty="0" err="1"/>
              <a:t>Backward</a:t>
            </a:r>
            <a:r>
              <a:rPr lang="de-DE" sz="1800" dirty="0"/>
              <a:t> Design</a:t>
            </a:r>
          </a:p>
          <a:p>
            <a:pPr lvl="1"/>
            <a:r>
              <a:rPr lang="de-DE" sz="1800" dirty="0" err="1"/>
              <a:t>Constructive</a:t>
            </a:r>
            <a:r>
              <a:rPr lang="de-DE" sz="1800" dirty="0"/>
              <a:t> Alignment</a:t>
            </a:r>
          </a:p>
          <a:p>
            <a:pPr lvl="1"/>
            <a:r>
              <a:rPr lang="de-DE" sz="1800" dirty="0"/>
              <a:t>Methoden für die Vermittlung von Fundamentalen Ideen</a:t>
            </a:r>
          </a:p>
          <a:p>
            <a:pPr lvl="1"/>
            <a:r>
              <a:rPr lang="de-DE" sz="1800" dirty="0"/>
              <a:t>Cognitive Load Theory</a:t>
            </a:r>
          </a:p>
          <a:p>
            <a:pPr lvl="1"/>
            <a:r>
              <a:rPr lang="de-DE" sz="1800" dirty="0"/>
              <a:t>Rollenverständnis im Unterricht</a:t>
            </a:r>
          </a:p>
          <a:p>
            <a:pPr lvl="1"/>
            <a:r>
              <a:rPr lang="de-DE" sz="1800" dirty="0"/>
              <a:t>Definition authentischer Problemstellungen</a:t>
            </a:r>
          </a:p>
          <a:p>
            <a:pPr lvl="1"/>
            <a:r>
              <a:rPr lang="de-DE" sz="1800" dirty="0"/>
              <a:t>Formate für Modelllernen</a:t>
            </a:r>
          </a:p>
          <a:p>
            <a:pPr lvl="1"/>
            <a:r>
              <a:rPr lang="de-DE" sz="1800" dirty="0"/>
              <a:t>Methoden für Reflexion</a:t>
            </a:r>
          </a:p>
          <a:p>
            <a:pPr lvl="1"/>
            <a:r>
              <a:rPr lang="de-DE" sz="1800" dirty="0"/>
              <a:t>Motivation (ARCS)</a:t>
            </a:r>
          </a:p>
          <a:p>
            <a:pPr lvl="1"/>
            <a:r>
              <a:rPr lang="de-DE" sz="1800" dirty="0"/>
              <a:t>Methoden für die Präsentation von „Theorie“</a:t>
            </a:r>
          </a:p>
          <a:p>
            <a:pPr lvl="1"/>
            <a:r>
              <a:rPr lang="de-DE" sz="1800" dirty="0"/>
              <a:t>Transferlernen</a:t>
            </a:r>
          </a:p>
          <a:p>
            <a:pPr lvl="1"/>
            <a:r>
              <a:rPr lang="de-DE" sz="1800" dirty="0"/>
              <a:t>Kooperatives Lernen</a:t>
            </a:r>
          </a:p>
          <a:p>
            <a:r>
              <a:rPr lang="de-DE" sz="1800" dirty="0"/>
              <a:t>Viele exemplarische Aufgaben zur Illustration aus dem und für den Unterricht</a:t>
            </a:r>
          </a:p>
          <a:p>
            <a:pPr lvl="1"/>
            <a:endParaRPr lang="de-DE" sz="1800" dirty="0"/>
          </a:p>
          <a:p>
            <a:pPr lvl="1"/>
            <a:endParaRPr lang="de-DE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D1B695-8797-41CB-BF6C-90DD091F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Fuchs, K-J., Landerer, C. (2021). </a:t>
            </a:r>
            <a:r>
              <a:rPr lang="en-US" sz="3800" b="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DIDAKTIK UND METHODIK DER MATHEMATIK UND INFORMATIK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b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(1.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Auflage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Aufl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.) WTM - Verlag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für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wissenschaftliche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Texte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und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Medien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 Münster.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1C82077-E91B-45EE-9DDC-B274F410FE68}"/>
              </a:ext>
            </a:extLst>
          </p:cNvPr>
          <p:cNvSpPr txBox="1"/>
          <p:nvPr/>
        </p:nvSpPr>
        <p:spPr>
          <a:xfrm>
            <a:off x="761188" y="4619624"/>
            <a:ext cx="11430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https://www.wtm-verlag.de/vorschau-fuchs-landerer/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https://uni-salzburg.elsevierpure.com/de/publications/didaktik-und-methodik-der-mathematik-und-informatik</a:t>
            </a: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43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D1B695-8797-41CB-BF6C-90DD091F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Fuchs, K-J., Landerer, C. (2021). </a:t>
            </a:r>
            <a:r>
              <a:rPr lang="en-US" sz="3800" b="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DIDAKTIK UND METHODIK DER MATHEMATIK UND INFORMATIK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b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(1.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Auflage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Aufl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.) WTM - Verlag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für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wissenschaftliche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Texte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und </a:t>
            </a:r>
            <a:r>
              <a:rPr lang="en-US" sz="38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Medien</a:t>
            </a:r>
            <a:r>
              <a:rPr lang="en-US" sz="38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 Münster.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1C82077-E91B-45EE-9DDC-B274F410FE68}"/>
              </a:ext>
            </a:extLst>
          </p:cNvPr>
          <p:cNvSpPr txBox="1"/>
          <p:nvPr/>
        </p:nvSpPr>
        <p:spPr>
          <a:xfrm>
            <a:off x="761188" y="4619624"/>
            <a:ext cx="11430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AT" dirty="0">
                <a:hlinkClick r:id="rId2"/>
              </a:rPr>
              <a:t>https://www.wtm-verlag.de/vorschau-fuchs-landerer/</a:t>
            </a:r>
            <a:endParaRPr lang="de-AT" dirty="0"/>
          </a:p>
          <a:p>
            <a:pPr marL="0" indent="0">
              <a:buNone/>
            </a:pPr>
            <a:r>
              <a:rPr lang="de-AT" dirty="0">
                <a:hlinkClick r:id="rId3"/>
              </a:rPr>
              <a:t>https://uni-salzburg.elsevierpure.com/de/publications/didaktik-und-methodik-der-mathematik-und-informatik</a:t>
            </a:r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83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BC64E1E-F35F-4E67-BAFC-AFAE4E309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894" y="234732"/>
            <a:ext cx="4791402" cy="6388536"/>
          </a:xfrm>
          <a:prstGeom prst="rect">
            <a:avLst/>
          </a:prstGeom>
        </p:spPr>
      </p:pic>
      <p:pic>
        <p:nvPicPr>
          <p:cNvPr id="11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D1DA0E6A-33B7-4C34-8C84-8A4378F240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938" t="2638" r="25860" b="2777"/>
          <a:stretch/>
        </p:blipFill>
        <p:spPr>
          <a:xfrm>
            <a:off x="5653190" y="234732"/>
            <a:ext cx="4587148" cy="63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4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2A325-44E3-4C56-91A4-A234DC64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Inhalt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83356F4-30B9-485C-8FC2-39459F6E1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183" y="467208"/>
            <a:ext cx="5020237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0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2A325-44E3-4C56-91A4-A234DC64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Inhalt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nhaltsplatzhalter 12">
            <a:extLst>
              <a:ext uri="{FF2B5EF4-FFF2-40B4-BE49-F238E27FC236}">
                <a16:creationId xmlns:a16="http://schemas.microsoft.com/office/drawing/2014/main" id="{B3020036-DA50-4DE6-91A7-0CD24FE41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747" y="1304925"/>
            <a:ext cx="5969212" cy="48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8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2A325-44E3-4C56-91A4-A234DC64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Inhalt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Inhaltsplatzhalter 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D1021F79-E184-4834-B0F4-8045B36F3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3813" y="467208"/>
            <a:ext cx="5582977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CF7D44-1551-47ED-BEAB-85FFE1BAD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e-DE" sz="3600"/>
              <a:t>Themen aus dem Buch</a:t>
            </a:r>
            <a:endParaRPr lang="de-AT" sz="36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64D6A9-DC0C-4579-BFE9-9C84CD060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e-DE" sz="1900" dirty="0"/>
              <a:t>Selbstverständnis der Disziplinen</a:t>
            </a:r>
          </a:p>
          <a:p>
            <a:r>
              <a:rPr lang="de-DE" sz="1900" dirty="0"/>
              <a:t>Kompetenzorientierung</a:t>
            </a:r>
            <a:r>
              <a:rPr lang="de-AT" sz="1900" dirty="0"/>
              <a:t> und Bildungsstandards in Österreich (incl. Vergleich mit internationalen Modellen)</a:t>
            </a:r>
          </a:p>
          <a:p>
            <a:r>
              <a:rPr lang="de-AT" sz="1900" dirty="0"/>
              <a:t>Digitale Grundbildung</a:t>
            </a:r>
          </a:p>
          <a:p>
            <a:r>
              <a:rPr lang="de-AT" sz="1900" dirty="0"/>
              <a:t>Taxonomien (Bloom, SAMR, SOLO, </a:t>
            </a:r>
            <a:r>
              <a:rPr lang="de-AT" sz="1900" dirty="0" err="1"/>
              <a:t>Understandig</a:t>
            </a:r>
            <a:r>
              <a:rPr lang="de-AT" sz="1900" dirty="0"/>
              <a:t> </a:t>
            </a:r>
            <a:r>
              <a:rPr lang="de-AT" sz="1900" dirty="0" err="1"/>
              <a:t>by</a:t>
            </a:r>
            <a:r>
              <a:rPr lang="de-AT" sz="1900" dirty="0"/>
              <a:t> Design)</a:t>
            </a:r>
          </a:p>
          <a:p>
            <a:r>
              <a:rPr lang="de-AT" sz="1900" dirty="0"/>
              <a:t>Lehrplanarbeit auf Basis von Fundamentalen Ideen</a:t>
            </a:r>
          </a:p>
          <a:p>
            <a:r>
              <a:rPr lang="de-DE" sz="1900" dirty="0"/>
              <a:t>Ideenkonzepte</a:t>
            </a:r>
          </a:p>
          <a:p>
            <a:pPr lvl="1"/>
            <a:r>
              <a:rPr lang="de-DE" sz="1900" dirty="0"/>
              <a:t>Fundamentale Ideen</a:t>
            </a:r>
            <a:r>
              <a:rPr lang="de-AT" sz="1900" dirty="0"/>
              <a:t> / Konzeptorientierung (Schwill, Hubwieser)</a:t>
            </a:r>
          </a:p>
          <a:p>
            <a:pPr lvl="1"/>
            <a:r>
              <a:rPr lang="de-AT" sz="1900" dirty="0"/>
              <a:t>Great </a:t>
            </a:r>
            <a:r>
              <a:rPr lang="de-AT" sz="1900" dirty="0" err="1"/>
              <a:t>Principles</a:t>
            </a:r>
            <a:r>
              <a:rPr lang="de-AT" sz="1900" dirty="0"/>
              <a:t> </a:t>
            </a:r>
            <a:r>
              <a:rPr lang="de-AT" sz="1900" dirty="0" err="1"/>
              <a:t>of</a:t>
            </a:r>
            <a:r>
              <a:rPr lang="de-AT" sz="1900" dirty="0"/>
              <a:t> Computing (</a:t>
            </a:r>
            <a:r>
              <a:rPr lang="de-AT" sz="1900" dirty="0" err="1"/>
              <a:t>Denning</a:t>
            </a:r>
            <a:r>
              <a:rPr lang="de-AT" sz="1900" dirty="0"/>
              <a:t>)</a:t>
            </a:r>
          </a:p>
          <a:p>
            <a:pPr lvl="1"/>
            <a:r>
              <a:rPr lang="de-AT" sz="1900" dirty="0"/>
              <a:t>Zentrale Konzepte und Prozesse (</a:t>
            </a:r>
            <a:r>
              <a:rPr lang="de-AT" sz="1900" dirty="0" err="1"/>
              <a:t>Zendler</a:t>
            </a:r>
            <a:r>
              <a:rPr lang="de-AT" sz="1900" dirty="0"/>
              <a:t>)</a:t>
            </a:r>
          </a:p>
          <a:p>
            <a:pPr lvl="1"/>
            <a:r>
              <a:rPr lang="de-AT" sz="1900" dirty="0"/>
              <a:t>Fundamentale Ideen der Schulinformatik (Modrow, Strecker)</a:t>
            </a:r>
          </a:p>
          <a:p>
            <a:pPr lvl="1"/>
            <a:r>
              <a:rPr lang="de-AT" sz="1900" dirty="0"/>
              <a:t>Kernideen (Humbert)</a:t>
            </a:r>
          </a:p>
          <a:p>
            <a:pPr lvl="1"/>
            <a:r>
              <a:rPr lang="de-AT" sz="1900" dirty="0"/>
              <a:t>Leitideen (Hartman, Näf, Reichert)</a:t>
            </a:r>
          </a:p>
          <a:p>
            <a:endParaRPr lang="de-AT" sz="1900" dirty="0"/>
          </a:p>
          <a:p>
            <a:endParaRPr lang="de-DE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0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E1142A-204D-4B99-86E0-2B03B70FE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e-DE" sz="3600"/>
              <a:t>Themen aus dem Buch</a:t>
            </a:r>
            <a:endParaRPr lang="de-AT" sz="36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BCADA9-C178-4218-AAF2-B0DC3B8EB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e-AT" sz="2000"/>
              <a:t>Genetisches Prinzip</a:t>
            </a:r>
          </a:p>
          <a:p>
            <a:r>
              <a:rPr lang="de-AT" sz="2000"/>
              <a:t>Prinzip multipler Repräsentationen</a:t>
            </a:r>
          </a:p>
          <a:p>
            <a:pPr lvl="1"/>
            <a:r>
              <a:rPr lang="de-DE" sz="2000"/>
              <a:t>Visualisierungen</a:t>
            </a:r>
          </a:p>
          <a:p>
            <a:pPr lvl="1"/>
            <a:r>
              <a:rPr lang="de-DE" sz="2000"/>
              <a:t>Repräsentationsformen (symbolisch, ikonisch, enaktiv, notional machines)</a:t>
            </a:r>
          </a:p>
          <a:p>
            <a:pPr lvl="1"/>
            <a:r>
              <a:rPr lang="de-DE" sz="2000"/>
              <a:t>Passende Werkzeuge</a:t>
            </a:r>
          </a:p>
          <a:p>
            <a:pPr lvl="1"/>
            <a:r>
              <a:rPr lang="de-DE" sz="2000"/>
              <a:t>Schwellenkonzepte (Meyer, Land)</a:t>
            </a:r>
          </a:p>
          <a:p>
            <a:pPr lvl="1"/>
            <a:r>
              <a:rPr lang="de-DE" sz="2000"/>
              <a:t>Bezug zur (informatischen) Modellbildung (Modellketten / Beispiele) </a:t>
            </a:r>
          </a:p>
          <a:p>
            <a:r>
              <a:rPr lang="de-AT" sz="2000"/>
              <a:t>Operatives Prinzip</a:t>
            </a:r>
          </a:p>
          <a:p>
            <a:r>
              <a:rPr lang="de-AT" sz="2000"/>
              <a:t>Exemplarisches Prinzip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BC8DEF-315D-4A12-88D8-1C461A0D2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e-DE" sz="3600"/>
              <a:t>Themen aus dem Buch</a:t>
            </a:r>
            <a:endParaRPr lang="de-AT" sz="36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39F881-3B6B-46DB-B337-B137EC29B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e-DE" sz="2000" dirty="0"/>
              <a:t>Methoden</a:t>
            </a:r>
          </a:p>
          <a:p>
            <a:pPr lvl="1"/>
            <a:r>
              <a:rPr lang="de-DE" sz="2000" dirty="0"/>
              <a:t>Methodik und Fundamentale Ideen</a:t>
            </a:r>
          </a:p>
          <a:p>
            <a:pPr lvl="1"/>
            <a:r>
              <a:rPr lang="de-DE" sz="2000" dirty="0"/>
              <a:t>Genetische Methode</a:t>
            </a:r>
          </a:p>
          <a:p>
            <a:pPr lvl="1"/>
            <a:r>
              <a:rPr lang="de-DE" sz="2000" dirty="0"/>
              <a:t>Spiralprinzip</a:t>
            </a:r>
          </a:p>
          <a:p>
            <a:pPr lvl="1"/>
            <a:r>
              <a:rPr lang="de-DE" sz="2000" dirty="0"/>
              <a:t>Entdeckendes Lernen</a:t>
            </a:r>
          </a:p>
          <a:p>
            <a:pPr lvl="1"/>
            <a:r>
              <a:rPr lang="de-DE" sz="2000" dirty="0"/>
              <a:t>Problembasiertes Lernen</a:t>
            </a:r>
          </a:p>
          <a:p>
            <a:pPr lvl="1"/>
            <a:r>
              <a:rPr lang="de-DE" sz="2000" dirty="0"/>
              <a:t>Cognitive Apprenticeship</a:t>
            </a:r>
          </a:p>
          <a:p>
            <a:pPr lvl="1"/>
            <a:r>
              <a:rPr lang="de-DE" sz="2000" dirty="0"/>
              <a:t>Handlungsorientierter Unterricht</a:t>
            </a:r>
          </a:p>
          <a:p>
            <a:pPr lvl="1"/>
            <a:r>
              <a:rPr lang="de-DE" sz="2000" dirty="0"/>
              <a:t>Anwendungsorientierter Unterricht</a:t>
            </a:r>
          </a:p>
          <a:p>
            <a:pPr lvl="1"/>
            <a:r>
              <a:rPr lang="de-DE" sz="2000" dirty="0"/>
              <a:t>Fächerübergreifender Unterricht</a:t>
            </a:r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AT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1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Breitbild</PresentationFormat>
  <Paragraphs>76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Buchvorstellung</vt:lpstr>
      <vt:lpstr>Fuchs, K-J., Landerer, C. (2021). DIDAKTIK UND METHODIK DER MATHEMATIK UND INFORMATIK.  (1. Auflage Aufl.) WTM - Verlag für wissenschaftliche Texte und Medien. Münster. </vt:lpstr>
      <vt:lpstr>PowerPoint-Präsentation</vt:lpstr>
      <vt:lpstr>Inhalt</vt:lpstr>
      <vt:lpstr>Inhalt</vt:lpstr>
      <vt:lpstr>Inhalt</vt:lpstr>
      <vt:lpstr>Themen aus dem Buch</vt:lpstr>
      <vt:lpstr>Themen aus dem Buch</vt:lpstr>
      <vt:lpstr>Themen aus dem Buch</vt:lpstr>
      <vt:lpstr>Themen aus dem Buch</vt:lpstr>
      <vt:lpstr>Themen aus dem Buch</vt:lpstr>
      <vt:lpstr>Fuchs, K-J., Landerer, C. (2021). DIDAKTIK UND METHODIK DER MATHEMATIK UND INFORMATIK.  (1. Auflage Aufl.) WTM - Verlag für wissenschaftliche Texte und Medien. Münster.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Buchvorstellung</dc:title>
  <dc:creator>Landerer Claudio</dc:creator>
  <cp:lastModifiedBy>Landerer Claudio</cp:lastModifiedBy>
  <cp:revision>27</cp:revision>
  <dcterms:created xsi:type="dcterms:W3CDTF">2021-09-21T10:34:16Z</dcterms:created>
  <dcterms:modified xsi:type="dcterms:W3CDTF">2021-09-22T19:49:15Z</dcterms:modified>
</cp:coreProperties>
</file>