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85" r:id="rId5"/>
    <p:sldId id="276" r:id="rId6"/>
    <p:sldId id="288" r:id="rId7"/>
    <p:sldId id="306" r:id="rId8"/>
    <p:sldId id="307" r:id="rId9"/>
    <p:sldId id="308" r:id="rId10"/>
    <p:sldId id="309" r:id="rId11"/>
    <p:sldId id="310" r:id="rId12"/>
    <p:sldId id="311" r:id="rId13"/>
    <p:sldId id="293" r:id="rId14"/>
    <p:sldId id="297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629"/>
    <a:srgbClr val="14F89C"/>
    <a:srgbClr val="FFFF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2754" autoAdjust="0"/>
  </p:normalViewPr>
  <p:slideViewPr>
    <p:cSldViewPr>
      <p:cViewPr varScale="1">
        <p:scale>
          <a:sx n="86" d="100"/>
          <a:sy n="86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6FDE-465E-4D02-B20E-9F590B5418CD}" type="datetimeFigureOut">
              <a:rPr lang="de-AT" smtClean="0"/>
              <a:pPr/>
              <a:t>23.09.2021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atient-informatik.png"/>
          <p:cNvPicPr>
            <a:picLocks noChangeAspect="1"/>
          </p:cNvPicPr>
          <p:nvPr/>
        </p:nvPicPr>
        <p:blipFill rotWithShape="1">
          <a:blip r:embed="rId2" cstate="print"/>
          <a:srcRect l="19552"/>
          <a:stretch/>
        </p:blipFill>
        <p:spPr>
          <a:xfrm>
            <a:off x="136274" y="2384884"/>
            <a:ext cx="2568102" cy="349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3404984" y="2315251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40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3600" b="1" dirty="0" err="1">
                <a:latin typeface="Arial Narrow" pitchFamily="34" charset="0"/>
                <a:cs typeface="Arial" pitchFamily="34" charset="0"/>
              </a:rPr>
              <a:t>Introduction</a:t>
            </a:r>
            <a:r>
              <a:rPr lang="de-AT" sz="3600" b="1">
                <a:latin typeface="Arial Narrow" pitchFamily="34" charset="0"/>
                <a:cs typeface="Arial" pitchFamily="34" charset="0"/>
              </a:rPr>
              <a:t>  </a:t>
            </a:r>
            <a:r>
              <a:rPr lang="de-AT" sz="5400" b="1">
                <a:latin typeface="Arial Narrow" pitchFamily="34" charset="0"/>
                <a:cs typeface="Arial" pitchFamily="34" charset="0"/>
              </a:rPr>
              <a:t> </a:t>
            </a:r>
            <a:endParaRPr lang="de-AT" sz="54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2800" b="1">
                <a:latin typeface="Arial Narrow" pitchFamily="34" charset="0"/>
                <a:cs typeface="Arial" pitchFamily="34" charset="0"/>
              </a:rPr>
              <a:t>Past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4000" b="1">
                <a:latin typeface="Arial Narrow" pitchFamily="34" charset="0"/>
                <a:cs typeface="Arial" pitchFamily="34" charset="0"/>
              </a:rPr>
              <a:t>Present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2800" b="1">
                <a:latin typeface="Arial Narrow" pitchFamily="34" charset="0"/>
                <a:cs typeface="Arial" pitchFamily="34" charset="0"/>
              </a:rPr>
              <a:t>Future</a:t>
            </a:r>
            <a:endParaRPr lang="de-AT" sz="36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869160"/>
            <a:ext cx="1211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43783" y="4974557"/>
            <a:ext cx="3888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b="1" dirty="0">
                <a:latin typeface="Courier New" pitchFamily="49" charset="0"/>
                <a:cs typeface="Courier New" pitchFamily="49" charset="0"/>
              </a:rPr>
              <a:t>01000111 01111001 01101101 01101110 01000010 11100110 11010010 11101010 11011010 01000000 10101101 10000111 01101100 11011000 11010110 11001010 11100100 11011010 11000010 11100100 11010110 1110100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0" y="1052736"/>
            <a:ext cx="9144000" cy="1080552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b="1"/>
              <a:t>Curricula for Digital Education </a:t>
            </a:r>
            <a:br>
              <a:rPr lang="en-US" sz="4000" b="1"/>
            </a:br>
            <a:r>
              <a:rPr lang="en-US" sz="4000" b="1"/>
              <a:t>as a Moving Target</a:t>
            </a:r>
            <a:endParaRPr lang="de-AT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21288"/>
            <a:ext cx="352839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228184" y="6165304"/>
            <a:ext cx="254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peter.micheuz@aau.at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26E6FA4-6D8E-4948-A81C-C07A6F94EFF0}"/>
              </a:ext>
            </a:extLst>
          </p:cNvPr>
          <p:cNvSpPr/>
          <p:nvPr/>
        </p:nvSpPr>
        <p:spPr>
          <a:xfrm>
            <a:off x="1763688" y="3192447"/>
            <a:ext cx="1440160" cy="108012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>
                <a:solidFill>
                  <a:schemeClr val="tx1"/>
                </a:solidFill>
              </a:rPr>
              <a:t>The Austrian</a:t>
            </a:r>
            <a:br>
              <a:rPr lang="de-AT">
                <a:solidFill>
                  <a:schemeClr val="tx1"/>
                </a:solidFill>
              </a:rPr>
            </a:br>
            <a:r>
              <a:rPr lang="de-AT">
                <a:solidFill>
                  <a:schemeClr val="tx1"/>
                </a:solidFill>
              </a:rPr>
              <a:t>Patient</a:t>
            </a: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5355006-2845-4567-AF11-8D162CA044A0}"/>
              </a:ext>
            </a:extLst>
          </p:cNvPr>
          <p:cNvSpPr txBox="1"/>
          <p:nvPr/>
        </p:nvSpPr>
        <p:spPr>
          <a:xfrm>
            <a:off x="15753" y="9943"/>
            <a:ext cx="9144000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Current focus: “ 8-points-plan“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756996-0606-46DF-9CE7-2A9F5895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27441"/>
            <a:ext cx="8352928" cy="22784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42A728-CC08-4F4F-9B27-E44B093B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761999"/>
            <a:ext cx="7776864" cy="27457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CD9D4F-BA14-49D4-B6C8-73B7651C8948}"/>
              </a:ext>
            </a:extLst>
          </p:cNvPr>
          <p:cNvSpPr txBox="1"/>
          <p:nvPr/>
        </p:nvSpPr>
        <p:spPr>
          <a:xfrm>
            <a:off x="3203848" y="3632935"/>
            <a:ext cx="33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Priorities expressed by teachers </a:t>
            </a:r>
            <a:endParaRPr lang="de-DE" b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4090EB-A248-4370-B057-45D5814E5BDF}"/>
              </a:ext>
            </a:extLst>
          </p:cNvPr>
          <p:cNvSpPr/>
          <p:nvPr/>
        </p:nvSpPr>
        <p:spPr>
          <a:xfrm>
            <a:off x="683567" y="2694774"/>
            <a:ext cx="4536505" cy="80005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6ECA81-F564-44D0-BB4D-2C359C1D793A}"/>
              </a:ext>
            </a:extLst>
          </p:cNvPr>
          <p:cNvSpPr/>
          <p:nvPr/>
        </p:nvSpPr>
        <p:spPr>
          <a:xfrm>
            <a:off x="683567" y="1281336"/>
            <a:ext cx="6192689" cy="4914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16310"/>
      </p:ext>
    </p:extLst>
  </p:cSld>
  <p:clrMapOvr>
    <a:masterClrMapping/>
  </p:clrMapOvr>
  <p:transition spd="med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887B60-4B79-48AC-96F3-CD47617CAD24}"/>
              </a:ext>
            </a:extLst>
          </p:cNvPr>
          <p:cNvSpPr txBox="1"/>
          <p:nvPr/>
        </p:nvSpPr>
        <p:spPr>
          <a:xfrm>
            <a:off x="0" y="9943"/>
            <a:ext cx="9159753" cy="830997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The next </a:t>
            </a:r>
            <a:r>
              <a:rPr lang="de-AT" sz="4800" b="1"/>
              <a:t>“big thing“ …  </a:t>
            </a:r>
            <a:endParaRPr lang="de-AT" sz="3200" b="1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D482829-6090-423F-BD31-06B5BE2C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53" y="1505109"/>
            <a:ext cx="7987479" cy="240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66353C-4FF2-4B4B-B633-441F265A8A37}"/>
              </a:ext>
            </a:extLst>
          </p:cNvPr>
          <p:cNvSpPr txBox="1"/>
          <p:nvPr/>
        </p:nvSpPr>
        <p:spPr>
          <a:xfrm>
            <a:off x="243756" y="942192"/>
            <a:ext cx="7668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 New curricula </a:t>
            </a:r>
            <a:r>
              <a:rPr lang="de-AT" sz="2400" b="1"/>
              <a:t>for primary and lower secondary schools </a:t>
            </a:r>
            <a:endParaRPr lang="de-DE" sz="2400" b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E9088B2-3905-4827-9A96-4C9C9DA159A9}"/>
              </a:ext>
            </a:extLst>
          </p:cNvPr>
          <p:cNvSpPr/>
          <p:nvPr/>
        </p:nvSpPr>
        <p:spPr>
          <a:xfrm>
            <a:off x="472953" y="1529557"/>
            <a:ext cx="7987479" cy="819323"/>
          </a:xfrm>
          <a:prstGeom prst="rect">
            <a:avLst/>
          </a:prstGeom>
          <a:solidFill>
            <a:srgbClr val="14F89C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FAE762-6760-4E44-9D86-473C49E548C4}"/>
              </a:ext>
            </a:extLst>
          </p:cNvPr>
          <p:cNvSpPr txBox="1"/>
          <p:nvPr/>
        </p:nvSpPr>
        <p:spPr>
          <a:xfrm>
            <a:off x="472953" y="4115815"/>
            <a:ext cx="7889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400" b="1"/>
              <a:t>Including (again?) a new curriculum (still “TOP SECRET“)</a:t>
            </a:r>
            <a:br>
              <a:rPr lang="de-AT" sz="2400" b="1"/>
            </a:br>
            <a:r>
              <a:rPr lang="de-AT" sz="2800" b="1"/>
              <a:t>Basic Digital Education</a:t>
            </a:r>
            <a:r>
              <a:rPr lang="de-AT" sz="2400" b="1"/>
              <a:t> with a new content design</a:t>
            </a:r>
          </a:p>
          <a:p>
            <a:pPr marL="342900" indent="-342900">
              <a:buFontTx/>
              <a:buChar char="-"/>
            </a:pPr>
            <a:r>
              <a:rPr lang="de-AT" sz="2400" b="1"/>
              <a:t>Still as a „Mandatory Exercise“ and no full subject</a:t>
            </a:r>
          </a:p>
          <a:p>
            <a:pPr marL="342900" indent="-342900">
              <a:buFontTx/>
              <a:buChar char="-"/>
            </a:pPr>
            <a:r>
              <a:rPr lang="de-AT" sz="2400" b="1"/>
              <a:t>Open official review phase should start in 2021/2022</a:t>
            </a:r>
          </a:p>
          <a:p>
            <a:pPr marL="342900" indent="-342900">
              <a:buFontTx/>
              <a:buChar char="-"/>
            </a:pPr>
            <a:r>
              <a:rPr lang="de-AT" sz="2400" b="1"/>
              <a:t>Enactment presumably as of schoolyear 2023/2024</a:t>
            </a:r>
            <a:endParaRPr lang="de-DE" sz="2400" b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6B56F71-D71B-48D6-9CEE-CE905AC7CA71}"/>
              </a:ext>
            </a:extLst>
          </p:cNvPr>
          <p:cNvSpPr/>
          <p:nvPr/>
        </p:nvSpPr>
        <p:spPr>
          <a:xfrm>
            <a:off x="472953" y="2373328"/>
            <a:ext cx="7987479" cy="1487720"/>
          </a:xfrm>
          <a:prstGeom prst="rect">
            <a:avLst/>
          </a:prstGeom>
          <a:solidFill>
            <a:srgbClr val="E33629">
              <a:alpha val="6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833060"/>
      </p:ext>
    </p:extLst>
  </p:cSld>
  <p:clrMapOvr>
    <a:masterClrMapping/>
  </p:clrMapOvr>
  <p:transition spd="med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73C6542-A7FF-4E76-9A0C-D23563C06136}"/>
              </a:ext>
            </a:extLst>
          </p:cNvPr>
          <p:cNvSpPr txBox="1"/>
          <p:nvPr/>
        </p:nvSpPr>
        <p:spPr>
          <a:xfrm>
            <a:off x="107504" y="980728"/>
            <a:ext cx="89289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What is driving the emphasis of specifications for informatics science curricula (in Austria)? </a:t>
            </a:r>
            <a:br>
              <a:rPr lang="en-US"/>
            </a:br>
            <a:r>
              <a:rPr lang="en-US"/>
              <a:t>   </a:t>
            </a:r>
            <a:r>
              <a:rPr lang="en-US" b="1"/>
              <a:t>Growing general awareness of digitization (economic and societal -&gt; political)</a:t>
            </a:r>
          </a:p>
          <a:p>
            <a:r>
              <a:rPr lang="en-US"/>
              <a:t>   </a:t>
            </a:r>
            <a:r>
              <a:rPr lang="en-US" b="1"/>
              <a:t>Dilemma or the silver bullet?  The broad subject “Basic Digital Education”</a:t>
            </a:r>
            <a:br>
              <a:rPr lang="en-US" b="1"/>
            </a:br>
            <a:r>
              <a:rPr lang="en-US" b="1"/>
              <a:t>                   Demarcation and mixing of terms:</a:t>
            </a:r>
            <a:br>
              <a:rPr lang="en-US" b="1"/>
            </a:br>
            <a:r>
              <a:rPr lang="en-US" b="1"/>
              <a:t>                                         Informatics - Digital Literacy - Media education</a:t>
            </a:r>
            <a:br>
              <a:rPr lang="en-US" b="1"/>
            </a:br>
            <a:r>
              <a:rPr lang="en-US" b="1"/>
              <a:t>   </a:t>
            </a:r>
          </a:p>
          <a:p>
            <a:r>
              <a:rPr lang="en-US"/>
              <a:t>What do we know about how students learn some of the core concepts and processes of informatics that will enable us to design structure and progressions in curricula?</a:t>
            </a:r>
            <a:br>
              <a:rPr lang="en-US"/>
            </a:br>
            <a:r>
              <a:rPr lang="en-US"/>
              <a:t>    </a:t>
            </a:r>
            <a:r>
              <a:rPr lang="en-US" b="1"/>
              <a:t>Honestly, we know still very little … in contrast to (some or all?) traditional subjects </a:t>
            </a:r>
          </a:p>
          <a:p>
            <a:endParaRPr lang="en-US"/>
          </a:p>
          <a:p>
            <a:r>
              <a:rPr lang="en-US"/>
              <a:t>How should we incorporate new challenges associated with rapid developments in artificial intelligence and machine learning into informatics curricula? </a:t>
            </a:r>
            <a:br>
              <a:rPr lang="en-US"/>
            </a:br>
            <a:r>
              <a:rPr lang="en-US"/>
              <a:t>    </a:t>
            </a:r>
            <a:r>
              <a:rPr lang="en-US" b="1"/>
              <a:t>In a low-threshold, seamless and cautious way – beware of falling into a hype trap! </a:t>
            </a:r>
            <a:br>
              <a:rPr lang="en-US" b="1"/>
            </a:br>
            <a:endParaRPr lang="en-US"/>
          </a:p>
          <a:p>
            <a:r>
              <a:rPr lang="en-US"/>
              <a:t>What is the relationship between an informatics science curriculum and other academic disciplines?</a:t>
            </a:r>
          </a:p>
          <a:p>
            <a:r>
              <a:rPr lang="en-US"/>
              <a:t>   </a:t>
            </a:r>
            <a:r>
              <a:rPr lang="en-US" b="1"/>
              <a:t>In the long term, if the canon of fragmented subjects </a:t>
            </a:r>
            <a:br>
              <a:rPr lang="en-US" b="1"/>
            </a:br>
            <a:r>
              <a:rPr lang="en-US" b="1"/>
              <a:t>                                     and “Taylorism” in school organization will remain/be prevalent, </a:t>
            </a:r>
            <a:br>
              <a:rPr lang="en-US" b="1"/>
            </a:br>
            <a:r>
              <a:rPr lang="en-US" b="1"/>
              <a:t>   there should be parity with other subjects (there is a sufficient body of knowledge!)  </a:t>
            </a:r>
            <a:endParaRPr lang="de-DE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8798F8-085A-4080-9270-25A65799DE0E}"/>
              </a:ext>
            </a:extLst>
          </p:cNvPr>
          <p:cNvSpPr txBox="1"/>
          <p:nvPr/>
        </p:nvSpPr>
        <p:spPr>
          <a:xfrm>
            <a:off x="-15753" y="0"/>
            <a:ext cx="9159753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Questions and attempted answers … </a:t>
            </a:r>
          </a:p>
        </p:txBody>
      </p:sp>
    </p:spTree>
    <p:extLst>
      <p:ext uri="{BB962C8B-B14F-4D97-AF65-F5344CB8AC3E}">
        <p14:creationId xmlns:p14="http://schemas.microsoft.com/office/powerpoint/2010/main" val="276746475"/>
      </p:ext>
    </p:extLst>
  </p:cSld>
  <p:clrMapOvr>
    <a:masterClrMapping/>
  </p:clrMapOvr>
  <p:transition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en\____2009\konferenz-plymouth\bilder\vkoben.jpg"/>
          <p:cNvPicPr>
            <a:picLocks noChangeAspect="1" noChangeArrowheads="1"/>
          </p:cNvPicPr>
          <p:nvPr/>
        </p:nvPicPr>
        <p:blipFill>
          <a:blip r:embed="rId2" cstate="print"/>
          <a:srcRect l="105" t="11819" r="2000" b="-1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1403648" y="2996952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2771800" y="2780928"/>
            <a:ext cx="360040" cy="3600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/>
        </p:nvCxnSpPr>
        <p:spPr>
          <a:xfrm flipH="1" flipV="1">
            <a:off x="0" y="2636912"/>
            <a:ext cx="1331640" cy="4320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0" y="3429000"/>
            <a:ext cx="1619672" cy="25922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dirty="0" err="1">
                <a:solidFill>
                  <a:srgbClr val="FFFF00"/>
                </a:solidFill>
                <a:latin typeface="Arial Rounded MT Bold" pitchFamily="34" charset="0"/>
              </a:rPr>
              <a:t>Everything</a:t>
            </a:r>
            <a:r>
              <a:rPr lang="de-AT" sz="32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de-AT" sz="3200" dirty="0" err="1">
                <a:solidFill>
                  <a:srgbClr val="FFFF00"/>
                </a:solidFill>
                <a:latin typeface="Arial Rounded MT Bold" pitchFamily="34" charset="0"/>
              </a:rPr>
              <a:t>is</a:t>
            </a:r>
            <a:r>
              <a:rPr lang="de-AT" sz="3200" dirty="0">
                <a:solidFill>
                  <a:srgbClr val="FFFF00"/>
                </a:solidFill>
                <a:latin typeface="Arial Rounded MT Bold" pitchFamily="34" charset="0"/>
              </a:rPr>
              <a:t> a matter </a:t>
            </a:r>
            <a:r>
              <a:rPr lang="de-AT" sz="3200" dirty="0" err="1">
                <a:solidFill>
                  <a:srgbClr val="FFFF00"/>
                </a:solidFill>
                <a:latin typeface="Arial Rounded MT Bold" pitchFamily="34" charset="0"/>
              </a:rPr>
              <a:t>of</a:t>
            </a:r>
            <a:r>
              <a:rPr lang="de-AT" sz="32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de-AT" sz="3200" dirty="0" err="1">
                <a:solidFill>
                  <a:srgbClr val="FFFF00"/>
                </a:solidFill>
                <a:latin typeface="Arial Rounded MT Bold" pitchFamily="34" charset="0"/>
              </a:rPr>
              <a:t>perspective</a:t>
            </a:r>
            <a:r>
              <a:rPr lang="de-AT" sz="3200">
                <a:solidFill>
                  <a:srgbClr val="FFFF00"/>
                </a:solidFill>
                <a:latin typeface="Arial Rounded MT Bold" pitchFamily="34" charset="0"/>
              </a:rPr>
              <a:t>…</a:t>
            </a:r>
            <a:endParaRPr lang="de-AT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012D50-E35A-4E2B-88B2-53AD8BBCC13A}"/>
              </a:ext>
            </a:extLst>
          </p:cNvPr>
          <p:cNvSpPr txBox="1"/>
          <p:nvPr/>
        </p:nvSpPr>
        <p:spPr>
          <a:xfrm>
            <a:off x="2253148" y="2095416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>
                <a:solidFill>
                  <a:srgbClr val="FFFF00"/>
                </a:solidFill>
              </a:rPr>
              <a:t>My home </a:t>
            </a:r>
            <a:br>
              <a:rPr lang="de-AT" b="1">
                <a:solidFill>
                  <a:srgbClr val="FFFF00"/>
                </a:solidFill>
              </a:rPr>
            </a:br>
            <a:r>
              <a:rPr lang="de-AT" b="1">
                <a:solidFill>
                  <a:srgbClr val="FFFF00"/>
                </a:solidFill>
              </a:rPr>
              <a:t>is my castle. </a:t>
            </a:r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6F14BA-6879-4BD0-8CA2-9F0797F114C5}"/>
              </a:ext>
            </a:extLst>
          </p:cNvPr>
          <p:cNvSpPr txBox="1"/>
          <p:nvPr/>
        </p:nvSpPr>
        <p:spPr>
          <a:xfrm>
            <a:off x="5804364" y="2319263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>
                <a:solidFill>
                  <a:srgbClr val="FFFF00"/>
                </a:solidFill>
              </a:rPr>
              <a:t>The school was my destiny.</a:t>
            </a:r>
            <a:endParaRPr lang="de-DE"/>
          </a:p>
        </p:txBody>
      </p:sp>
      <p:pic>
        <p:nvPicPr>
          <p:cNvPr id="4" name="Grafik 3" descr="Ein Bild, das Text, Wasser, draußen, Himmel enthält.&#10;&#10;Automatisch generierte Beschreibung">
            <a:extLst>
              <a:ext uri="{FF2B5EF4-FFF2-40B4-BE49-F238E27FC236}">
                <a16:creationId xmlns:a16="http://schemas.microsoft.com/office/drawing/2014/main" id="{2C53AF68-D388-4052-8E32-5627C112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4865"/>
            <a:ext cx="1619672" cy="94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aten\____2012\bilder\2016-april\IMAG7366.jpg"/>
          <p:cNvPicPr>
            <a:picLocks noChangeAspect="1" noChangeArrowheads="1"/>
          </p:cNvPicPr>
          <p:nvPr/>
        </p:nvPicPr>
        <p:blipFill>
          <a:blip r:embed="rId2" cstate="print"/>
          <a:srcRect r="259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5FF9A5-9F3A-42D7-ABCD-A6DC80422E1B}"/>
              </a:ext>
            </a:extLst>
          </p:cNvPr>
          <p:cNvSpPr txBox="1"/>
          <p:nvPr/>
        </p:nvSpPr>
        <p:spPr>
          <a:xfrm>
            <a:off x="5004048" y="3463211"/>
            <a:ext cx="39604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>
                <a:solidFill>
                  <a:schemeClr val="bg1"/>
                </a:solidFill>
              </a:rPr>
              <a:t>The hardest thing to learn in life is which bridges to use and which to tear down.</a:t>
            </a:r>
            <a:br>
              <a:rPr lang="de-DE" sz="3200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Source: Unknown</a:t>
            </a:r>
            <a:endParaRPr lang="de-DE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5"/>
          <p:cNvGrpSpPr/>
          <p:nvPr/>
        </p:nvGrpSpPr>
        <p:grpSpPr>
          <a:xfrm>
            <a:off x="0" y="476672"/>
            <a:ext cx="9144000" cy="6381328"/>
            <a:chOff x="1619672" y="1556792"/>
            <a:chExt cx="5344623" cy="3816424"/>
          </a:xfrm>
        </p:grpSpPr>
        <p:pic>
          <p:nvPicPr>
            <p:cNvPr id="5" name="Grafik 4" descr="schule-afgan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19672" y="1556792"/>
              <a:ext cx="2731872" cy="3816424"/>
            </a:xfrm>
            <a:prstGeom prst="rect">
              <a:avLst/>
            </a:prstGeom>
          </p:spPr>
        </p:pic>
        <p:pic>
          <p:nvPicPr>
            <p:cNvPr id="6" name="Grafik 5" descr="schule-afgan2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83968" y="1556792"/>
              <a:ext cx="2680327" cy="3816424"/>
            </a:xfrm>
            <a:prstGeom prst="rect">
              <a:avLst/>
            </a:prstGeom>
          </p:spPr>
        </p:pic>
      </p:grpSp>
      <p:sp>
        <p:nvSpPr>
          <p:cNvPr id="8" name="Ovale Legende 7"/>
          <p:cNvSpPr/>
          <p:nvPr/>
        </p:nvSpPr>
        <p:spPr>
          <a:xfrm>
            <a:off x="4067944" y="3540696"/>
            <a:ext cx="3851920" cy="941040"/>
          </a:xfrm>
          <a:prstGeom prst="wedgeEllipseCallout">
            <a:avLst>
              <a:gd name="adj1" fmla="val -43011"/>
              <a:gd name="adj2" fmla="val 877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</a:rPr>
              <a:t>CS Unplugged </a:t>
            </a:r>
            <a:r>
              <a:rPr lang="de-AT" sz="2400" b="1" dirty="0" err="1">
                <a:solidFill>
                  <a:schemeClr val="tx1"/>
                </a:solidFill>
              </a:rPr>
              <a:t>and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Beaver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err="1">
                <a:solidFill>
                  <a:schemeClr val="tx1"/>
                </a:solidFill>
              </a:rPr>
              <a:t>are</a:t>
            </a:r>
            <a:r>
              <a:rPr lang="de-AT" sz="2400" b="1">
                <a:solidFill>
                  <a:schemeClr val="tx1"/>
                </a:solidFill>
              </a:rPr>
              <a:t> nice …</a:t>
            </a:r>
            <a:endParaRPr lang="de-AT" sz="2400" b="1" dirty="0">
              <a:solidFill>
                <a:schemeClr val="tx1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4427984" y="1340768"/>
            <a:ext cx="4392488" cy="1224136"/>
          </a:xfrm>
          <a:prstGeom prst="wedgeEllipseCallout">
            <a:avLst>
              <a:gd name="adj1" fmla="val 21427"/>
              <a:gd name="adj2" fmla="val 732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err="1">
                <a:solidFill>
                  <a:schemeClr val="tx1"/>
                </a:solidFill>
              </a:rPr>
              <a:t>By</a:t>
            </a:r>
            <a:r>
              <a:rPr lang="de-AT" sz="2000" b="1" dirty="0">
                <a:solidFill>
                  <a:schemeClr val="tx1"/>
                </a:solidFill>
              </a:rPr>
              <a:t> </a:t>
            </a:r>
            <a:r>
              <a:rPr lang="de-AT" sz="2000" b="1" dirty="0" err="1">
                <a:solidFill>
                  <a:schemeClr val="tx1"/>
                </a:solidFill>
              </a:rPr>
              <a:t>the</a:t>
            </a:r>
            <a:r>
              <a:rPr lang="de-AT" sz="2000" b="1" dirty="0">
                <a:solidFill>
                  <a:schemeClr val="tx1"/>
                </a:solidFill>
              </a:rPr>
              <a:t> </a:t>
            </a:r>
            <a:r>
              <a:rPr lang="de-AT" sz="2000" b="1" dirty="0" err="1">
                <a:solidFill>
                  <a:schemeClr val="tx1"/>
                </a:solidFill>
              </a:rPr>
              <a:t>way</a:t>
            </a:r>
            <a:r>
              <a:rPr lang="de-AT" sz="2000" b="1" dirty="0">
                <a:solidFill>
                  <a:schemeClr val="tx1"/>
                </a:solidFill>
              </a:rPr>
              <a:t>, </a:t>
            </a:r>
            <a:r>
              <a:rPr lang="de-AT" sz="2000" b="1" dirty="0" err="1">
                <a:solidFill>
                  <a:schemeClr val="tx1"/>
                </a:solidFill>
              </a:rPr>
              <a:t>the</a:t>
            </a:r>
            <a:r>
              <a:rPr lang="de-AT" sz="2000" b="1" dirty="0">
                <a:solidFill>
                  <a:schemeClr val="tx1"/>
                </a:solidFill>
              </a:rPr>
              <a:t> </a:t>
            </a:r>
            <a:r>
              <a:rPr lang="de-AT" sz="2000" b="1">
                <a:solidFill>
                  <a:schemeClr val="tx1"/>
                </a:solidFill>
              </a:rPr>
              <a:t>QR-Code means: I am vaccinated!</a:t>
            </a:r>
            <a:endParaRPr lang="de-AT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86635"/>
            <a:ext cx="936104" cy="8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7303111" y="6488668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© Kronenzeitung </a:t>
            </a:r>
          </a:p>
        </p:txBody>
      </p:sp>
      <p:sp>
        <p:nvSpPr>
          <p:cNvPr id="12" name="Ovale Legende 11"/>
          <p:cNvSpPr/>
          <p:nvPr/>
        </p:nvSpPr>
        <p:spPr>
          <a:xfrm>
            <a:off x="223496" y="2564904"/>
            <a:ext cx="3988463" cy="941040"/>
          </a:xfrm>
          <a:prstGeom prst="wedgeEllipseCallout">
            <a:avLst>
              <a:gd name="adj1" fmla="val -2326"/>
              <a:gd name="adj2" fmla="val 846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b="1">
                <a:solidFill>
                  <a:schemeClr val="tx1"/>
                </a:solidFill>
              </a:rPr>
              <a:t>Any questions?</a:t>
            </a:r>
            <a:endParaRPr lang="de-AT" sz="3200" b="1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Education without </a:t>
            </a:r>
            <a:r>
              <a:rPr lang="de-AT" sz="2800" b="1" dirty="0" err="1">
                <a:latin typeface="Arial Rounded MT Bold" pitchFamily="34" charset="0"/>
              </a:rPr>
              <a:t>any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err="1">
                <a:latin typeface="Arial Rounded MT Bold" pitchFamily="34" charset="0"/>
              </a:rPr>
              <a:t>boundaries</a:t>
            </a:r>
            <a:r>
              <a:rPr lang="de-AT" sz="2800" b="1">
                <a:latin typeface="Arial Rounded MT Bold" pitchFamily="34" charset="0"/>
              </a:rPr>
              <a:t> …</a:t>
            </a:r>
            <a:endParaRPr lang="de-AT" sz="2800" b="1" dirty="0"/>
          </a:p>
        </p:txBody>
      </p:sp>
      <p:sp>
        <p:nvSpPr>
          <p:cNvPr id="14" name="Ovale Legende 11">
            <a:extLst>
              <a:ext uri="{FF2B5EF4-FFF2-40B4-BE49-F238E27FC236}">
                <a16:creationId xmlns:a16="http://schemas.microsoft.com/office/drawing/2014/main" id="{4946F7CB-CEA0-4F91-9F91-F9A005303A15}"/>
              </a:ext>
            </a:extLst>
          </p:cNvPr>
          <p:cNvSpPr/>
          <p:nvPr/>
        </p:nvSpPr>
        <p:spPr>
          <a:xfrm>
            <a:off x="139280" y="618218"/>
            <a:ext cx="3318987" cy="1224135"/>
          </a:xfrm>
          <a:prstGeom prst="wedgeEllipseCallout">
            <a:avLst>
              <a:gd name="adj1" fmla="val 38824"/>
              <a:gd name="adj2" fmla="val 66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>
                <a:solidFill>
                  <a:schemeClr val="tx1"/>
                </a:solidFill>
              </a:rPr>
              <a:t>So much sand, </a:t>
            </a:r>
            <a:br>
              <a:rPr lang="de-AT" sz="2000" b="1">
                <a:solidFill>
                  <a:schemeClr val="tx1"/>
                </a:solidFill>
              </a:rPr>
            </a:br>
            <a:r>
              <a:rPr lang="de-AT" sz="2000" b="1">
                <a:solidFill>
                  <a:schemeClr val="tx1"/>
                </a:solidFill>
              </a:rPr>
              <a:t>and yet no chips …</a:t>
            </a:r>
            <a:endParaRPr lang="de-AT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868" name="AutoShape 4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" name="Picture 2" descr="https://upload.wikimedia.org/wikipedia/commons/thumb/9/9d/EU-Austria.svg/2045px-EU-Austr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planetware.com/i/map/A/republic-of-austria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6632"/>
            <a:ext cx="3303542" cy="1872208"/>
          </a:xfrm>
          <a:prstGeom prst="rect">
            <a:avLst/>
          </a:prstGeom>
          <a:noFill/>
        </p:spPr>
      </p:pic>
      <p:pic>
        <p:nvPicPr>
          <p:cNvPr id="11" name="Picture 4" descr="http://perger.htl-perg.ac.at/GISS/img/The%20Austrian%20School%20System_beschrifte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886" y="4046240"/>
            <a:ext cx="2627784" cy="216024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251520" y="2105561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Austria</a:t>
            </a:r>
          </a:p>
          <a:p>
            <a:pPr algn="ctr"/>
            <a:r>
              <a:rPr lang="de-AT" sz="2800"/>
              <a:t>~ 9 Mill. inhabitants</a:t>
            </a:r>
          </a:p>
          <a:p>
            <a:pPr algn="ctr"/>
            <a:r>
              <a:rPr lang="de-AT" sz="2800"/>
              <a:t>~ 1,1  </a:t>
            </a:r>
            <a:r>
              <a:rPr lang="de-AT" sz="2800" dirty="0"/>
              <a:t>Mill. </a:t>
            </a:r>
            <a:r>
              <a:rPr lang="de-AT" sz="2800" dirty="0" err="1"/>
              <a:t>Pupils</a:t>
            </a:r>
            <a:endParaRPr lang="de-AT" sz="2800" dirty="0"/>
          </a:p>
          <a:p>
            <a:pPr algn="ctr"/>
            <a:r>
              <a:rPr lang="de-AT" sz="2800"/>
              <a:t>~ 120.000 </a:t>
            </a:r>
            <a:r>
              <a:rPr lang="de-AT" sz="2800" dirty="0" err="1"/>
              <a:t>teachers</a:t>
            </a:r>
            <a:endParaRPr lang="de-AT" sz="2800" dirty="0"/>
          </a:p>
          <a:p>
            <a:pPr algn="ctr"/>
            <a:br>
              <a:rPr lang="de-AT"/>
            </a:br>
            <a:br>
              <a:rPr lang="de-AT" dirty="0"/>
            </a:br>
            <a:r>
              <a:rPr lang="de-AT" sz="2800" b="1"/>
              <a:t>General Education </a:t>
            </a:r>
            <a:r>
              <a:rPr lang="de-AT" sz="2000" b="1"/>
              <a:t>Primary (6/7 - 10) </a:t>
            </a:r>
            <a:br>
              <a:rPr lang="de-AT" sz="2000" b="1"/>
            </a:br>
            <a:r>
              <a:rPr lang="de-AT" sz="2000" b="1"/>
              <a:t>Lower Secondary (10/11 - 14)</a:t>
            </a:r>
            <a:br>
              <a:rPr lang="de-AT" sz="2000"/>
            </a:br>
            <a:endParaRPr lang="de-AT" dirty="0"/>
          </a:p>
        </p:txBody>
      </p:sp>
    </p:spTree>
  </p:cSld>
  <p:clrMapOvr>
    <a:masterClrMapping/>
  </p:clrMapOvr>
  <p:transition spd="med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ulsystem-Oester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8244408" cy="6237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„Informatics“ </a:t>
            </a:r>
            <a:r>
              <a:rPr lang="de-AT" sz="2800" b="1" dirty="0">
                <a:latin typeface="Arial Rounded MT Bold" pitchFamily="34" charset="0"/>
              </a:rPr>
              <a:t>in a </a:t>
            </a:r>
            <a:r>
              <a:rPr lang="de-AT" sz="2800" b="1" dirty="0" err="1">
                <a:latin typeface="Arial Rounded MT Bold" pitchFamily="34" charset="0"/>
              </a:rPr>
              <a:t>stratified</a:t>
            </a:r>
            <a:r>
              <a:rPr lang="de-AT" sz="2800" b="1" dirty="0">
                <a:latin typeface="Arial Rounded MT Bold" pitchFamily="34" charset="0"/>
              </a:rPr>
              <a:t> Austrian </a:t>
            </a:r>
            <a:r>
              <a:rPr lang="de-AT" sz="2800" b="1" dirty="0" err="1">
                <a:latin typeface="Arial Rounded MT Bold" pitchFamily="34" charset="0"/>
              </a:rPr>
              <a:t>school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dirty="0" err="1">
                <a:latin typeface="Arial Rounded MT Bold" pitchFamily="34" charset="0"/>
              </a:rPr>
              <a:t>system</a:t>
            </a:r>
            <a:endParaRPr lang="de-AT" sz="2800" b="1" dirty="0">
              <a:latin typeface="Arial Rounded MT 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723380">
            <a:off x="1743937" y="1538572"/>
            <a:ext cx="39704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well </a:t>
            </a:r>
            <a:r>
              <a:rPr lang="de-AT" b="1" dirty="0" err="1"/>
              <a:t>structured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competence-oriented</a:t>
            </a:r>
            <a:r>
              <a:rPr lang="de-AT" b="1" dirty="0"/>
              <a:t>, </a:t>
            </a:r>
            <a:r>
              <a:rPr lang="de-AT" b="1" dirty="0" err="1"/>
              <a:t>detailed</a:t>
            </a:r>
            <a:r>
              <a:rPr lang="de-AT" b="1" dirty="0"/>
              <a:t> </a:t>
            </a:r>
            <a:r>
              <a:rPr lang="de-AT" b="1" dirty="0" err="1"/>
              <a:t>curriculum</a:t>
            </a:r>
            <a:r>
              <a:rPr lang="de-AT" b="1" dirty="0"/>
              <a:t>  </a:t>
            </a:r>
            <a:br>
              <a:rPr lang="de-AT" b="1" dirty="0"/>
            </a:br>
            <a:r>
              <a:rPr lang="de-AT" b="1" dirty="0" err="1"/>
              <a:t>application</a:t>
            </a:r>
            <a:r>
              <a:rPr lang="de-AT" b="1" dirty="0"/>
              <a:t> </a:t>
            </a:r>
            <a:r>
              <a:rPr lang="de-AT" b="1" dirty="0" err="1"/>
              <a:t>based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1700808"/>
            <a:ext cx="21237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Elective</a:t>
            </a:r>
            <a:r>
              <a:rPr lang="de-AT" sz="1600" b="1" dirty="0"/>
              <a:t> 10-12 grades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31640" y="6309320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/>
              <a:t>interventions</a:t>
            </a:r>
            <a:r>
              <a:rPr lang="de-AT" b="1" dirty="0"/>
              <a:t>, </a:t>
            </a:r>
            <a:r>
              <a:rPr lang="de-AT" b="1" dirty="0" err="1"/>
              <a:t>some</a:t>
            </a:r>
            <a:r>
              <a:rPr lang="de-AT" b="1" dirty="0"/>
              <a:t> </a:t>
            </a:r>
            <a:r>
              <a:rPr lang="de-AT" b="1" err="1"/>
              <a:t>outreach</a:t>
            </a:r>
            <a:r>
              <a:rPr lang="de-AT" b="1"/>
              <a:t> programs, </a:t>
            </a:r>
            <a:r>
              <a:rPr lang="de-AT" b="1" dirty="0" err="1"/>
              <a:t>very</a:t>
            </a:r>
            <a:r>
              <a:rPr lang="de-AT" b="1" dirty="0"/>
              <a:t> </a:t>
            </a:r>
            <a:r>
              <a:rPr lang="de-AT" b="1" dirty="0" err="1"/>
              <a:t>occasional</a:t>
            </a:r>
            <a:r>
              <a:rPr lang="de-AT" b="1" dirty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923827" y="3472507"/>
            <a:ext cx="6309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DISTORTIONS, NO SOLID STRUCTURE</a:t>
            </a:r>
            <a:endParaRPr lang="de-AT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67544" y="548680"/>
            <a:ext cx="0" cy="6309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600" y="4869160"/>
            <a:ext cx="8094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/>
              <a:t>since 2018 top down curriculum with autonomous implementation </a:t>
            </a:r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44015" y="5858933"/>
            <a:ext cx="1628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7-10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0677" y="4143472"/>
            <a:ext cx="18021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10-14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94237" y="1754477"/>
            <a:ext cx="2780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15-18/19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054044" y="5517744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Primary Education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548680"/>
            <a:ext cx="27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Secondary</a:t>
            </a:r>
            <a:r>
              <a:rPr lang="de-AT" dirty="0"/>
              <a:t> Education</a:t>
            </a:r>
            <a:br>
              <a:rPr lang="de-AT" dirty="0"/>
            </a:br>
            <a:r>
              <a:rPr lang="de-AT" dirty="0" err="1"/>
              <a:t>Vocational</a:t>
            </a:r>
            <a:r>
              <a:rPr lang="de-AT" dirty="0"/>
              <a:t> Schools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20272" y="7647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Grammar School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020271" y="2830805"/>
            <a:ext cx="20847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/>
              <a:t>Mandatory Informatics Informatics(9</a:t>
            </a:r>
            <a:r>
              <a:rPr lang="de-AT" sz="1400" b="1" baseline="30000"/>
              <a:t>th</a:t>
            </a:r>
            <a:r>
              <a:rPr lang="de-AT" sz="1400" b="1"/>
              <a:t> grade)</a:t>
            </a:r>
            <a:endParaRPr lang="de-AT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971600" y="476672"/>
            <a:ext cx="6048672" cy="2808312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948051" y="3378965"/>
            <a:ext cx="81889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highlight>
                  <a:srgbClr val="FFFF00"/>
                </a:highlight>
              </a:rPr>
              <a:t>Lower </a:t>
            </a:r>
            <a:r>
              <a:rPr lang="de-AT" sz="2800" b="1" err="1">
                <a:highlight>
                  <a:srgbClr val="FFFF00"/>
                </a:highlight>
              </a:rPr>
              <a:t>Secondary</a:t>
            </a:r>
            <a:r>
              <a:rPr lang="de-AT" sz="2800" b="1">
                <a:highlight>
                  <a:srgbClr val="FFFF00"/>
                </a:highlight>
              </a:rPr>
              <a:t> Education (ca. 350.000 pupils)                            </a:t>
            </a:r>
            <a:endParaRPr lang="de-AT" sz="2800" b="1" dirty="0">
              <a:highlight>
                <a:srgbClr val="FFFF00"/>
              </a:highligh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C372570-20AA-4A8C-A201-E606570D4B68}"/>
              </a:ext>
            </a:extLst>
          </p:cNvPr>
          <p:cNvSpPr/>
          <p:nvPr/>
        </p:nvSpPr>
        <p:spPr>
          <a:xfrm>
            <a:off x="533674" y="3401615"/>
            <a:ext cx="8532440" cy="1942252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02ACAA-2CF8-4441-9E41-17690F35621D}"/>
              </a:ext>
            </a:extLst>
          </p:cNvPr>
          <p:cNvSpPr/>
          <p:nvPr/>
        </p:nvSpPr>
        <p:spPr>
          <a:xfrm>
            <a:off x="964600" y="3902185"/>
            <a:ext cx="511369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Middle School</a:t>
            </a:r>
            <a:r>
              <a:rPr lang="de-AT"/>
              <a:t>	</a:t>
            </a:r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143C08-E7F4-4D71-82D7-D74AA2DBE47B}"/>
              </a:ext>
            </a:extLst>
          </p:cNvPr>
          <p:cNvSpPr/>
          <p:nvPr/>
        </p:nvSpPr>
        <p:spPr>
          <a:xfrm>
            <a:off x="6144418" y="3902185"/>
            <a:ext cx="282007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Grammar School</a:t>
            </a:r>
            <a:br>
              <a:rPr lang="de-AT" sz="2400"/>
            </a:br>
            <a:r>
              <a:rPr lang="de-AT" sz="2400"/>
              <a:t>Lower Secondary </a:t>
            </a:r>
            <a:endParaRPr lang="de-DE" sz="240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26CEE4F-4295-4E96-B9BA-120F83FE3053}"/>
              </a:ext>
            </a:extLst>
          </p:cNvPr>
          <p:cNvSpPr/>
          <p:nvPr/>
        </p:nvSpPr>
        <p:spPr>
          <a:xfrm>
            <a:off x="7020272" y="2026913"/>
            <a:ext cx="2045842" cy="79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/>
              <a:t>Upper secondary</a:t>
            </a:r>
            <a:br>
              <a:rPr lang="de-AT" sz="1400"/>
            </a:br>
            <a:r>
              <a:rPr lang="de-AT" sz="1400"/>
              <a:t>Grammar School </a:t>
            </a:r>
            <a:endParaRPr lang="de-DE" sz="1400"/>
          </a:p>
        </p:txBody>
      </p:sp>
    </p:spTree>
  </p:cSld>
  <p:clrMapOvr>
    <a:masterClrMapping/>
  </p:clrMapOvr>
  <p:transition spd="med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4932040" y="2300598"/>
            <a:ext cx="3528392" cy="10801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/>
              <a:t>Before 2018:  </a:t>
            </a:r>
            <a:r>
              <a:rPr lang="de-AT" sz="3200" b="1"/>
              <a:t>No binding national curriculum,  </a:t>
            </a:r>
            <a:br>
              <a:rPr lang="de-AT" sz="3200" b="1"/>
            </a:br>
            <a:r>
              <a:rPr lang="de-AT" sz="3200" b="1"/>
              <a:t>but a </a:t>
            </a:r>
            <a:r>
              <a:rPr lang="de-AT" sz="3200" b="1">
                <a:solidFill>
                  <a:schemeClr val="accent1">
                    <a:lumMod val="50000"/>
                  </a:schemeClr>
                </a:solidFill>
              </a:rPr>
              <a:t>competence model</a:t>
            </a:r>
            <a:r>
              <a:rPr lang="de-AT" sz="3200" b="1"/>
              <a:t> and </a:t>
            </a:r>
            <a:br>
              <a:rPr lang="de-AT" sz="3200" b="1"/>
            </a:br>
            <a:r>
              <a:rPr lang="de-AT" sz="3200" b="1"/>
              <a:t>a vague implementation concept </a:t>
            </a:r>
          </a:p>
          <a:p>
            <a:pPr algn="ctr"/>
            <a:r>
              <a:rPr lang="de-AT" sz="3200" b="1"/>
              <a:t>for lower secondary education </a:t>
            </a:r>
            <a:r>
              <a:rPr lang="de-AT" sz="3200" b="1" dirty="0"/>
              <a:t>(</a:t>
            </a:r>
            <a:r>
              <a:rPr lang="de-AT" sz="3200" b="1"/>
              <a:t>10-14 years)  </a:t>
            </a:r>
            <a:endParaRPr lang="de-AT" sz="3200" b="1" dirty="0"/>
          </a:p>
        </p:txBody>
      </p:sp>
      <p:sp>
        <p:nvSpPr>
          <p:cNvPr id="5" name="Textfeld 4"/>
          <p:cNvSpPr txBox="1"/>
          <p:nvPr/>
        </p:nvSpPr>
        <p:spPr>
          <a:xfrm rot="20331165">
            <a:off x="1995644" y="4101587"/>
            <a:ext cx="545758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4000" b="1" dirty="0"/>
              <a:t>http://www.digikomp.at</a:t>
            </a:r>
          </a:p>
        </p:txBody>
      </p:sp>
    </p:spTree>
  </p:cSld>
  <p:clrMapOvr>
    <a:masterClrMapping/>
  </p:clrMapOvr>
  <p:transition spd="med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/>
              <a:t>Competence </a:t>
            </a:r>
            <a:r>
              <a:rPr lang="de-AT" sz="3200" b="1"/>
              <a:t>Models for</a:t>
            </a:r>
            <a:r>
              <a:rPr lang="de-AT" sz="3200" b="1" dirty="0"/>
              <a:t> </a:t>
            </a:r>
            <a:r>
              <a:rPr lang="de-AT" sz="3200" b="1"/>
              <a:t>General Education</a:t>
            </a:r>
            <a:endParaRPr lang="de-AT" sz="3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63888" y="0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AT" sz="2800" b="1" dirty="0"/>
            </a:br>
            <a:br>
              <a:rPr lang="de-AT" sz="2800" dirty="0">
                <a:latin typeface="Arial Narrow" pitchFamily="34" charset="0"/>
              </a:rPr>
            </a:br>
            <a:br>
              <a:rPr lang="de-AT" dirty="0"/>
            </a:br>
            <a:endParaRPr lang="de-AT" dirty="0"/>
          </a:p>
        </p:txBody>
      </p:sp>
      <p:pic>
        <p:nvPicPr>
          <p:cNvPr id="11" name="Grafik 0" descr="beide-kompetenzmodell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241377"/>
            <a:ext cx="8712968" cy="56166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1520" y="62068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Lower</a:t>
            </a:r>
            <a:r>
              <a:rPr lang="de-AT" b="1" dirty="0"/>
              <a:t> </a:t>
            </a:r>
            <a:r>
              <a:rPr lang="de-AT" b="1" dirty="0" err="1"/>
              <a:t>Secondary</a:t>
            </a:r>
            <a:r>
              <a:rPr lang="de-AT" b="1" dirty="0"/>
              <a:t> Level  (10-14 </a:t>
            </a:r>
            <a:r>
              <a:rPr lang="de-AT" b="1" dirty="0" err="1"/>
              <a:t>years</a:t>
            </a:r>
            <a:r>
              <a:rPr lang="de-AT" b="1" dirty="0"/>
              <a:t>, KS 3)</a:t>
            </a:r>
            <a:br>
              <a:rPr lang="de-AT" b="1" dirty="0"/>
            </a:br>
            <a:r>
              <a:rPr lang="de-AT" b="1" dirty="0"/>
              <a:t>[ Primary Level (6 – 10 </a:t>
            </a:r>
            <a:r>
              <a:rPr lang="de-AT" b="1" dirty="0" err="1"/>
              <a:t>years</a:t>
            </a:r>
            <a:r>
              <a:rPr lang="de-AT" b="1" dirty="0"/>
              <a:t>, KS 2) ]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56176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/>
              <a:t>Upper</a:t>
            </a:r>
            <a:r>
              <a:rPr lang="de-AT" b="1" dirty="0"/>
              <a:t> </a:t>
            </a:r>
            <a:r>
              <a:rPr lang="de-AT" b="1" dirty="0" err="1"/>
              <a:t>Secondary</a:t>
            </a:r>
            <a:r>
              <a:rPr lang="de-AT" b="1" dirty="0"/>
              <a:t> Level (15-18, KS 4,5)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4088" y="548680"/>
            <a:ext cx="325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First </a:t>
            </a:r>
            <a:r>
              <a:rPr lang="de-AT" sz="2400" b="1" dirty="0" err="1"/>
              <a:t>release</a:t>
            </a:r>
            <a:r>
              <a:rPr lang="de-AT" sz="2400" b="1" dirty="0"/>
              <a:t>: 2011/2012</a:t>
            </a:r>
          </a:p>
        </p:txBody>
      </p:sp>
    </p:spTree>
  </p:cSld>
  <p:clrMapOvr>
    <a:masterClrMapping/>
  </p:clrMapOvr>
  <p:transition spd="med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Lower Secondary</a:t>
            </a:r>
            <a:r>
              <a:rPr lang="de-AT" sz="3200" b="1" dirty="0"/>
              <a:t> </a:t>
            </a:r>
            <a:r>
              <a:rPr lang="de-AT" sz="3200" b="1"/>
              <a:t>Education </a:t>
            </a:r>
            <a:r>
              <a:rPr lang="de-AT" sz="3200" b="1" dirty="0"/>
              <a:t>(</a:t>
            </a:r>
            <a:r>
              <a:rPr lang="de-AT" sz="3200" b="1"/>
              <a:t>10-14 years</a:t>
            </a:r>
            <a:r>
              <a:rPr lang="de-AT" sz="3200" b="1" dirty="0"/>
              <a:t>)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3888" y="0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de-AT" sz="2800" b="1" dirty="0"/>
            </a:br>
            <a:br>
              <a:rPr lang="de-AT" sz="2800" dirty="0">
                <a:latin typeface="Arial Narrow" pitchFamily="34" charset="0"/>
              </a:rPr>
            </a:br>
            <a:br>
              <a:rPr lang="de-AT" dirty="0"/>
            </a:br>
            <a:endParaRPr lang="de-AT" dirty="0"/>
          </a:p>
        </p:txBody>
      </p:sp>
      <p:pic>
        <p:nvPicPr>
          <p:cNvPr id="8" name="Picture 2" descr="differenziertes-angebot-unterstu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37" y="635665"/>
            <a:ext cx="78502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ifferenziertes-angebot-unterstufe-schuelerperspek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9208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1972237" y="1458549"/>
            <a:ext cx="505550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2400" b="1" dirty="0"/>
              <a:t>Big Survey 2007 </a:t>
            </a:r>
            <a:r>
              <a:rPr lang="de-AT" sz="1600" b="1"/>
              <a:t>(Gymnasium, Grammar School)</a:t>
            </a:r>
            <a:endParaRPr lang="de-AT" sz="1600" b="1" dirty="0"/>
          </a:p>
        </p:txBody>
      </p:sp>
      <p:sp>
        <p:nvSpPr>
          <p:cNvPr id="12" name="Ellipse 11"/>
          <p:cNvSpPr/>
          <p:nvPr/>
        </p:nvSpPr>
        <p:spPr>
          <a:xfrm>
            <a:off x="827584" y="1700808"/>
            <a:ext cx="1008112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/>
          <p:cNvSpPr/>
          <p:nvPr/>
        </p:nvSpPr>
        <p:spPr>
          <a:xfrm>
            <a:off x="2555776" y="2060848"/>
            <a:ext cx="93610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4211960" y="2132856"/>
            <a:ext cx="93610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 rot="18883109">
            <a:off x="7010092" y="1243097"/>
            <a:ext cx="198509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3200" b="1" dirty="0"/>
              <a:t>Patchwork</a:t>
            </a:r>
            <a:endParaRPr lang="de-AT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26369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~ 1/3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pupils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Informatics</a:t>
            </a:r>
            <a:r>
              <a:rPr lang="de-AT" dirty="0"/>
              <a:t> </a:t>
            </a:r>
            <a:r>
              <a:rPr lang="de-AT" dirty="0" err="1"/>
              <a:t>lessons</a:t>
            </a:r>
            <a:endParaRPr lang="de-AT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33975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2411760" y="3691176"/>
            <a:ext cx="6408712" cy="3166824"/>
          </a:xfrm>
          <a:prstGeom prst="round2Diag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AT" sz="2000" b="1" dirty="0"/>
              <a:t> </a:t>
            </a:r>
            <a:r>
              <a:rPr lang="de-AT" sz="2000" b="1" dirty="0" err="1"/>
              <a:t>obligatory</a:t>
            </a:r>
            <a:r>
              <a:rPr lang="de-AT" sz="2000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</a:t>
            </a:r>
            <a:r>
              <a:rPr lang="de-AT" sz="2000" b="1" dirty="0" err="1"/>
              <a:t>sequenced</a:t>
            </a:r>
            <a:r>
              <a:rPr lang="de-AT" sz="2000" b="1" dirty="0"/>
              <a:t>, </a:t>
            </a:r>
            <a:r>
              <a:rPr lang="de-AT" sz="2000" b="1" dirty="0" err="1"/>
              <a:t>timed</a:t>
            </a:r>
            <a:r>
              <a:rPr lang="de-AT" sz="2000" b="1" dirty="0"/>
              <a:t> </a:t>
            </a:r>
            <a:r>
              <a:rPr lang="de-AT" sz="2000" b="1" dirty="0" err="1"/>
              <a:t>and</a:t>
            </a:r>
            <a:r>
              <a:rPr lang="de-AT" sz="2000" b="1" dirty="0"/>
              <a:t> </a:t>
            </a:r>
            <a:r>
              <a:rPr lang="de-AT" sz="2000" b="1" dirty="0" err="1"/>
              <a:t>age-appropriate</a:t>
            </a:r>
            <a:r>
              <a:rPr lang="de-AT" sz="2000" b="1" dirty="0"/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</a:t>
            </a:r>
            <a:r>
              <a:rPr lang="de-AT" sz="2000" b="1" dirty="0" err="1"/>
              <a:t>two</a:t>
            </a:r>
            <a:r>
              <a:rPr lang="de-AT" sz="2000" b="1" dirty="0"/>
              <a:t> </a:t>
            </a:r>
            <a:r>
              <a:rPr lang="de-AT" sz="2000" b="1" dirty="0" err="1"/>
              <a:t>hours</a:t>
            </a:r>
            <a:r>
              <a:rPr lang="de-AT" sz="2000" b="1" dirty="0"/>
              <a:t> a </a:t>
            </a:r>
            <a:r>
              <a:rPr lang="de-AT" sz="2000" b="1" dirty="0" err="1"/>
              <a:t>week</a:t>
            </a:r>
            <a:r>
              <a:rPr lang="de-AT" sz="2000" b="1" dirty="0"/>
              <a:t> – 4 </a:t>
            </a:r>
            <a:r>
              <a:rPr lang="de-AT" sz="2000" b="1" dirty="0" err="1"/>
              <a:t>years</a:t>
            </a:r>
            <a:r>
              <a:rPr lang="de-AT" sz="2000" b="1" dirty="0"/>
              <a:t> </a:t>
            </a:r>
            <a:r>
              <a:rPr lang="de-AT" sz="2000" b="1" dirty="0" err="1"/>
              <a:t>from</a:t>
            </a:r>
            <a:r>
              <a:rPr lang="de-AT" sz="2000" b="1" dirty="0"/>
              <a:t> grade 5 - 8</a:t>
            </a:r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</a:t>
            </a:r>
            <a:r>
              <a:rPr lang="de-AT" sz="2000" b="1" dirty="0" err="1"/>
              <a:t>transdisciplinary</a:t>
            </a:r>
            <a:endParaRPr lang="de-AT" sz="2000" b="1" dirty="0"/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</a:t>
            </a:r>
            <a:r>
              <a:rPr lang="de-AT" sz="2000" b="1" err="1"/>
              <a:t>guaranteed</a:t>
            </a:r>
            <a:r>
              <a:rPr lang="de-AT" sz="2000" b="1"/>
              <a:t> integration in other </a:t>
            </a:r>
            <a:r>
              <a:rPr lang="de-AT" sz="2000" b="1" dirty="0" err="1"/>
              <a:t>disciplines</a:t>
            </a:r>
            <a:r>
              <a:rPr lang="de-AT" sz="2000" b="1" dirty="0"/>
              <a:t>  </a:t>
            </a:r>
          </a:p>
          <a:p>
            <a:pPr>
              <a:buFont typeface="Wingdings" pitchFamily="2" charset="2"/>
              <a:buChar char="v"/>
            </a:pPr>
            <a:endParaRPr lang="de-AT" sz="2000" b="1" dirty="0"/>
          </a:p>
          <a:p>
            <a:r>
              <a:rPr lang="de-AT" sz="2000" b="1" dirty="0"/>
              <a:t>Denotation </a:t>
            </a:r>
            <a:r>
              <a:rPr lang="de-AT" sz="2000" b="1" dirty="0" err="1"/>
              <a:t>of</a:t>
            </a:r>
            <a:r>
              <a:rPr lang="de-AT" sz="2000" b="1" dirty="0"/>
              <a:t> </a:t>
            </a:r>
            <a:r>
              <a:rPr lang="de-AT" sz="2000" b="1" dirty="0" err="1"/>
              <a:t>the</a:t>
            </a:r>
            <a:r>
              <a:rPr lang="de-AT" sz="2000" b="1" dirty="0"/>
              <a:t> </a:t>
            </a:r>
            <a:r>
              <a:rPr lang="de-AT" sz="2000" b="1" dirty="0" err="1"/>
              <a:t>subject</a:t>
            </a:r>
            <a:r>
              <a:rPr lang="de-AT" sz="2000" b="1" dirty="0"/>
              <a:t>/</a:t>
            </a:r>
            <a:r>
              <a:rPr lang="de-AT" sz="2000" b="1" dirty="0" err="1"/>
              <a:t>discipline</a:t>
            </a:r>
            <a:r>
              <a:rPr lang="de-AT" sz="2000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Media </a:t>
            </a:r>
            <a:r>
              <a:rPr lang="de-AT" sz="2000" b="1" dirty="0" err="1"/>
              <a:t>and</a:t>
            </a:r>
            <a:r>
              <a:rPr lang="de-AT" sz="2000" b="1" dirty="0"/>
              <a:t> </a:t>
            </a:r>
            <a:r>
              <a:rPr lang="de-AT" sz="2000" b="1" dirty="0" err="1"/>
              <a:t>Informatics</a:t>
            </a:r>
            <a:r>
              <a:rPr lang="de-AT" sz="2000" b="1" dirty="0"/>
              <a:t>? Digital Technologies?</a:t>
            </a:r>
          </a:p>
          <a:p>
            <a:pPr>
              <a:buFont typeface="Wingdings" pitchFamily="2" charset="2"/>
              <a:buChar char="v"/>
            </a:pPr>
            <a:r>
              <a:rPr lang="de-AT" sz="2000" b="1" dirty="0"/>
              <a:t> Computing? 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0" y="31409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Dreaming of</a:t>
            </a:r>
            <a:r>
              <a:rPr lang="de-AT" sz="3200" b="1" dirty="0"/>
              <a:t> </a:t>
            </a:r>
            <a:r>
              <a:rPr lang="de-AT" sz="3200" b="1"/>
              <a:t>a new Discipline/Subject</a:t>
            </a:r>
            <a:r>
              <a:rPr lang="de-AT" sz="3200" b="1" dirty="0"/>
              <a:t>     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7164288" y="2636912"/>
            <a:ext cx="720080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740352" y="2060848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4 x 2 </a:t>
            </a:r>
            <a:r>
              <a:rPr lang="de-AT" dirty="0" err="1"/>
              <a:t>hours</a:t>
            </a:r>
            <a:endParaRPr lang="de-AT" dirty="0"/>
          </a:p>
        </p:txBody>
      </p:sp>
    </p:spTree>
  </p:cSld>
  <p:clrMapOvr>
    <a:masterClrMapping/>
  </p:clrMapOvr>
  <p:transition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419872" y="2939974"/>
            <a:ext cx="4896544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b="1">
                <a:latin typeface="Arial Narrow" pitchFamily="34" charset="0"/>
                <a:cs typeface="Arial" pitchFamily="34" charset="0"/>
              </a:rPr>
              <a:t>1 Social Aspects of Media Change and Digitization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2 Information-, Data- and Media Competence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3 Operating Systems and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   Standard Application Software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Basics of Operating Systems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Word Processing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Presentation 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Spreadsheets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4 Media Design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5 Digital Communication and Social Media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6 Security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7 Technical Troubleshooting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8 </a:t>
            </a:r>
            <a:r>
              <a:rPr lang="de-DE" b="1">
                <a:highlight>
                  <a:srgbClr val="FFFF00"/>
                </a:highlight>
                <a:latin typeface="Arial Narrow" pitchFamily="34" charset="0"/>
                <a:cs typeface="Arial" pitchFamily="34" charset="0"/>
              </a:rPr>
              <a:t>Computational Thinking</a:t>
            </a:r>
            <a:endParaRPr lang="de-AT" sz="1000" b="1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1175" y="2924944"/>
            <a:ext cx="3131840" cy="381642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    Social Aspects of Media Change </a:t>
            </a:r>
            <a:b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and Digitization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2    (Re)Search and Learning Support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3    Instructions for Digital Devices and </a:t>
            </a:r>
            <a:b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Basic Structure of Computers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4    Introduction into Information  </a:t>
            </a:r>
            <a:b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     Technologies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5    Basics of an Operating System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6    Social Media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7    Word processing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8    Presentation and Media Design 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9    Spreadsheets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AutoNum type="arabicPlain" startAt="10"/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Communication on the Internet</a:t>
            </a:r>
          </a:p>
          <a:p>
            <a:pPr marL="342891" indent="-342891" eaLnBrk="0" fontAlgn="base" hangingPunct="0">
              <a:spcBef>
                <a:spcPct val="0"/>
              </a:spcBef>
              <a:spcAft>
                <a:spcPct val="0"/>
              </a:spcAft>
              <a:buAutoNum type="arabicPlain" startAt="10"/>
            </a:pPr>
            <a:r>
              <a:rPr lang="en-US" sz="160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Computational Thinking</a:t>
            </a:r>
            <a:endParaRPr lang="de-AT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5400000">
            <a:off x="6752406" y="4608842"/>
            <a:ext cx="38033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Ca. 100 descriptors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60978" y="2909366"/>
            <a:ext cx="1448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/>
              <a:t>FIRST DRAFT 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ADED33-BE58-420F-98D8-46968FE345D9}"/>
              </a:ext>
            </a:extLst>
          </p:cNvPr>
          <p:cNvSpPr txBox="1"/>
          <p:nvPr/>
        </p:nvSpPr>
        <p:spPr>
          <a:xfrm>
            <a:off x="15753" y="9943"/>
            <a:ext cx="9144000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Subject „Basic Digital Education“ since 2018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5DDAD9-0486-4B83-B3DC-18494E89BB8D}"/>
              </a:ext>
            </a:extLst>
          </p:cNvPr>
          <p:cNvSpPr txBox="1"/>
          <p:nvPr/>
        </p:nvSpPr>
        <p:spPr>
          <a:xfrm>
            <a:off x="251520" y="670386"/>
            <a:ext cx="49546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The </a:t>
            </a:r>
            <a:r>
              <a:rPr lang="de-DE" sz="1400" b="1"/>
              <a:t>mandatory exercise </a:t>
            </a:r>
            <a:r>
              <a:rPr lang="de-DE" sz="1400"/>
              <a:t>„Basic Digital Education“ is </a:t>
            </a:r>
            <a:r>
              <a:rPr lang="de-DE" sz="1400" b="1"/>
              <a:t>implemented</a:t>
            </a:r>
            <a:r>
              <a:rPr lang="de-DE" sz="1400"/>
              <a:t> by schools in the lower secondary level </a:t>
            </a:r>
            <a:r>
              <a:rPr lang="de-DE" sz="1400" b="1"/>
              <a:t>autonomously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/>
              <a:t>An enacted curriculum defines the subject matter framework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Schools decide for themselves whether to teach this subject in </a:t>
            </a:r>
            <a:r>
              <a:rPr lang="de-DE" sz="1400" b="1"/>
              <a:t>special lessons </a:t>
            </a:r>
            <a:r>
              <a:rPr lang="de-DE" sz="1400"/>
              <a:t>or </a:t>
            </a:r>
            <a:r>
              <a:rPr lang="de-DE" sz="1400" b="1"/>
              <a:t>integrated into other subjects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Within the scope of </a:t>
            </a:r>
            <a:r>
              <a:rPr lang="de-DE" sz="1400" b="1"/>
              <a:t>two to four hours per week </a:t>
            </a:r>
            <a:r>
              <a:rPr lang="de-DE" sz="1400"/>
              <a:t>over a period of four years, students acquire competencies in the following areas.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A2D53B-CA9B-4329-BC91-8B3D1B68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670061"/>
            <a:ext cx="2217090" cy="2162838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053EE00-DA74-44E1-BA00-909D6E0F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0" y="4168413"/>
            <a:ext cx="4072384" cy="140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94E09E-7035-4F06-A8ED-E97D0C5087B9}"/>
              </a:ext>
            </a:extLst>
          </p:cNvPr>
          <p:cNvSpPr txBox="1"/>
          <p:nvPr/>
        </p:nvSpPr>
        <p:spPr>
          <a:xfrm>
            <a:off x="611560" y="3545374"/>
            <a:ext cx="38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/>
              <a:t>Implementation concept, varying from </a:t>
            </a:r>
            <a:br>
              <a:rPr lang="de-AT"/>
            </a:br>
            <a:r>
              <a:rPr lang="de-AT"/>
              <a:t>full integration to a mandatory subject </a:t>
            </a:r>
            <a:endParaRPr lang="de-DE"/>
          </a:p>
        </p:txBody>
      </p:sp>
      <p:pic>
        <p:nvPicPr>
          <p:cNvPr id="18" name="Grafik 1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C7B857D-BFA2-4766-929D-BAD16F80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0" y="1527101"/>
            <a:ext cx="4072384" cy="176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868A01A-3201-483D-8F11-618830D0551C}"/>
              </a:ext>
            </a:extLst>
          </p:cNvPr>
          <p:cNvSpPr txBox="1"/>
          <p:nvPr/>
        </p:nvSpPr>
        <p:spPr>
          <a:xfrm>
            <a:off x="0" y="16054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3200" b="1"/>
              <a:t>Official documents: Subject Basic Digital Education </a:t>
            </a:r>
            <a:br>
              <a:rPr lang="de-AT" sz="3200" b="1"/>
            </a:br>
            <a:r>
              <a:rPr lang="de-AT" sz="3200" b="1"/>
              <a:t>in Middle and Grammar school </a:t>
            </a:r>
            <a:r>
              <a:rPr lang="de-AT" sz="2000" b="1"/>
              <a:t>(Lower Secondary, Grades 5-8)</a:t>
            </a:r>
            <a:endParaRPr lang="de-DE" sz="3200" b="1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F2985F3-89AD-4399-9F34-594B7C194ABC}"/>
              </a:ext>
            </a:extLst>
          </p:cNvPr>
          <p:cNvSpPr txBox="1"/>
          <p:nvPr/>
        </p:nvSpPr>
        <p:spPr>
          <a:xfrm>
            <a:off x="645890" y="1157769"/>
            <a:ext cx="446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/>
              <a:t>Official Curriculum law/regulation (25 pages!)</a:t>
            </a:r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CC0EFB24-3FF1-40AD-9A13-369734E1463F}"/>
              </a:ext>
            </a:extLst>
          </p:cNvPr>
          <p:cNvSpPr/>
          <p:nvPr/>
        </p:nvSpPr>
        <p:spPr>
          <a:xfrm>
            <a:off x="5060030" y="2384884"/>
            <a:ext cx="886832" cy="20882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1F2FCAF-E2E0-4A03-B832-FBD75C502643}"/>
              </a:ext>
            </a:extLst>
          </p:cNvPr>
          <p:cNvSpPr txBox="1"/>
          <p:nvPr/>
        </p:nvSpPr>
        <p:spPr>
          <a:xfrm>
            <a:off x="6218868" y="1593776"/>
            <a:ext cx="2710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/>
              <a:t>Nationwide </a:t>
            </a:r>
            <a:br>
              <a:rPr lang="de-AT" sz="2000"/>
            </a:br>
            <a:r>
              <a:rPr lang="de-AT" sz="2000"/>
              <a:t>~ </a:t>
            </a:r>
            <a:r>
              <a:rPr lang="de-AT" sz="2000" b="1"/>
              <a:t>1500</a:t>
            </a:r>
            <a:r>
              <a:rPr lang="de-AT" sz="2000"/>
              <a:t> </a:t>
            </a:r>
            <a:r>
              <a:rPr lang="de-AT" sz="2000" b="1"/>
              <a:t>different </a:t>
            </a:r>
            <a:br>
              <a:rPr lang="de-AT" sz="2000" b="1"/>
            </a:br>
            <a:r>
              <a:rPr lang="de-AT" sz="2000" b="1"/>
              <a:t>realizations</a:t>
            </a:r>
            <a:br>
              <a:rPr lang="de-AT" sz="2000"/>
            </a:br>
            <a:r>
              <a:rPr lang="de-AT" sz="2000"/>
              <a:t>in 1200 middle and </a:t>
            </a:r>
            <a:br>
              <a:rPr lang="de-AT" sz="2000"/>
            </a:br>
            <a:r>
              <a:rPr lang="de-AT" sz="2000"/>
              <a:t>300 grammar schools</a:t>
            </a:r>
            <a:endParaRPr lang="de-DE" sz="20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D6C9FDE-5251-4146-B4BF-B66F1727EBF7}"/>
              </a:ext>
            </a:extLst>
          </p:cNvPr>
          <p:cNvSpPr txBox="1"/>
          <p:nvPr/>
        </p:nvSpPr>
        <p:spPr>
          <a:xfrm>
            <a:off x="6732240" y="4797152"/>
            <a:ext cx="1852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/>
              <a:t>Wild growth, </a:t>
            </a:r>
            <a:br>
              <a:rPr lang="de-DE" b="1"/>
            </a:br>
            <a:r>
              <a:rPr lang="de-DE" b="1"/>
              <a:t>no english lawn!</a:t>
            </a:r>
          </a:p>
        </p:txBody>
      </p:sp>
      <p:pic>
        <p:nvPicPr>
          <p:cNvPr id="27" name="Grafik 26" descr="Ein Bild, das Gras, Blume, draußen, Pflanze enthält.&#10;&#10;Automatisch generierte Beschreibung">
            <a:extLst>
              <a:ext uri="{FF2B5EF4-FFF2-40B4-BE49-F238E27FC236}">
                <a16:creationId xmlns:a16="http://schemas.microsoft.com/office/drawing/2014/main" id="{362D530D-339B-406E-A0D3-DF4169F36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53" y="3343202"/>
            <a:ext cx="2610991" cy="13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45021"/>
      </p:ext>
    </p:extLst>
  </p:cSld>
  <p:clrMapOvr>
    <a:masterClrMapping/>
  </p:clrMapOvr>
  <p:transition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A866D4C-534B-439C-AF25-415031DFD002}"/>
              </a:ext>
            </a:extLst>
          </p:cNvPr>
          <p:cNvSpPr txBox="1"/>
          <p:nvPr/>
        </p:nvSpPr>
        <p:spPr>
          <a:xfrm>
            <a:off x="0" y="9943"/>
            <a:ext cx="9159753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Some results from interim evaluation studies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4469F8-F428-4F21-B3AB-2955B77FE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9" t="3198" r="7478" b="4051"/>
          <a:stretch/>
        </p:blipFill>
        <p:spPr>
          <a:xfrm>
            <a:off x="376188" y="1631705"/>
            <a:ext cx="2679353" cy="2587556"/>
          </a:xfrm>
          <a:prstGeom prst="rect">
            <a:avLst/>
          </a:prstGeom>
        </p:spPr>
      </p:pic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1982231-4E57-49BC-BF67-FE712BFA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93" y="1054108"/>
            <a:ext cx="5291112" cy="187137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E6496AF-BBD9-472C-B37A-60A46AFC2415}"/>
              </a:ext>
            </a:extLst>
          </p:cNvPr>
          <p:cNvSpPr txBox="1"/>
          <p:nvPr/>
        </p:nvSpPr>
        <p:spPr>
          <a:xfrm>
            <a:off x="519040" y="832152"/>
            <a:ext cx="244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Way of implementation</a:t>
            </a:r>
            <a:endParaRPr lang="de-DE" b="1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8814764-AA5A-4BAE-94CE-281F98551252}"/>
              </a:ext>
            </a:extLst>
          </p:cNvPr>
          <p:cNvSpPr/>
          <p:nvPr/>
        </p:nvSpPr>
        <p:spPr>
          <a:xfrm>
            <a:off x="5220072" y="1422544"/>
            <a:ext cx="1656184" cy="143836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D520E48-EC22-46A5-80CE-4000D85C7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122" y="3141616"/>
            <a:ext cx="5084514" cy="158417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31126D4-2854-4B94-862E-246F02BD491C}"/>
              </a:ext>
            </a:extLst>
          </p:cNvPr>
          <p:cNvSpPr txBox="1"/>
          <p:nvPr/>
        </p:nvSpPr>
        <p:spPr>
          <a:xfrm>
            <a:off x="519040" y="5036515"/>
            <a:ext cx="8296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Acceptance of the current curriculum is mixed.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Experts' wish for a nationwide introduction of a compulsory subject is evident. </a:t>
            </a:r>
            <a:br>
              <a:rPr lang="en-US" sz="2000" b="1"/>
            </a:br>
            <a:r>
              <a:rPr lang="en-US" sz="2000" b="1"/>
              <a:t>A vast majority suggests 1-2 weekly lessons in all four grades 5-8. 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2458308480"/>
      </p:ext>
    </p:extLst>
  </p:cSld>
  <p:clrMapOvr>
    <a:masterClrMapping/>
  </p:clrMapOvr>
  <p:transition spd="med" advClick="0" advTm="2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555a543c09b0ba92353483a19b927b88a5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Bildschirmpräsentation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Arial Rounded MT Bold</vt:lpstr>
      <vt:lpstr>Calibri</vt:lpstr>
      <vt:lpstr>Courier New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pmicheuz</dc:creator>
  <cp:lastModifiedBy>Peter Micheuz</cp:lastModifiedBy>
  <cp:revision>179</cp:revision>
  <dcterms:created xsi:type="dcterms:W3CDTF">2015-04-01T17:12:24Z</dcterms:created>
  <dcterms:modified xsi:type="dcterms:W3CDTF">2021-09-22T22:07:56Z</dcterms:modified>
</cp:coreProperties>
</file>